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7"/>
  </p:notesMasterIdLst>
  <p:sldIdLst>
    <p:sldId id="256" r:id="rId2"/>
    <p:sldId id="264" r:id="rId3"/>
    <p:sldId id="290" r:id="rId4"/>
    <p:sldId id="313" r:id="rId5"/>
    <p:sldId id="312" r:id="rId6"/>
    <p:sldId id="291" r:id="rId7"/>
    <p:sldId id="292" r:id="rId8"/>
    <p:sldId id="293" r:id="rId9"/>
    <p:sldId id="294" r:id="rId10"/>
    <p:sldId id="295" r:id="rId11"/>
    <p:sldId id="296" r:id="rId12"/>
    <p:sldId id="297" r:id="rId13"/>
    <p:sldId id="298" r:id="rId14"/>
    <p:sldId id="299" r:id="rId15"/>
    <p:sldId id="300" r:id="rId16"/>
    <p:sldId id="301" r:id="rId17"/>
    <p:sldId id="302" r:id="rId18"/>
    <p:sldId id="303" r:id="rId19"/>
    <p:sldId id="304" r:id="rId20"/>
    <p:sldId id="305" r:id="rId21"/>
    <p:sldId id="306" r:id="rId22"/>
    <p:sldId id="307" r:id="rId23"/>
    <p:sldId id="308" r:id="rId24"/>
    <p:sldId id="309" r:id="rId25"/>
    <p:sldId id="310" r:id="rId26"/>
    <p:sldId id="311" r:id="rId27"/>
    <p:sldId id="287" r:id="rId28"/>
    <p:sldId id="286" r:id="rId29"/>
    <p:sldId id="260" r:id="rId30"/>
    <p:sldId id="259" r:id="rId31"/>
    <p:sldId id="261" r:id="rId32"/>
    <p:sldId id="289" r:id="rId33"/>
    <p:sldId id="262" r:id="rId34"/>
    <p:sldId id="263" r:id="rId35"/>
    <p:sldId id="288" r:id="rId3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3E7A"/>
    <a:srgbClr val="6C4B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14" d="100"/>
          <a:sy n="114" d="100"/>
        </p:scale>
        <p:origin x="-1554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A4B0DE-1C2F-4398-8289-FFB56585D3E6}" type="datetimeFigureOut">
              <a:rPr lang="en-US" smtClean="0"/>
              <a:t>1/17/2013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0BA62A-9648-4217-A7AB-93F0E07FB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155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Item Code</a:t>
            </a:r>
          </a:p>
          <a:p>
            <a:r>
              <a:rPr lang="en-US" dirty="0" smtClean="0"/>
              <a:t>User Number</a:t>
            </a:r>
            <a:r>
              <a:rPr lang="en-US" baseline="0" dirty="0" smtClean="0"/>
              <a:t> &amp; Description, anything you want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0BA62A-9648-4217-A7AB-93F0E07FBE8A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3823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0BA62A-9648-4217-A7AB-93F0E07FBE8A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382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C792F-31EE-C344-A2D6-ED544E6AF3F4}" type="datetimeFigureOut">
              <a:rPr lang="en-US" smtClean="0"/>
              <a:pPr/>
              <a:t>1/17/2013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DBE74-70D2-8C43-ADAD-6EB1AA575F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C792F-31EE-C344-A2D6-ED544E6AF3F4}" type="datetimeFigureOut">
              <a:rPr lang="en-US" smtClean="0"/>
              <a:pPr/>
              <a:t>1/17/2013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DBE74-70D2-8C43-ADAD-6EB1AA575F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C792F-31EE-C344-A2D6-ED544E6AF3F4}" type="datetimeFigureOut">
              <a:rPr lang="en-US" smtClean="0"/>
              <a:pPr/>
              <a:t>1/17/2013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DBE74-70D2-8C43-ADAD-6EB1AA575F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847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C792F-31EE-C344-A2D6-ED544E6AF3F4}" type="datetimeFigureOut">
              <a:rPr lang="en-US" smtClean="0"/>
              <a:pPr/>
              <a:t>1/17/2013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DBE74-70D2-8C43-ADAD-6EB1AA575F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C792F-31EE-C344-A2D6-ED544E6AF3F4}" type="datetimeFigureOut">
              <a:rPr lang="en-US" smtClean="0"/>
              <a:pPr/>
              <a:t>1/17/2013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DBE74-70D2-8C43-ADAD-6EB1AA575F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92782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C792F-31EE-C344-A2D6-ED544E6AF3F4}" type="datetimeFigureOut">
              <a:rPr lang="en-US" smtClean="0"/>
              <a:pPr/>
              <a:t>1/17/2013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DBE74-70D2-8C43-ADAD-6EB1AA575F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92782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C792F-31EE-C344-A2D6-ED544E6AF3F4}" type="datetimeFigureOut">
              <a:rPr lang="en-US" smtClean="0"/>
              <a:pPr/>
              <a:t>1/17/2013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DBE74-70D2-8C43-ADAD-6EB1AA575F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755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C792F-31EE-C344-A2D6-ED544E6AF3F4}" type="datetimeFigureOut">
              <a:rPr lang="en-US" smtClean="0"/>
              <a:pPr/>
              <a:t>1/17/2013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DBE74-70D2-8C43-ADAD-6EB1AA575F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C792F-31EE-C344-A2D6-ED544E6AF3F4}" type="datetimeFigureOut">
              <a:rPr lang="en-US" smtClean="0"/>
              <a:pPr/>
              <a:t>1/17/2013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DBE74-70D2-8C43-ADAD-6EB1AA575F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C792F-31EE-C344-A2D6-ED544E6AF3F4}" type="datetimeFigureOut">
              <a:rPr lang="en-US" smtClean="0"/>
              <a:pPr/>
              <a:t>1/17/2013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DBE74-70D2-8C43-ADAD-6EB1AA575F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C792F-31EE-C344-A2D6-ED544E6AF3F4}" type="datetimeFigureOut">
              <a:rPr lang="en-US" smtClean="0"/>
              <a:pPr/>
              <a:t>1/17/2013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DBE74-70D2-8C43-ADAD-6EB1AA575F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7C792F-31EE-C344-A2D6-ED544E6AF3F4}" type="datetimeFigureOut">
              <a:rPr lang="en-US" smtClean="0"/>
              <a:pPr/>
              <a:t>1/17/2013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4DBE74-70D2-8C43-ADAD-6EB1AA575FD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new template.jp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Keating@ksu.edu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8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3.gif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47565"/>
            <a:ext cx="7772400" cy="2552885"/>
          </a:xfrm>
        </p:spPr>
        <p:txBody>
          <a:bodyPr/>
          <a:lstStyle/>
          <a:p>
            <a:r>
              <a:rPr lang="en-US" dirty="0" smtClean="0"/>
              <a:t>Division of Financial Services</a:t>
            </a:r>
            <a:br>
              <a:rPr lang="en-US" dirty="0" smtClean="0"/>
            </a:br>
            <a:r>
              <a:rPr lang="en-US" dirty="0" smtClean="0"/>
              <a:t>Credit Card Deposit Training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Hosted By:</a:t>
            </a:r>
          </a:p>
          <a:p>
            <a:r>
              <a:rPr lang="en-US" sz="2400" dirty="0" smtClean="0"/>
              <a:t>Bryan Kraus</a:t>
            </a:r>
          </a:p>
          <a:p>
            <a:r>
              <a:rPr lang="en-US" sz="2400" dirty="0" smtClean="0"/>
              <a:t>Jen Schlegel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1. Login to FIS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67" y="2023574"/>
            <a:ext cx="8229600" cy="3388658"/>
          </a:xfrm>
        </p:spPr>
      </p:pic>
      <p:sp>
        <p:nvSpPr>
          <p:cNvPr id="3" name="TextBox 2"/>
          <p:cNvSpPr txBox="1"/>
          <p:nvPr/>
        </p:nvSpPr>
        <p:spPr>
          <a:xfrm>
            <a:off x="320467" y="1654242"/>
            <a:ext cx="2951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https://ebiz.as.ksu.edu:8000/</a:t>
            </a:r>
          </a:p>
        </p:txBody>
      </p:sp>
    </p:spTree>
    <p:extLst>
      <p:ext uri="{BB962C8B-B14F-4D97-AF65-F5344CB8AC3E}">
        <p14:creationId xmlns:p14="http://schemas.microsoft.com/office/powerpoint/2010/main" val="1589367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2. Navigate to the Reports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868" y="1280089"/>
            <a:ext cx="6315343" cy="4628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972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3. Select the KSU Credit Card Report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109" y="1301098"/>
            <a:ext cx="5407782" cy="4525963"/>
          </a:xfrm>
        </p:spPr>
      </p:pic>
    </p:spTree>
    <p:extLst>
      <p:ext uri="{BB962C8B-B14F-4D97-AF65-F5344CB8AC3E}">
        <p14:creationId xmlns:p14="http://schemas.microsoft.com/office/powerpoint/2010/main" val="3111616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3. Select the KSU Credit Card Report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49" y="2006162"/>
            <a:ext cx="7562644" cy="1873628"/>
          </a:xfrm>
        </p:spPr>
      </p:pic>
      <p:sp>
        <p:nvSpPr>
          <p:cNvPr id="5" name="Rectangle 4"/>
          <p:cNvSpPr/>
          <p:nvPr/>
        </p:nvSpPr>
        <p:spPr>
          <a:xfrm>
            <a:off x="1939895" y="2760292"/>
            <a:ext cx="2905570" cy="47856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98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KSU Credit Card Deposits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89511"/>
            <a:ext cx="8229600" cy="4451684"/>
          </a:xfrm>
        </p:spPr>
      </p:pic>
    </p:spTree>
    <p:extLst>
      <p:ext uri="{BB962C8B-B14F-4D97-AF65-F5344CB8AC3E}">
        <p14:creationId xmlns:p14="http://schemas.microsoft.com/office/powerpoint/2010/main" val="548666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KSU Credit Card Deposits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83047"/>
            <a:ext cx="8229600" cy="4507263"/>
          </a:xfrm>
        </p:spPr>
      </p:pic>
    </p:spTree>
    <p:extLst>
      <p:ext uri="{BB962C8B-B14F-4D97-AF65-F5344CB8AC3E}">
        <p14:creationId xmlns:p14="http://schemas.microsoft.com/office/powerpoint/2010/main" val="213530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KSU Credit Card Deposits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698" y="1394586"/>
            <a:ext cx="8554837" cy="4410596"/>
          </a:xfrm>
        </p:spPr>
      </p:pic>
    </p:spTree>
    <p:extLst>
      <p:ext uri="{BB962C8B-B14F-4D97-AF65-F5344CB8AC3E}">
        <p14:creationId xmlns:p14="http://schemas.microsoft.com/office/powerpoint/2010/main" val="1706238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KSU Credit Card Deposits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3814" y="2897391"/>
            <a:ext cx="8275266" cy="286232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u="sng" dirty="0" smtClean="0"/>
              <a:t>Key fields</a:t>
            </a:r>
          </a:p>
          <a:p>
            <a:r>
              <a:rPr lang="en-US" dirty="0" smtClean="0"/>
              <a:t>Merchant </a:t>
            </a:r>
            <a:r>
              <a:rPr lang="en-US" dirty="0" err="1" smtClean="0"/>
              <a:t>Nbr</a:t>
            </a:r>
            <a:r>
              <a:rPr lang="en-US" dirty="0" smtClean="0"/>
              <a:t> Key : Department’s merchant number</a:t>
            </a:r>
          </a:p>
          <a:p>
            <a:r>
              <a:rPr lang="en-US" dirty="0" smtClean="0"/>
              <a:t>Merchant </a:t>
            </a:r>
            <a:r>
              <a:rPr lang="en-US" dirty="0" err="1" smtClean="0"/>
              <a:t>Nbr</a:t>
            </a:r>
            <a:r>
              <a:rPr lang="en-US" dirty="0" smtClean="0"/>
              <a:t> : Corresponding merchant number for identification at credit card 				processor</a:t>
            </a:r>
          </a:p>
          <a:p>
            <a:r>
              <a:rPr lang="en-US" dirty="0" smtClean="0"/>
              <a:t>File Date : The day the information was received from Bank of America</a:t>
            </a:r>
            <a:endParaRPr lang="en-US" dirty="0"/>
          </a:p>
          <a:p>
            <a:r>
              <a:rPr lang="en-US" dirty="0" smtClean="0"/>
              <a:t>Summary Type :</a:t>
            </a:r>
          </a:p>
          <a:p>
            <a:r>
              <a:rPr lang="en-US" dirty="0"/>
              <a:t>	</a:t>
            </a:r>
            <a:r>
              <a:rPr lang="en-US" dirty="0" smtClean="0"/>
              <a:t>VMD Batch – Visa/</a:t>
            </a:r>
            <a:r>
              <a:rPr lang="en-US" dirty="0" err="1" smtClean="0"/>
              <a:t>Mastercard</a:t>
            </a:r>
            <a:r>
              <a:rPr lang="en-US" dirty="0" smtClean="0"/>
              <a:t>/Discover transactions</a:t>
            </a:r>
          </a:p>
          <a:p>
            <a:r>
              <a:rPr lang="en-US" dirty="0"/>
              <a:t>	</a:t>
            </a:r>
            <a:r>
              <a:rPr lang="en-US" dirty="0" smtClean="0"/>
              <a:t>Amex – American Express transactions (Non Thursday and Friday)</a:t>
            </a:r>
          </a:p>
          <a:p>
            <a:r>
              <a:rPr lang="en-US" dirty="0"/>
              <a:t>	</a:t>
            </a:r>
            <a:r>
              <a:rPr lang="en-US" dirty="0" smtClean="0"/>
              <a:t>Amex Weekend – American Express transactions </a:t>
            </a:r>
            <a:r>
              <a:rPr lang="en-US" dirty="0"/>
              <a:t> </a:t>
            </a:r>
            <a:r>
              <a:rPr lang="en-US" dirty="0" smtClean="0"/>
              <a:t>(Thursday </a:t>
            </a:r>
            <a:r>
              <a:rPr lang="en-US" dirty="0"/>
              <a:t>and </a:t>
            </a:r>
            <a:r>
              <a:rPr lang="en-US" dirty="0" smtClean="0"/>
              <a:t>Friday combined)</a:t>
            </a:r>
            <a:endParaRPr lang="en-US" dirty="0"/>
          </a:p>
          <a:p>
            <a:r>
              <a:rPr lang="en-US" dirty="0" smtClean="0"/>
              <a:t>	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14" y="1271726"/>
            <a:ext cx="8240388" cy="1479863"/>
          </a:xfrm>
        </p:spPr>
      </p:pic>
    </p:spTree>
    <p:extLst>
      <p:ext uri="{BB962C8B-B14F-4D97-AF65-F5344CB8AC3E}">
        <p14:creationId xmlns:p14="http://schemas.microsoft.com/office/powerpoint/2010/main" val="29101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KSU Credit Card Report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3529413"/>
            <a:ext cx="8229600" cy="147732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u="sng" dirty="0" smtClean="0"/>
              <a:t>Key fields</a:t>
            </a:r>
          </a:p>
          <a:p>
            <a:r>
              <a:rPr lang="en-US" dirty="0" smtClean="0"/>
              <a:t>File Date : The day the information was received from Bank of America</a:t>
            </a:r>
            <a:endParaRPr lang="en-US" dirty="0"/>
          </a:p>
          <a:p>
            <a:r>
              <a:rPr lang="en-US" dirty="0"/>
              <a:t>Tran No: Transaction number that is used to identify the transaction on the 				monthly Transaction Report. </a:t>
            </a:r>
          </a:p>
          <a:p>
            <a:r>
              <a:rPr lang="en-US" dirty="0"/>
              <a:t>			*** Drill down to detail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1608923"/>
            <a:ext cx="8277977" cy="1461447"/>
          </a:xfrm>
        </p:spPr>
      </p:pic>
    </p:spTree>
    <p:extLst>
      <p:ext uri="{BB962C8B-B14F-4D97-AF65-F5344CB8AC3E}">
        <p14:creationId xmlns:p14="http://schemas.microsoft.com/office/powerpoint/2010/main" val="170021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668" y="1356772"/>
            <a:ext cx="7868159" cy="2104275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KSU Credit Card Deposits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12396" y="3867903"/>
            <a:ext cx="7603169" cy="369332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Click on the </a:t>
            </a:r>
            <a:r>
              <a:rPr lang="en-US" dirty="0" err="1" smtClean="0"/>
              <a:t>CC_DepSumId</a:t>
            </a:r>
            <a:r>
              <a:rPr lang="en-US" dirty="0" smtClean="0"/>
              <a:t> to drill into the deposit’s detail.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2546646" y="2982483"/>
            <a:ext cx="922947" cy="95712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7155888" y="2431278"/>
            <a:ext cx="1059678" cy="36747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295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9585" y="1537951"/>
            <a:ext cx="4362274" cy="1143000"/>
          </a:xfrm>
        </p:spPr>
        <p:txBody>
          <a:bodyPr>
            <a:normAutofit fontScale="90000"/>
          </a:bodyPr>
          <a:lstStyle/>
          <a:p>
            <a:r>
              <a:rPr lang="en-US" sz="4000" u="sng" dirty="0" smtClean="0"/>
              <a:t>Main Point of Contact</a:t>
            </a:r>
            <a:endParaRPr lang="en-US" sz="40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0134" y="2680951"/>
            <a:ext cx="5171813" cy="273701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 smtClean="0"/>
              <a:t>Division of Financial Services</a:t>
            </a:r>
          </a:p>
          <a:p>
            <a:pPr marL="0" indent="0" algn="ctr">
              <a:buNone/>
            </a:pPr>
            <a:r>
              <a:rPr lang="en-US" sz="2800" dirty="0" smtClean="0"/>
              <a:t>Cashier’s &amp; Student Accounts</a:t>
            </a:r>
          </a:p>
          <a:p>
            <a:pPr marL="0" indent="0" algn="ctr">
              <a:buNone/>
            </a:pPr>
            <a:endParaRPr lang="en-US" sz="1000" dirty="0" smtClean="0"/>
          </a:p>
          <a:p>
            <a:pPr marL="0" indent="0" algn="ctr">
              <a:buNone/>
            </a:pPr>
            <a:r>
              <a:rPr lang="en-US" sz="2000" dirty="0" smtClean="0"/>
              <a:t>Jim Keating</a:t>
            </a:r>
          </a:p>
          <a:p>
            <a:pPr marL="0" indent="0" algn="ctr">
              <a:buNone/>
            </a:pPr>
            <a:r>
              <a:rPr lang="en-US" sz="2000" dirty="0" smtClean="0">
                <a:hlinkClick r:id="rId2"/>
              </a:rPr>
              <a:t>Keating@ksu.edu</a:t>
            </a:r>
            <a:endParaRPr lang="en-US" sz="2000" dirty="0" smtClean="0"/>
          </a:p>
          <a:p>
            <a:pPr marL="0" indent="0" algn="ctr">
              <a:buNone/>
            </a:pPr>
            <a:r>
              <a:rPr lang="en-US" sz="2000" dirty="0" smtClean="0"/>
              <a:t>532-1834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13171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KSU Credit Card Deposits - Detail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91478"/>
            <a:ext cx="8229600" cy="4192795"/>
          </a:xfrm>
        </p:spPr>
      </p:pic>
    </p:spTree>
    <p:extLst>
      <p:ext uri="{BB962C8B-B14F-4D97-AF65-F5344CB8AC3E}">
        <p14:creationId xmlns:p14="http://schemas.microsoft.com/office/powerpoint/2010/main" val="412348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KSU Credit Card Deposits - Detail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10" y="1491478"/>
            <a:ext cx="8402864" cy="4059912"/>
          </a:xfrm>
        </p:spPr>
      </p:pic>
    </p:spTree>
    <p:extLst>
      <p:ext uri="{BB962C8B-B14F-4D97-AF65-F5344CB8AC3E}">
        <p14:creationId xmlns:p14="http://schemas.microsoft.com/office/powerpoint/2010/main" val="409157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KSU Credit Card Deposits - Detail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91478"/>
            <a:ext cx="8369496" cy="4159447"/>
          </a:xfrm>
        </p:spPr>
      </p:pic>
    </p:spTree>
    <p:extLst>
      <p:ext uri="{BB962C8B-B14F-4D97-AF65-F5344CB8AC3E}">
        <p14:creationId xmlns:p14="http://schemas.microsoft.com/office/powerpoint/2010/main" val="59358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KSU Month-End Transaction Detail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91478"/>
            <a:ext cx="8229600" cy="3833189"/>
          </a:xfrm>
        </p:spPr>
      </p:pic>
    </p:spTree>
    <p:extLst>
      <p:ext uri="{BB962C8B-B14F-4D97-AF65-F5344CB8AC3E}">
        <p14:creationId xmlns:p14="http://schemas.microsoft.com/office/powerpoint/2010/main" val="2729835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KSU Month-End Transaction Detail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1950" y="4589092"/>
            <a:ext cx="476733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Comparison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Tran No and Amounts match between reports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Tran Date is the File Date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Tran Type is GMSACC 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Voucher No begins with SCC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290557" y="3033756"/>
            <a:ext cx="8562886" cy="0"/>
          </a:xfrm>
          <a:prstGeom prst="line">
            <a:avLst/>
          </a:prstGeom>
          <a:ln w="1270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90557" y="1579547"/>
            <a:ext cx="8562886" cy="0"/>
          </a:xfrm>
          <a:prstGeom prst="line">
            <a:avLst/>
          </a:prstGeom>
          <a:ln w="1270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90557" y="4519299"/>
            <a:ext cx="8562886" cy="0"/>
          </a:xfrm>
          <a:prstGeom prst="line">
            <a:avLst/>
          </a:prstGeom>
          <a:ln w="1270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Content Placeholder 1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58" y="1701318"/>
            <a:ext cx="8562886" cy="1270718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59" y="3179546"/>
            <a:ext cx="8562885" cy="1234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495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When does it change?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133" y="1448748"/>
            <a:ext cx="6622990" cy="4528277"/>
          </a:xfrm>
          <a:prstGeom prst="rect">
            <a:avLst/>
          </a:prstGeom>
          <a:ln w="0">
            <a:solidFill>
              <a:schemeClr val="tx1"/>
            </a:solidFill>
          </a:ln>
        </p:spPr>
      </p:pic>
      <p:sp>
        <p:nvSpPr>
          <p:cNvPr id="5" name="Rounded Rectangle 4"/>
          <p:cNvSpPr/>
          <p:nvPr/>
        </p:nvSpPr>
        <p:spPr>
          <a:xfrm>
            <a:off x="3855244" y="5141119"/>
            <a:ext cx="938212" cy="78581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51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When does it change?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79562"/>
            <a:ext cx="8229600" cy="4525963"/>
          </a:xfrm>
        </p:spPr>
        <p:txBody>
          <a:bodyPr/>
          <a:lstStyle/>
          <a:p>
            <a:r>
              <a:rPr lang="en-US" dirty="0" smtClean="0"/>
              <a:t>For transactions </a:t>
            </a:r>
            <a:r>
              <a:rPr lang="en-US" b="1" dirty="0" smtClean="0"/>
              <a:t>“dated”</a:t>
            </a:r>
            <a:r>
              <a:rPr lang="en-US" dirty="0" smtClean="0"/>
              <a:t> after January 29, 2013 no CASHNet deposit should be created.</a:t>
            </a:r>
          </a:p>
          <a:p>
            <a:r>
              <a:rPr lang="en-US" dirty="0" smtClean="0"/>
              <a:t>Transactions will be deposited to the FIS account that is associated with the transactions merchant number.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76015" y="1256232"/>
            <a:ext cx="8383425" cy="464891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76015" y="1256232"/>
            <a:ext cx="17946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30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470147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0521"/>
            <a:ext cx="8229600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How Do I Move Funds?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92912"/>
            <a:ext cx="8229600" cy="3609466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If your organization has credit card sales that fall into only one project and only one revenue code, you won’t need to!</a:t>
            </a:r>
          </a:p>
          <a:p>
            <a:endParaRPr lang="en-US" sz="2400" dirty="0" smtClean="0"/>
          </a:p>
          <a:p>
            <a:r>
              <a:rPr lang="en-US" sz="2400" dirty="0" smtClean="0"/>
              <a:t>If you have sales that need partitioning between multiple projects or multiple revenue codes, do a </a:t>
            </a:r>
            <a:r>
              <a:rPr lang="en-US" sz="2400" dirty="0" err="1" smtClean="0"/>
              <a:t>CashNet</a:t>
            </a:r>
            <a:r>
              <a:rPr lang="en-US" sz="2400" dirty="0" smtClean="0"/>
              <a:t> Red/Black.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55479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0521"/>
            <a:ext cx="8229600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Moving Funds: </a:t>
            </a:r>
            <a:r>
              <a:rPr lang="en-US" dirty="0" err="1" smtClean="0"/>
              <a:t>CashNet</a:t>
            </a:r>
            <a:r>
              <a:rPr lang="en-US" dirty="0" smtClean="0"/>
              <a:t> Red/Black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912" y="1499532"/>
            <a:ext cx="6234175" cy="4525963"/>
          </a:xfrm>
        </p:spPr>
      </p:pic>
    </p:spTree>
    <p:extLst>
      <p:ext uri="{BB962C8B-B14F-4D97-AF65-F5344CB8AC3E}">
        <p14:creationId xmlns:p14="http://schemas.microsoft.com/office/powerpoint/2010/main" val="1921957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83169"/>
            <a:ext cx="8229600" cy="4104347"/>
          </a:xfrm>
        </p:spPr>
      </p:pic>
    </p:spTree>
    <p:extLst>
      <p:ext uri="{BB962C8B-B14F-4D97-AF65-F5344CB8AC3E}">
        <p14:creationId xmlns:p14="http://schemas.microsoft.com/office/powerpoint/2010/main" val="2213171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What is happening?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way credit card deposits are processed will change for transactions processed on or after January 30, 2013.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24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64596"/>
            <a:ext cx="8229600" cy="2968371"/>
          </a:xfrm>
        </p:spPr>
      </p:pic>
    </p:spTree>
    <p:extLst>
      <p:ext uri="{BB962C8B-B14F-4D97-AF65-F5344CB8AC3E}">
        <p14:creationId xmlns:p14="http://schemas.microsoft.com/office/powerpoint/2010/main" val="2213171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06" y="1083620"/>
            <a:ext cx="9012621" cy="4746729"/>
          </a:xfrm>
        </p:spPr>
      </p:pic>
    </p:spTree>
    <p:extLst>
      <p:ext uri="{BB962C8B-B14F-4D97-AF65-F5344CB8AC3E}">
        <p14:creationId xmlns:p14="http://schemas.microsoft.com/office/powerpoint/2010/main" val="2213171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39" y="1199626"/>
            <a:ext cx="9149939" cy="4276210"/>
          </a:xfrm>
        </p:spPr>
      </p:pic>
    </p:spTree>
    <p:extLst>
      <p:ext uri="{BB962C8B-B14F-4D97-AF65-F5344CB8AC3E}">
        <p14:creationId xmlns:p14="http://schemas.microsoft.com/office/powerpoint/2010/main" val="2471095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21" y="1249960"/>
            <a:ext cx="8576079" cy="4088157"/>
          </a:xfrm>
        </p:spPr>
      </p:pic>
    </p:spTree>
    <p:extLst>
      <p:ext uri="{BB962C8B-B14F-4D97-AF65-F5344CB8AC3E}">
        <p14:creationId xmlns:p14="http://schemas.microsoft.com/office/powerpoint/2010/main" val="2213171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75648"/>
            <a:ext cx="8229600" cy="1143000"/>
          </a:xfrm>
        </p:spPr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198" y="1568741"/>
            <a:ext cx="8229600" cy="4129583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New system affects your organization if you use credit card terminals or an application</a:t>
            </a:r>
          </a:p>
          <a:p>
            <a:r>
              <a:rPr lang="en-US" sz="2800" dirty="0" smtClean="0"/>
              <a:t>Now, no CASHNet deposit to receive your credit card sales in FIS Account</a:t>
            </a:r>
          </a:p>
          <a:p>
            <a:r>
              <a:rPr lang="en-US" sz="2800" dirty="0" smtClean="0"/>
              <a:t>New credit card reports in FIS Discoverer showing batches and detailed transactions</a:t>
            </a:r>
          </a:p>
          <a:p>
            <a:r>
              <a:rPr lang="en-US" sz="2800" dirty="0" smtClean="0"/>
              <a:t>Use a CASHNet Red/Black to move funds between Projects or Revenue Codes</a:t>
            </a:r>
          </a:p>
          <a:p>
            <a:r>
              <a:rPr lang="en-US" sz="2800" dirty="0" smtClean="0"/>
              <a:t>Make sure your Merchant Number has a default FIS Account!!!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13171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994093"/>
            <a:ext cx="9144000" cy="10654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smtClean="0"/>
              <a:t>Questions?</a:t>
            </a:r>
            <a:endParaRPr lang="en-US" sz="48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2575420"/>
            <a:ext cx="8229600" cy="3357796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To view this entire PowerPoint presentation visit the Cashier’s Office website at: </a:t>
            </a:r>
          </a:p>
          <a:p>
            <a:pPr marL="0" indent="0" algn="ctr">
              <a:buNone/>
            </a:pPr>
            <a:endParaRPr lang="en-US" sz="1400" dirty="0"/>
          </a:p>
          <a:p>
            <a:pPr marL="0" indent="0" algn="ctr">
              <a:buNone/>
            </a:pPr>
            <a:r>
              <a:rPr lang="en-US" sz="4000" dirty="0" smtClean="0"/>
              <a:t>www.ksu.edu/finsvcs/cashiers/training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238075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Why is this happening?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number of departments accepting credit cards and the number of credit card transactions the University processes has increased dramatically.</a:t>
            </a:r>
          </a:p>
          <a:p>
            <a:r>
              <a:rPr lang="en-US" dirty="0" smtClean="0"/>
              <a:t>Accounting, processing and reconciling credit card transactions has become extremely time consuming.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615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Who is affected?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789" y="1808928"/>
            <a:ext cx="5725682" cy="3822887"/>
          </a:xfrm>
        </p:spPr>
      </p:pic>
    </p:spTree>
    <p:extLst>
      <p:ext uri="{BB962C8B-B14F-4D97-AF65-F5344CB8AC3E}">
        <p14:creationId xmlns:p14="http://schemas.microsoft.com/office/powerpoint/2010/main" val="4190346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Who is </a:t>
            </a:r>
            <a:r>
              <a:rPr lang="en-US" dirty="0" smtClean="0"/>
              <a:t>affected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546789" y="1605892"/>
            <a:ext cx="5794048" cy="4273757"/>
            <a:chOff x="1546789" y="1358058"/>
            <a:chExt cx="5794048" cy="4273757"/>
          </a:xfrm>
        </p:grpSpPr>
        <p:sp>
          <p:nvSpPr>
            <p:cNvPr id="14" name="Rounded Rectangle 13"/>
            <p:cNvSpPr/>
            <p:nvPr/>
          </p:nvSpPr>
          <p:spPr>
            <a:xfrm>
              <a:off x="1546789" y="1808928"/>
              <a:ext cx="5794048" cy="3822887"/>
            </a:xfrm>
            <a:prstGeom prst="roundRect">
              <a:avLst/>
            </a:prstGeom>
            <a:gradFill>
              <a:gsLst>
                <a:gs pos="0">
                  <a:schemeClr val="bg1">
                    <a:lumMod val="65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657743" y="2348217"/>
              <a:ext cx="4025068" cy="786213"/>
            </a:xfrm>
            <a:prstGeom prst="ellipse">
              <a:avLst/>
            </a:prstGeom>
            <a:solidFill>
              <a:schemeClr val="bg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Terminal/Application Users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1546789" y="3251443"/>
              <a:ext cx="579404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16"/>
            <p:cNvSpPr/>
            <p:nvPr/>
          </p:nvSpPr>
          <p:spPr>
            <a:xfrm>
              <a:off x="2703319" y="3604074"/>
              <a:ext cx="3979492" cy="786213"/>
            </a:xfrm>
            <a:prstGeom prst="ellipse">
              <a:avLst/>
            </a:prstGeom>
            <a:solidFill>
              <a:schemeClr val="bg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CASHNet Storefronts</a:t>
              </a:r>
            </a:p>
          </p:txBody>
        </p:sp>
        <p:sp>
          <p:nvSpPr>
            <p:cNvPr id="18" name="Oval 17"/>
            <p:cNvSpPr/>
            <p:nvPr/>
          </p:nvSpPr>
          <p:spPr>
            <a:xfrm>
              <a:off x="2703317" y="4514795"/>
              <a:ext cx="3979494" cy="786213"/>
            </a:xfrm>
            <a:prstGeom prst="ellipse">
              <a:avLst/>
            </a:prstGeom>
            <a:solidFill>
              <a:schemeClr val="bg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Cashiers Terminal Users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630820" y="2151672"/>
              <a:ext cx="26919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Applicable:</a:t>
              </a:r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630822" y="3351040"/>
              <a:ext cx="26919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Not Applicable:</a:t>
              </a:r>
              <a:endParaRPr 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801595" y="1358058"/>
              <a:ext cx="37829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Credit Card Processors</a:t>
              </a:r>
              <a:endParaRPr 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1240141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709301" y="1837346"/>
            <a:ext cx="7887768" cy="3922518"/>
          </a:xfrm>
          <a:prstGeom prst="round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1" name="Group 20"/>
          <p:cNvGrpSpPr/>
          <p:nvPr/>
        </p:nvGrpSpPr>
        <p:grpSpPr>
          <a:xfrm>
            <a:off x="5541705" y="4148052"/>
            <a:ext cx="2322794" cy="1485079"/>
            <a:chOff x="5541705" y="4148052"/>
            <a:chExt cx="2322794" cy="1485079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7016" y="4468420"/>
              <a:ext cx="1414557" cy="977459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0019" y="4836553"/>
              <a:ext cx="857270" cy="796578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5541705" y="4148052"/>
              <a:ext cx="23227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KSU Departments</a:t>
              </a:r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What is affected?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60545" y="1405302"/>
            <a:ext cx="5491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Current Credit Card Process</a:t>
            </a:r>
            <a:endParaRPr lang="en-US" sz="28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1582417" y="4119327"/>
            <a:ext cx="1820255" cy="1562787"/>
            <a:chOff x="1582417" y="4119327"/>
            <a:chExt cx="1820255" cy="156278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6436" y="4468226"/>
              <a:ext cx="1746236" cy="1213888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1582417" y="4119327"/>
              <a:ext cx="18202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CASHNet</a:t>
              </a:r>
              <a:endParaRPr lang="en-US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469875" y="1830232"/>
            <a:ext cx="2119357" cy="1616428"/>
            <a:chOff x="1469876" y="2086841"/>
            <a:chExt cx="2119357" cy="1616428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9876" y="2455207"/>
              <a:ext cx="2119357" cy="1248062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1656436" y="2086841"/>
              <a:ext cx="18202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FIS</a:t>
              </a:r>
              <a:endParaRPr lang="en-US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535098" y="1837346"/>
            <a:ext cx="2322794" cy="1609314"/>
            <a:chOff x="5541705" y="2093955"/>
            <a:chExt cx="2322794" cy="1609314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1705" y="2456416"/>
              <a:ext cx="2322794" cy="1246853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5541705" y="2093955"/>
              <a:ext cx="23227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Credit Card Processor</a:t>
              </a:r>
              <a:endParaRPr lang="en-US" dirty="0"/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797" y="4605134"/>
            <a:ext cx="784983" cy="796721"/>
          </a:xfrm>
          <a:prstGeom prst="rect">
            <a:avLst/>
          </a:prstGeom>
        </p:spPr>
      </p:pic>
      <p:sp>
        <p:nvSpPr>
          <p:cNvPr id="17" name="Lightning Bolt 16"/>
          <p:cNvSpPr/>
          <p:nvPr/>
        </p:nvSpPr>
        <p:spPr>
          <a:xfrm rot="10800000">
            <a:off x="6580262" y="3093578"/>
            <a:ext cx="284032" cy="1511555"/>
          </a:xfrm>
          <a:prstGeom prst="lightningBolt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16200000" scaled="0"/>
          </a:gra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ile"/>
          <p:cNvSpPr>
            <a:spLocks noEditPoints="1" noChangeArrowheads="1"/>
          </p:cNvSpPr>
          <p:nvPr/>
        </p:nvSpPr>
        <p:spPr bwMode="auto">
          <a:xfrm>
            <a:off x="2072019" y="4640807"/>
            <a:ext cx="841049" cy="535269"/>
          </a:xfrm>
          <a:custGeom>
            <a:avLst/>
            <a:gdLst>
              <a:gd name="T0" fmla="*/ 10981 w 21600"/>
              <a:gd name="T1" fmla="*/ 3240 h 21600"/>
              <a:gd name="T2" fmla="*/ 0 w 21600"/>
              <a:gd name="T3" fmla="*/ 10800 h 21600"/>
              <a:gd name="T4" fmla="*/ 10800 w 21600"/>
              <a:gd name="T5" fmla="*/ 21600 h 21600"/>
              <a:gd name="T6" fmla="*/ 21600 w 21600"/>
              <a:gd name="T7" fmla="*/ 10800 h 21600"/>
              <a:gd name="T8" fmla="*/ 0 w 21600"/>
              <a:gd name="T9" fmla="*/ 21600 h 21600"/>
              <a:gd name="T10" fmla="*/ 21600 w 21600"/>
              <a:gd name="T11" fmla="*/ 21600 h 21600"/>
              <a:gd name="T12" fmla="*/ 1086 w 21600"/>
              <a:gd name="T13" fmla="*/ 4628 h 21600"/>
              <a:gd name="T14" fmla="*/ 20635 w 21600"/>
              <a:gd name="T15" fmla="*/ 2028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T12" t="T13" r="T14" b="T15"/>
            <a:pathLst>
              <a:path w="21600" h="21600">
                <a:moveTo>
                  <a:pt x="19790" y="3240"/>
                </a:moveTo>
                <a:cubicBezTo>
                  <a:pt x="10981" y="3240"/>
                  <a:pt x="9171" y="3240"/>
                  <a:pt x="9050" y="3086"/>
                </a:cubicBezTo>
                <a:cubicBezTo>
                  <a:pt x="9050" y="2931"/>
                  <a:pt x="8930" y="2777"/>
                  <a:pt x="8930" y="2469"/>
                </a:cubicBezTo>
                <a:cubicBezTo>
                  <a:pt x="8930" y="2160"/>
                  <a:pt x="8809" y="1851"/>
                  <a:pt x="8688" y="1389"/>
                </a:cubicBezTo>
                <a:cubicBezTo>
                  <a:pt x="8568" y="1080"/>
                  <a:pt x="8326" y="771"/>
                  <a:pt x="8085" y="463"/>
                </a:cubicBezTo>
                <a:cubicBezTo>
                  <a:pt x="7723" y="154"/>
                  <a:pt x="7361" y="0"/>
                  <a:pt x="7361" y="0"/>
                </a:cubicBezTo>
                <a:cubicBezTo>
                  <a:pt x="7361" y="0"/>
                  <a:pt x="2293" y="0"/>
                  <a:pt x="2051" y="154"/>
                </a:cubicBezTo>
                <a:cubicBezTo>
                  <a:pt x="1689" y="309"/>
                  <a:pt x="1448" y="463"/>
                  <a:pt x="1327" y="771"/>
                </a:cubicBezTo>
                <a:cubicBezTo>
                  <a:pt x="1207" y="1080"/>
                  <a:pt x="1086" y="1389"/>
                  <a:pt x="965" y="1697"/>
                </a:cubicBezTo>
                <a:cubicBezTo>
                  <a:pt x="845" y="2160"/>
                  <a:pt x="724" y="2314"/>
                  <a:pt x="724" y="2469"/>
                </a:cubicBezTo>
                <a:cubicBezTo>
                  <a:pt x="603" y="2623"/>
                  <a:pt x="603" y="2777"/>
                  <a:pt x="483" y="2931"/>
                </a:cubicBezTo>
                <a:cubicBezTo>
                  <a:pt x="483" y="3086"/>
                  <a:pt x="362" y="3240"/>
                  <a:pt x="241" y="3240"/>
                </a:cubicBezTo>
                <a:lnTo>
                  <a:pt x="0" y="3394"/>
                </a:lnTo>
                <a:lnTo>
                  <a:pt x="0" y="3703"/>
                </a:lnTo>
                <a:lnTo>
                  <a:pt x="0" y="10800"/>
                </a:lnTo>
                <a:lnTo>
                  <a:pt x="0" y="21600"/>
                </a:lnTo>
                <a:lnTo>
                  <a:pt x="10981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5246"/>
                </a:lnTo>
                <a:lnTo>
                  <a:pt x="21600" y="4783"/>
                </a:lnTo>
                <a:cubicBezTo>
                  <a:pt x="21479" y="4320"/>
                  <a:pt x="21359" y="4011"/>
                  <a:pt x="21117" y="3703"/>
                </a:cubicBezTo>
                <a:cubicBezTo>
                  <a:pt x="20876" y="3549"/>
                  <a:pt x="20514" y="3394"/>
                  <a:pt x="20152" y="3240"/>
                </a:cubicBez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338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05714E-6 L -0.39584 1.05714E-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9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05714E-6 L 2.5E-6 -0.27388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3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7" grpId="2" animBg="1"/>
      <p:bldP spid="16" grpId="0" animBg="1"/>
      <p:bldP spid="16" grpId="1" animBg="1"/>
      <p:bldP spid="16" grpId="2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348478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What is affected?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>
            <a:off x="709301" y="1837346"/>
            <a:ext cx="7887768" cy="3922518"/>
          </a:xfrm>
          <a:prstGeom prst="round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1582417" y="4119327"/>
            <a:ext cx="1820255" cy="1562787"/>
            <a:chOff x="1582417" y="4119327"/>
            <a:chExt cx="1820255" cy="1562787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6436" y="4468226"/>
              <a:ext cx="1746236" cy="1213888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1582417" y="4119327"/>
              <a:ext cx="18202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CASHNet</a:t>
              </a:r>
              <a:endParaRPr lang="en-US" dirty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469875" y="1830232"/>
            <a:ext cx="2119357" cy="1616428"/>
            <a:chOff x="1469876" y="2086841"/>
            <a:chExt cx="2119357" cy="1616428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9876" y="2455207"/>
              <a:ext cx="2119357" cy="1248062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>
            <a:xfrm>
              <a:off x="1656436" y="2086841"/>
              <a:ext cx="18202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FIS</a:t>
              </a:r>
              <a:endParaRPr lang="en-US" dirty="0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5535098" y="1837346"/>
            <a:ext cx="2322794" cy="1609314"/>
            <a:chOff x="5541705" y="2093955"/>
            <a:chExt cx="2322794" cy="1609314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1705" y="2456416"/>
              <a:ext cx="2322794" cy="1246853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>
              <a:off x="5541705" y="2093955"/>
              <a:ext cx="23227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Credit Card Processor</a:t>
              </a:r>
              <a:endParaRPr lang="en-US" dirty="0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5541705" y="4148052"/>
            <a:ext cx="2322794" cy="1485079"/>
            <a:chOff x="5541705" y="4148052"/>
            <a:chExt cx="2322794" cy="1485079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7016" y="4468420"/>
              <a:ext cx="1414557" cy="977459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0019" y="4836553"/>
              <a:ext cx="857270" cy="796578"/>
            </a:xfrm>
            <a:prstGeom prst="rect">
              <a:avLst/>
            </a:prstGeom>
          </p:spPr>
        </p:pic>
        <p:sp>
          <p:nvSpPr>
            <p:cNvPr id="39" name="TextBox 38"/>
            <p:cNvSpPr txBox="1"/>
            <p:nvPr/>
          </p:nvSpPr>
          <p:spPr>
            <a:xfrm>
              <a:off x="5541705" y="4148052"/>
              <a:ext cx="23227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KSU Departments</a:t>
              </a:r>
              <a:endParaRPr lang="en-US" dirty="0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1960545" y="1405302"/>
            <a:ext cx="5491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New Credit Card Process</a:t>
            </a:r>
            <a:endParaRPr lang="en-US" sz="2800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9321" y="4395596"/>
            <a:ext cx="784983" cy="796721"/>
          </a:xfrm>
          <a:prstGeom prst="rect">
            <a:avLst/>
          </a:prstGeom>
        </p:spPr>
      </p:pic>
      <p:sp>
        <p:nvSpPr>
          <p:cNvPr id="24" name="File"/>
          <p:cNvSpPr>
            <a:spLocks noEditPoints="1" noChangeArrowheads="1"/>
          </p:cNvSpPr>
          <p:nvPr/>
        </p:nvSpPr>
        <p:spPr bwMode="auto">
          <a:xfrm>
            <a:off x="6174719" y="2382864"/>
            <a:ext cx="841049" cy="535269"/>
          </a:xfrm>
          <a:custGeom>
            <a:avLst/>
            <a:gdLst>
              <a:gd name="T0" fmla="*/ 10981 w 21600"/>
              <a:gd name="T1" fmla="*/ 3240 h 21600"/>
              <a:gd name="T2" fmla="*/ 0 w 21600"/>
              <a:gd name="T3" fmla="*/ 10800 h 21600"/>
              <a:gd name="T4" fmla="*/ 10800 w 21600"/>
              <a:gd name="T5" fmla="*/ 21600 h 21600"/>
              <a:gd name="T6" fmla="*/ 21600 w 21600"/>
              <a:gd name="T7" fmla="*/ 10800 h 21600"/>
              <a:gd name="T8" fmla="*/ 0 w 21600"/>
              <a:gd name="T9" fmla="*/ 21600 h 21600"/>
              <a:gd name="T10" fmla="*/ 21600 w 21600"/>
              <a:gd name="T11" fmla="*/ 21600 h 21600"/>
              <a:gd name="T12" fmla="*/ 1086 w 21600"/>
              <a:gd name="T13" fmla="*/ 4628 h 21600"/>
              <a:gd name="T14" fmla="*/ 20635 w 21600"/>
              <a:gd name="T15" fmla="*/ 2028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T12" t="T13" r="T14" b="T15"/>
            <a:pathLst>
              <a:path w="21600" h="21600">
                <a:moveTo>
                  <a:pt x="19790" y="3240"/>
                </a:moveTo>
                <a:cubicBezTo>
                  <a:pt x="10981" y="3240"/>
                  <a:pt x="9171" y="3240"/>
                  <a:pt x="9050" y="3086"/>
                </a:cubicBezTo>
                <a:cubicBezTo>
                  <a:pt x="9050" y="2931"/>
                  <a:pt x="8930" y="2777"/>
                  <a:pt x="8930" y="2469"/>
                </a:cubicBezTo>
                <a:cubicBezTo>
                  <a:pt x="8930" y="2160"/>
                  <a:pt x="8809" y="1851"/>
                  <a:pt x="8688" y="1389"/>
                </a:cubicBezTo>
                <a:cubicBezTo>
                  <a:pt x="8568" y="1080"/>
                  <a:pt x="8326" y="771"/>
                  <a:pt x="8085" y="463"/>
                </a:cubicBezTo>
                <a:cubicBezTo>
                  <a:pt x="7723" y="154"/>
                  <a:pt x="7361" y="0"/>
                  <a:pt x="7361" y="0"/>
                </a:cubicBezTo>
                <a:cubicBezTo>
                  <a:pt x="7361" y="0"/>
                  <a:pt x="2293" y="0"/>
                  <a:pt x="2051" y="154"/>
                </a:cubicBezTo>
                <a:cubicBezTo>
                  <a:pt x="1689" y="309"/>
                  <a:pt x="1448" y="463"/>
                  <a:pt x="1327" y="771"/>
                </a:cubicBezTo>
                <a:cubicBezTo>
                  <a:pt x="1207" y="1080"/>
                  <a:pt x="1086" y="1389"/>
                  <a:pt x="965" y="1697"/>
                </a:cubicBezTo>
                <a:cubicBezTo>
                  <a:pt x="845" y="2160"/>
                  <a:pt x="724" y="2314"/>
                  <a:pt x="724" y="2469"/>
                </a:cubicBezTo>
                <a:cubicBezTo>
                  <a:pt x="603" y="2623"/>
                  <a:pt x="603" y="2777"/>
                  <a:pt x="483" y="2931"/>
                </a:cubicBezTo>
                <a:cubicBezTo>
                  <a:pt x="483" y="3086"/>
                  <a:pt x="362" y="3240"/>
                  <a:pt x="241" y="3240"/>
                </a:cubicBezTo>
                <a:lnTo>
                  <a:pt x="0" y="3394"/>
                </a:lnTo>
                <a:lnTo>
                  <a:pt x="0" y="3703"/>
                </a:lnTo>
                <a:lnTo>
                  <a:pt x="0" y="10800"/>
                </a:lnTo>
                <a:lnTo>
                  <a:pt x="0" y="21600"/>
                </a:lnTo>
                <a:lnTo>
                  <a:pt x="10981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5246"/>
                </a:lnTo>
                <a:lnTo>
                  <a:pt x="21600" y="4783"/>
                </a:lnTo>
                <a:cubicBezTo>
                  <a:pt x="21479" y="4320"/>
                  <a:pt x="21359" y="4011"/>
                  <a:pt x="21117" y="3703"/>
                </a:cubicBezTo>
                <a:cubicBezTo>
                  <a:pt x="20876" y="3549"/>
                  <a:pt x="20514" y="3394"/>
                  <a:pt x="20152" y="3240"/>
                </a:cubicBez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Lightning Bolt 24"/>
          <p:cNvSpPr/>
          <p:nvPr/>
        </p:nvSpPr>
        <p:spPr>
          <a:xfrm rot="10800000">
            <a:off x="6627258" y="2951290"/>
            <a:ext cx="151689" cy="1381428"/>
          </a:xfrm>
          <a:prstGeom prst="lightningBolt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16200000" scaled="0"/>
          </a:gra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062" y="2252137"/>
            <a:ext cx="784983" cy="796721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4298535" y="2167014"/>
            <a:ext cx="933984" cy="92383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367185" y="3458834"/>
            <a:ext cx="49138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Where is this report?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561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48531E-6 L -0.41562 -4.48531E-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78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05714E-6 L -0.22118 1.05714E-6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5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31321E-7 L 0.24392 2.31321E-7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8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24" grpId="2" animBg="1"/>
      <p:bldP spid="25" grpId="0" animBg="1"/>
      <p:bldP spid="25" grpId="1" animBg="1"/>
      <p:bldP spid="25" grpId="2" animBg="1"/>
      <p:bldP spid="2" grpId="0" animBg="1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Where is the FIS Deposit Report?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Login to FIS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Navigate to the Reports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Select the KSU Credit Card Report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19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1568</TotalTime>
  <Words>525</Words>
  <Application>Microsoft Office PowerPoint</Application>
  <PresentationFormat>On-screen Show (4:3)</PresentationFormat>
  <Paragraphs>100</Paragraphs>
  <Slides>35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Division of Financial Services Credit Card Deposit Training</vt:lpstr>
      <vt:lpstr>Main Point of Contact</vt:lpstr>
      <vt:lpstr>What is happening?</vt:lpstr>
      <vt:lpstr>Why is this happening?</vt:lpstr>
      <vt:lpstr>Who is affected?</vt:lpstr>
      <vt:lpstr>Who is affected?</vt:lpstr>
      <vt:lpstr>What is affected?</vt:lpstr>
      <vt:lpstr>What is affected?</vt:lpstr>
      <vt:lpstr>Where is the FIS Deposit Report?</vt:lpstr>
      <vt:lpstr>1. Login to FIS </vt:lpstr>
      <vt:lpstr>2. Navigate to the Reports</vt:lpstr>
      <vt:lpstr>3. Select the KSU Credit Card Report</vt:lpstr>
      <vt:lpstr>3. Select the KSU Credit Card Report</vt:lpstr>
      <vt:lpstr>KSU Credit Card Deposits</vt:lpstr>
      <vt:lpstr>KSU Credit Card Deposits</vt:lpstr>
      <vt:lpstr>KSU Credit Card Deposits</vt:lpstr>
      <vt:lpstr>KSU Credit Card Deposits</vt:lpstr>
      <vt:lpstr>KSU Credit Card Report</vt:lpstr>
      <vt:lpstr>KSU Credit Card Deposits</vt:lpstr>
      <vt:lpstr>KSU Credit Card Deposits - Detail</vt:lpstr>
      <vt:lpstr>KSU Credit Card Deposits - Detail</vt:lpstr>
      <vt:lpstr>KSU Credit Card Deposits - Detail</vt:lpstr>
      <vt:lpstr>KSU Month-End Transaction Detail</vt:lpstr>
      <vt:lpstr>KSU Month-End Transaction Detail</vt:lpstr>
      <vt:lpstr>When does it change?</vt:lpstr>
      <vt:lpstr>When does it change?</vt:lpstr>
      <vt:lpstr>How Do I Move Funds?</vt:lpstr>
      <vt:lpstr>Moving Funds: CashNet Red/Black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</vt:lpstr>
      <vt:lpstr>PowerPoint Presentation</vt:lpstr>
    </vt:vector>
  </TitlesOfParts>
  <Company>Kansas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Jeffery Morris</dc:creator>
  <cp:lastModifiedBy>Bryan Kraus</cp:lastModifiedBy>
  <cp:revision>54</cp:revision>
  <dcterms:created xsi:type="dcterms:W3CDTF">2011-05-09T20:00:01Z</dcterms:created>
  <dcterms:modified xsi:type="dcterms:W3CDTF">2013-01-18T13:37:44Z</dcterms:modified>
</cp:coreProperties>
</file>