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7" r:id="rId5"/>
    <p:sldId id="298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401" r:id="rId18"/>
    <p:sldId id="403" r:id="rId19"/>
    <p:sldId id="399" r:id="rId20"/>
    <p:sldId id="400" r:id="rId21"/>
    <p:sldId id="402" r:id="rId22"/>
    <p:sldId id="38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>
      <p:cViewPr varScale="1">
        <p:scale>
          <a:sx n="109" d="100"/>
          <a:sy n="109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9B20D-2626-42D2-A3E2-C955BEAD259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30764-437F-4122-96D1-DCF851F0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F62D-EFD4-4BF1-9688-35CD596484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79C6-7DC7-473A-8A1D-6CE1D417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0A4E3F-5541-48AA-B2F9-F388E02EACFE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9399A5-88D0-4171-B0D2-41CBDD49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re.ksu.edu/foodsafety/" TargetMode="External"/><Relationship Id="rId2" Type="http://schemas.openxmlformats.org/officeDocument/2006/relationships/hyperlink" Target="mailto:lnwadike@k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cter@k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1470025"/>
          </a:xfrm>
        </p:spPr>
        <p:txBody>
          <a:bodyPr/>
          <a:lstStyle/>
          <a:p>
            <a:r>
              <a:rPr lang="en-US" altLang="en-US" sz="4800" i="1" dirty="0" smtClean="0">
                <a:ea typeface="ＭＳ Ｐゴシック" pitchFamily="34" charset="-128"/>
              </a:rPr>
              <a:t>Alternative Protein Sources</a:t>
            </a:r>
            <a:br>
              <a:rPr lang="en-US" altLang="en-US" sz="4800" i="1" dirty="0" smtClean="0">
                <a:ea typeface="ＭＳ Ｐゴシック" pitchFamily="34" charset="-128"/>
              </a:rPr>
            </a:br>
            <a:endParaRPr lang="en-US" altLang="en-US" sz="4800" i="1" dirty="0" smtClean="0">
              <a:ea typeface="ＭＳ Ｐゴシック" pitchFamily="34" charset="-128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209800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Londa Nwadike and Sandy Procter</a:t>
            </a:r>
          </a:p>
          <a:p>
            <a:pPr eaLnBrk="1" hangingPunct="1"/>
            <a:endParaRPr lang="en-US" altLang="en-US" sz="2800" i="1" dirty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KSRE Agent Update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Feb 12, 2020</a:t>
            </a:r>
          </a:p>
          <a:p>
            <a:pPr eaLnBrk="1" hangingPunct="1"/>
            <a:endParaRPr lang="en-US" altLang="en-US" sz="2800" i="1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Plant-based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8687"/>
            <a:ext cx="8839200" cy="4525963"/>
          </a:xfrm>
        </p:spPr>
        <p:txBody>
          <a:bodyPr/>
          <a:lstStyle/>
          <a:p>
            <a:r>
              <a:rPr lang="en-US" dirty="0" smtClean="0"/>
              <a:t>Made from soy, peas, lentils, wheat, or other proteins mixed with ingredients such as oils</a:t>
            </a:r>
          </a:p>
          <a:p>
            <a:pPr lvl="1"/>
            <a:r>
              <a:rPr lang="en-US" dirty="0" smtClean="0"/>
              <a:t>Binding agents such as methylcellulose may be added</a:t>
            </a:r>
          </a:p>
          <a:p>
            <a:r>
              <a:rPr lang="en-US" dirty="0" smtClean="0"/>
              <a:t>May be called “meat analogues”, “veggie burgers”</a:t>
            </a:r>
          </a:p>
          <a:p>
            <a:r>
              <a:rPr lang="en-US" dirty="0" smtClean="0"/>
              <a:t>Some products have been formulated to “bleed” like meat</a:t>
            </a:r>
          </a:p>
          <a:p>
            <a:pPr lvl="1"/>
            <a:r>
              <a:rPr lang="en-US" dirty="0" smtClean="0"/>
              <a:t>Impossible™ burger uses genetically engineered soy leghemoglobin</a:t>
            </a:r>
          </a:p>
          <a:p>
            <a:pPr lvl="1"/>
            <a:r>
              <a:rPr lang="en-US" dirty="0" smtClean="0"/>
              <a:t>Beyond Meat® uses beet juice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Plant-based proteins- 2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Regulation: FDA regulates</a:t>
            </a:r>
          </a:p>
          <a:p>
            <a:pPr lvl="1"/>
            <a:r>
              <a:rPr lang="en-US" dirty="0" smtClean="0"/>
              <a:t>Daily regulation not required</a:t>
            </a:r>
          </a:p>
          <a:p>
            <a:pPr lvl="1"/>
            <a:r>
              <a:rPr lang="en-US" dirty="0" smtClean="0"/>
              <a:t>Food processors must have risk-based preventive food safety system in place </a:t>
            </a:r>
          </a:p>
          <a:p>
            <a:pPr lvl="1"/>
            <a:r>
              <a:rPr lang="en-US" dirty="0" smtClean="0"/>
              <a:t>Discussion in many states and federal level on what can be called a “burger”, “sausage”, “meat” or similar terms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4630" t="41118" r="79630" b="24726"/>
          <a:stretch/>
        </p:blipFill>
        <p:spPr bwMode="auto">
          <a:xfrm>
            <a:off x="4038600" y="4811807"/>
            <a:ext cx="3352800" cy="20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6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943"/>
            <a:ext cx="8229600" cy="1143000"/>
          </a:xfrm>
        </p:spPr>
        <p:txBody>
          <a:bodyPr/>
          <a:lstStyle/>
          <a:p>
            <a:r>
              <a:rPr lang="en-US" dirty="0" smtClean="0"/>
              <a:t>Plant-based proteins- 3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534400" cy="4525963"/>
          </a:xfrm>
        </p:spPr>
        <p:txBody>
          <a:bodyPr/>
          <a:lstStyle/>
          <a:p>
            <a:r>
              <a:rPr lang="en-US" dirty="0" smtClean="0"/>
              <a:t>Food safety considerations: consumers with allergies to wheat, soy, </a:t>
            </a:r>
            <a:r>
              <a:rPr lang="en-US" dirty="0" err="1" smtClean="0"/>
              <a:t>etc</a:t>
            </a:r>
            <a:r>
              <a:rPr lang="en-US" dirty="0" smtClean="0"/>
              <a:t> should check label</a:t>
            </a:r>
          </a:p>
          <a:p>
            <a:pPr lvl="1"/>
            <a:r>
              <a:rPr lang="en-US" dirty="0" smtClean="0"/>
              <a:t>Cook to 165F, use same good practices as with meat</a:t>
            </a:r>
          </a:p>
          <a:p>
            <a:r>
              <a:rPr lang="en-US" dirty="0" smtClean="0"/>
              <a:t>Marketplace status: Available in many restaurants and grocery stores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59797"/>
            <a:ext cx="4132949" cy="33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Plant-based proteins- nutrition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Slightly different than meat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778" t="47734" r="79630" b="6208"/>
          <a:stretch/>
        </p:blipFill>
        <p:spPr bwMode="auto">
          <a:xfrm>
            <a:off x="1676400" y="2313317"/>
            <a:ext cx="6172200" cy="454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3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nutrition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Noted nutrients likely lacking in most beef replacements and meat replacements include:</a:t>
            </a:r>
          </a:p>
          <a:p>
            <a:pPr lvl="1"/>
            <a:r>
              <a:rPr lang="en-US" dirty="0" smtClean="0"/>
              <a:t>Monounsaturated fatty acids</a:t>
            </a:r>
          </a:p>
          <a:p>
            <a:pPr lvl="1"/>
            <a:r>
              <a:rPr lang="en-US" dirty="0" smtClean="0"/>
              <a:t>Vitamins B₃ (niacin), B₁₂*</a:t>
            </a:r>
          </a:p>
          <a:p>
            <a:pPr lvl="1"/>
            <a:r>
              <a:rPr lang="en-US" dirty="0" smtClean="0"/>
              <a:t>Zinc</a:t>
            </a:r>
          </a:p>
          <a:p>
            <a:pPr lvl="1"/>
            <a:r>
              <a:rPr lang="en-US" dirty="0" smtClean="0"/>
              <a:t>Choline</a:t>
            </a:r>
          </a:p>
          <a:p>
            <a:pPr lvl="1"/>
            <a:r>
              <a:rPr lang="en-US" dirty="0" smtClean="0"/>
              <a:t>Selenium</a:t>
            </a:r>
          </a:p>
          <a:p>
            <a:pPr marL="457200" lvl="1" indent="0">
              <a:buNone/>
            </a:pPr>
            <a:r>
              <a:rPr lang="en-US" dirty="0" smtClean="0"/>
              <a:t>*Lack of B₁₂ represents a well-known and potentially serious limitation of plant based diets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DON’T know…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43450" y="1449014"/>
            <a:ext cx="3943350" cy="3962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286250" cy="4449761"/>
          </a:xfrm>
        </p:spPr>
        <p:txBody>
          <a:bodyPr/>
          <a:lstStyle/>
          <a:p>
            <a:r>
              <a:rPr lang="en-US" dirty="0" smtClean="0"/>
              <a:t>Will processed plant foods have same health benefits as less processed?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increased </a:t>
            </a:r>
            <a:r>
              <a:rPr lang="en-US" dirty="0" err="1" smtClean="0"/>
              <a:t>heme</a:t>
            </a:r>
            <a:r>
              <a:rPr lang="en-US" dirty="0" smtClean="0"/>
              <a:t> intake lead to related health concerns?</a:t>
            </a:r>
          </a:p>
          <a:p>
            <a:pPr lvl="1"/>
            <a:r>
              <a:rPr lang="en-US" dirty="0" smtClean="0"/>
              <a:t>Increased iron stores?</a:t>
            </a:r>
          </a:p>
          <a:p>
            <a:pPr lvl="1"/>
            <a:r>
              <a:rPr lang="en-US" dirty="0" smtClean="0"/>
              <a:t>Increased T2 diabetes risk?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Cultured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2276"/>
            <a:ext cx="8534400" cy="4525963"/>
          </a:xfrm>
        </p:spPr>
        <p:txBody>
          <a:bodyPr/>
          <a:lstStyle/>
          <a:p>
            <a:r>
              <a:rPr lang="en-US" dirty="0" smtClean="0"/>
              <a:t>NOT currently available for consumers</a:t>
            </a:r>
          </a:p>
          <a:p>
            <a:pPr lvl="1"/>
            <a:r>
              <a:rPr lang="en-US" dirty="0" smtClean="0"/>
              <a:t>Not currently produced on large scale</a:t>
            </a:r>
          </a:p>
          <a:p>
            <a:r>
              <a:rPr lang="en-US" dirty="0" smtClean="0"/>
              <a:t>Grown in laboratories from animal cells in culture medium</a:t>
            </a:r>
          </a:p>
          <a:p>
            <a:pPr lvl="1"/>
            <a:r>
              <a:rPr lang="en-US" dirty="0" smtClean="0"/>
              <a:t>Grown on an edible non-meat scaffold that holds cells in position</a:t>
            </a:r>
          </a:p>
          <a:p>
            <a:r>
              <a:rPr lang="en-US" dirty="0" smtClean="0"/>
              <a:t>May be called “cultured protein”, “clean meat”, “lab-grown meat”, “in vitro meat”, others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1296" t="41118" r="62037" b="16083"/>
          <a:stretch/>
        </p:blipFill>
        <p:spPr bwMode="auto">
          <a:xfrm>
            <a:off x="6787661" y="0"/>
            <a:ext cx="253218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5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Cultured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5683"/>
            <a:ext cx="8915400" cy="4525963"/>
          </a:xfrm>
        </p:spPr>
        <p:txBody>
          <a:bodyPr/>
          <a:lstStyle/>
          <a:p>
            <a:r>
              <a:rPr lang="en-US" dirty="0" smtClean="0"/>
              <a:t>Future regulations: USDA and FDA agreed in March 2019 who would regulate what</a:t>
            </a:r>
          </a:p>
          <a:p>
            <a:pPr lvl="1"/>
            <a:r>
              <a:rPr lang="en-US" dirty="0" smtClean="0"/>
              <a:t>Discussion on how “cultured meat” should be labeled</a:t>
            </a:r>
          </a:p>
          <a:p>
            <a:r>
              <a:rPr lang="en-US" dirty="0" smtClean="0"/>
              <a:t>Food safety: will be grown in sterile conditions</a:t>
            </a:r>
          </a:p>
          <a:p>
            <a:pPr lvl="1"/>
            <a:r>
              <a:rPr lang="en-US" dirty="0" smtClean="0"/>
              <a:t>Could be potential for cross-contamination</a:t>
            </a:r>
          </a:p>
          <a:p>
            <a:pPr lvl="2"/>
            <a:r>
              <a:rPr lang="en-US" dirty="0" smtClean="0"/>
              <a:t>Generally use antibiotics in culture medium</a:t>
            </a:r>
          </a:p>
          <a:p>
            <a:pPr lvl="1"/>
            <a:r>
              <a:rPr lang="en-US" dirty="0" smtClean="0"/>
              <a:t>Consumers should handle product like meat</a:t>
            </a:r>
          </a:p>
          <a:p>
            <a:r>
              <a:rPr lang="en-US" dirty="0" smtClean="0"/>
              <a:t>Nutrition: assumed to be similar to meat</a:t>
            </a:r>
          </a:p>
          <a:p>
            <a:r>
              <a:rPr lang="en-US" sz="2800" dirty="0" smtClean="0"/>
              <a:t>Note: cultured milk, egg white, leather in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95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Eshel</a:t>
            </a:r>
            <a:r>
              <a:rPr lang="en-US" sz="2400" dirty="0" smtClean="0"/>
              <a:t> G, </a:t>
            </a:r>
            <a:r>
              <a:rPr lang="en-US" sz="2400" dirty="0" err="1" smtClean="0"/>
              <a:t>Stainier</a:t>
            </a:r>
            <a:r>
              <a:rPr lang="en-US" sz="2400" dirty="0" smtClean="0"/>
              <a:t> P, </a:t>
            </a:r>
            <a:r>
              <a:rPr lang="en-US" sz="2400" dirty="0" err="1" smtClean="0"/>
              <a:t>Shepon</a:t>
            </a:r>
            <a:r>
              <a:rPr lang="en-US" sz="2400" dirty="0" smtClean="0"/>
              <a:t> A, </a:t>
            </a:r>
            <a:r>
              <a:rPr lang="en-US" sz="2400" dirty="0" err="1" smtClean="0"/>
              <a:t>Swaminathan</a:t>
            </a:r>
            <a:r>
              <a:rPr lang="en-US" sz="2400" dirty="0" smtClean="0"/>
              <a:t> A. (2019). Environmentally optimal, nutritionally sound, protein and energy conserving plant based alternatives to U.S. meat. </a:t>
            </a:r>
            <a:r>
              <a:rPr lang="en-US" sz="2400" i="1" dirty="0" err="1" smtClean="0"/>
              <a:t>Sci</a:t>
            </a:r>
            <a:r>
              <a:rPr lang="en-US" sz="2400" i="1" dirty="0" smtClean="0"/>
              <a:t> Rep. </a:t>
            </a:r>
            <a:r>
              <a:rPr lang="en-US" sz="2400" dirty="0" smtClean="0"/>
              <a:t>2019; 9:10345. Published online 2019 Aug 8. 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doi</a:t>
            </a:r>
            <a:r>
              <a:rPr lang="en-US" sz="2400" dirty="0" smtClean="0"/>
              <a:t>: 10.1038/s41598-019-46590-1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Hu FB, Otis BO, McCarthy G. (2019). Can plant-based meat alternatives be part of a healthy and sustainable diet? </a:t>
            </a:r>
            <a:r>
              <a:rPr lang="en-US" sz="2400" i="1" dirty="0" smtClean="0"/>
              <a:t>JAMA. </a:t>
            </a:r>
            <a:r>
              <a:rPr lang="en-US" sz="2400" dirty="0" smtClean="0"/>
              <a:t>2019;322(16):1547-1548</a:t>
            </a:r>
            <a:r>
              <a:rPr lang="en-US" sz="2400" dirty="0"/>
              <a:t>. https://</a:t>
            </a:r>
            <a:r>
              <a:rPr lang="en-US" sz="2400" dirty="0" smtClean="0"/>
              <a:t>jamanetwork.com/journals/jama/fullarticle/2749260 Accessed February 4, 2020.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219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Contact Details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7545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Londa Nwadike, PhD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Extension Consumer Food Safety Specialist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Kansas State </a:t>
            </a:r>
            <a:r>
              <a:rPr lang="en-US" dirty="0"/>
              <a:t>University/ University of </a:t>
            </a:r>
            <a:r>
              <a:rPr lang="en-US" dirty="0" smtClean="0"/>
              <a:t>Missouri</a:t>
            </a:r>
            <a:br>
              <a:rPr lang="en-US" dirty="0" smtClean="0"/>
            </a:br>
            <a:r>
              <a:rPr lang="en-US" dirty="0" smtClean="0"/>
              <a:t>Phone: 913 307 7391; Email: </a:t>
            </a:r>
            <a:r>
              <a:rPr lang="en-US" dirty="0" smtClean="0">
                <a:hlinkClick r:id="rId2"/>
              </a:rPr>
              <a:t>lnwadike@ksu.edu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hlinkClick r:id="rId3"/>
              </a:rPr>
              <a:t>http://www.ksre.ksu.edu/foodsafety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sz="18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Sandy Procter, PhD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Extension Nutrition Specialist, KSRE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Phone: 785 532 1675; Email: </a:t>
            </a:r>
            <a:r>
              <a:rPr lang="en-US" dirty="0" smtClean="0">
                <a:hlinkClick r:id="rId4"/>
              </a:rPr>
              <a:t>procter@ksu.edu</a:t>
            </a:r>
            <a:r>
              <a:rPr lang="en-US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84" y="1295400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Information on new fact sheet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Meat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Regulations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Food safety considerations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Nutrition considerations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Plant-based proteins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Cultured meat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05BB03-CE7B-4574-8274-76655CA66680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704" t="21365" r="62037" b="9499"/>
          <a:stretch/>
        </p:blipFill>
        <p:spPr bwMode="auto">
          <a:xfrm>
            <a:off x="5132100" y="2209800"/>
            <a:ext cx="4027716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18073" r="72222" b="6207"/>
          <a:stretch/>
        </p:blipFill>
        <p:spPr>
          <a:xfrm>
            <a:off x="1580574" y="0"/>
            <a:ext cx="50689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KSU pub: MF3476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32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76200"/>
            <a:ext cx="8229600" cy="1143000"/>
          </a:xfrm>
        </p:spPr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63" t="44677" r="72222" b="27295"/>
          <a:stretch/>
        </p:blipFill>
        <p:spPr>
          <a:xfrm>
            <a:off x="0" y="990600"/>
            <a:ext cx="90220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included: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Environmental impacts</a:t>
            </a:r>
          </a:p>
          <a:p>
            <a:r>
              <a:rPr lang="en-US" dirty="0" smtClean="0"/>
              <a:t>Animal welfare concerns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elated to these various protein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Includes a list of some resources that address those topics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40849"/>
            <a:ext cx="37338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33" t="56722" r="68252" b="12791"/>
          <a:stretch/>
        </p:blipFill>
        <p:spPr>
          <a:xfrm>
            <a:off x="-105505" y="2286000"/>
            <a:ext cx="936380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06"/>
            <a:ext cx="8229600" cy="1143000"/>
          </a:xfrm>
        </p:spPr>
        <p:txBody>
          <a:bodyPr/>
          <a:lstStyle/>
          <a:p>
            <a:r>
              <a:rPr lang="en-US" dirty="0" smtClean="0"/>
              <a:t>Intention of fact 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066800"/>
            <a:ext cx="8229600" cy="4754563"/>
          </a:xfrm>
        </p:spPr>
        <p:txBody>
          <a:bodyPr/>
          <a:lstStyle/>
          <a:p>
            <a:r>
              <a:rPr lang="en-US" dirty="0" smtClean="0"/>
              <a:t>Provide information about novel protein sources</a:t>
            </a:r>
          </a:p>
          <a:p>
            <a:r>
              <a:rPr lang="en-US" dirty="0" smtClean="0"/>
              <a:t>Help consumers understand about these products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Regulations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Food safety considerations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Nutrition </a:t>
            </a:r>
            <a:r>
              <a:rPr lang="en-US" altLang="en-US" dirty="0" smtClean="0">
                <a:ea typeface="ＭＳ Ｐゴシック" pitchFamily="34" charset="-128"/>
              </a:rPr>
              <a:t>considerations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Marketplace status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Provide objective, science-based information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704" t="21365" r="62037" b="9499"/>
          <a:stretch/>
        </p:blipFill>
        <p:spPr bwMode="auto">
          <a:xfrm>
            <a:off x="5638800" y="3036381"/>
            <a:ext cx="3505200" cy="19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5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691"/>
            <a:ext cx="8229600" cy="1143000"/>
          </a:xfrm>
        </p:spPr>
        <p:txBody>
          <a:bodyPr/>
          <a:lstStyle/>
          <a:p>
            <a:r>
              <a:rPr lang="en-US" dirty="0" smtClean="0"/>
              <a:t>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96" y="990600"/>
            <a:ext cx="8229600" cy="4525963"/>
          </a:xfrm>
        </p:spPr>
        <p:txBody>
          <a:bodyPr/>
          <a:lstStyle/>
          <a:p>
            <a:r>
              <a:rPr lang="en-US" dirty="0" smtClean="0"/>
              <a:t>Federal definition: part of the animal that is skeletal or found in various other animal parts</a:t>
            </a:r>
          </a:p>
          <a:p>
            <a:r>
              <a:rPr lang="en-US" dirty="0" smtClean="0"/>
              <a:t>Regulation: USDA</a:t>
            </a:r>
          </a:p>
          <a:p>
            <a:pPr lvl="1"/>
            <a:r>
              <a:rPr lang="en-US" dirty="0" smtClean="0"/>
              <a:t>Slaughter: daily inspection</a:t>
            </a:r>
          </a:p>
          <a:p>
            <a:pPr lvl="1"/>
            <a:r>
              <a:rPr lang="en-US" dirty="0" smtClean="0"/>
              <a:t>Processing: inspection during every shift</a:t>
            </a:r>
          </a:p>
          <a:p>
            <a:pPr lvl="2"/>
            <a:r>
              <a:rPr lang="en-US" dirty="0" smtClean="0"/>
              <a:t>Food safety checks, pathogen and residue testing</a:t>
            </a:r>
          </a:p>
          <a:p>
            <a:pPr lvl="1"/>
            <a:r>
              <a:rPr lang="en-US" dirty="0" smtClean="0"/>
              <a:t>Processors must have HACCP plans and processes</a:t>
            </a:r>
            <a:endParaRPr lang="en-US" dirty="0"/>
          </a:p>
        </p:txBody>
      </p:sp>
      <p:sp>
        <p:nvSpPr>
          <p:cNvPr id="5" name="AutoShape 2" descr="Image result for meat image e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1" y="4876800"/>
            <a:ext cx="3767929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Meat- 2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78363"/>
          </a:xfrm>
        </p:spPr>
        <p:txBody>
          <a:bodyPr/>
          <a:lstStyle/>
          <a:p>
            <a:r>
              <a:rPr lang="en-US" dirty="0" smtClean="0"/>
              <a:t>Food Safety considerations: contamination with pathogens from live animal can occur</a:t>
            </a:r>
          </a:p>
          <a:p>
            <a:pPr lvl="1"/>
            <a:r>
              <a:rPr lang="en-US" dirty="0" smtClean="0"/>
              <a:t>From intestinal tract and/or environment</a:t>
            </a:r>
          </a:p>
          <a:p>
            <a:pPr lvl="1"/>
            <a:r>
              <a:rPr lang="en-US" dirty="0" smtClean="0"/>
              <a:t>Consumers should use good food safety practices</a:t>
            </a:r>
          </a:p>
          <a:p>
            <a:pPr lvl="2"/>
            <a:r>
              <a:rPr lang="en-US" dirty="0" smtClean="0"/>
              <a:t>Poultry: 165°F, ground meat: 160</a:t>
            </a:r>
            <a:r>
              <a:rPr lang="en-US" dirty="0"/>
              <a:t>°</a:t>
            </a:r>
            <a:r>
              <a:rPr lang="en-US" dirty="0" smtClean="0"/>
              <a:t>F, roasts: 145</a:t>
            </a:r>
            <a:r>
              <a:rPr lang="en-US" dirty="0"/>
              <a:t>°</a:t>
            </a:r>
            <a:r>
              <a:rPr lang="en-US" dirty="0" smtClean="0"/>
              <a:t>F</a:t>
            </a:r>
          </a:p>
          <a:p>
            <a:r>
              <a:rPr lang="en-US" dirty="0" smtClean="0"/>
              <a:t>Nutrition: Fresh (not processed) meat contains one ingredient- meat</a:t>
            </a:r>
          </a:p>
          <a:p>
            <a:pPr lvl="1"/>
            <a:r>
              <a:rPr lang="en-US" dirty="0"/>
              <a:t>Nutrition comparison with plant products in next section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76166"/>
            <a:ext cx="3162299" cy="17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0309"/>
      </p:ext>
    </p:extLst>
  </p:cSld>
  <p:clrMapOvr>
    <a:masterClrMapping/>
  </p:clrMapOvr>
</p:sld>
</file>

<file path=ppt/theme/theme1.xml><?xml version="1.0" encoding="utf-8"?>
<a:theme xmlns:a="http://schemas.openxmlformats.org/drawingml/2006/main" name="KSRE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14C0B125B854F9BA05FF67ECDA657" ma:contentTypeVersion="13" ma:contentTypeDescription="Create a new document." ma:contentTypeScope="" ma:versionID="5fbd6c5bb0483edeebdc978b05ebb68b">
  <xsd:schema xmlns:xsd="http://www.w3.org/2001/XMLSchema" xmlns:xs="http://www.w3.org/2001/XMLSchema" xmlns:p="http://schemas.microsoft.com/office/2006/metadata/properties" xmlns:ns3="4c4fcf50-a0d7-4494-8a36-23b8d04496f4" xmlns:ns4="47d7d57f-908e-4bee-90f6-7f8940ca1ca3" targetNamespace="http://schemas.microsoft.com/office/2006/metadata/properties" ma:root="true" ma:fieldsID="8c6905d768009f85ca458600f7d65c57" ns3:_="" ns4:_="">
    <xsd:import namespace="4c4fcf50-a0d7-4494-8a36-23b8d04496f4"/>
    <xsd:import namespace="47d7d57f-908e-4bee-90f6-7f8940ca1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fcf50-a0d7-4494-8a36-23b8d044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7d57f-908e-4bee-90f6-7f8940ca1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2CE222-5B66-48A1-AF50-4A7604C31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fcf50-a0d7-4494-8a36-23b8d04496f4"/>
    <ds:schemaRef ds:uri="47d7d57f-908e-4bee-90f6-7f8940ca1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1A2945-92E6-41CF-AABF-10FFCD07F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DE2E8A-E907-4A67-AE2B-2853C88E31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7d7d57f-908e-4bee-90f6-7f8940ca1ca3"/>
    <ds:schemaRef ds:uri="4c4fcf50-a0d7-4494-8a36-23b8d04496f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KSREgrid</Template>
  <TotalTime>5291</TotalTime>
  <Words>715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KSREgrid</vt:lpstr>
      <vt:lpstr>Alternative Protein Sources </vt:lpstr>
      <vt:lpstr>Outline</vt:lpstr>
      <vt:lpstr>PowerPoint Presentation</vt:lpstr>
      <vt:lpstr>Reviewers</vt:lpstr>
      <vt:lpstr>What is NOT included:</vt:lpstr>
      <vt:lpstr>References and Resources</vt:lpstr>
      <vt:lpstr>Intention of fact sheet </vt:lpstr>
      <vt:lpstr>Meat</vt:lpstr>
      <vt:lpstr>Meat- 2</vt:lpstr>
      <vt:lpstr>Plant-based proteins</vt:lpstr>
      <vt:lpstr>Plant-based proteins- 2</vt:lpstr>
      <vt:lpstr>Plant-based proteins- 3</vt:lpstr>
      <vt:lpstr>Plant-based proteins- nutrition comparison</vt:lpstr>
      <vt:lpstr>Further nutrition considerations</vt:lpstr>
      <vt:lpstr>But we DON’T know…</vt:lpstr>
      <vt:lpstr>Cultured meat</vt:lpstr>
      <vt:lpstr>Cultured meat</vt:lpstr>
      <vt:lpstr>Additional references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Londa Nwadike</dc:creator>
  <cp:lastModifiedBy>Julie Riniker</cp:lastModifiedBy>
  <cp:revision>135</cp:revision>
  <cp:lastPrinted>2016-02-05T20:01:00Z</cp:lastPrinted>
  <dcterms:created xsi:type="dcterms:W3CDTF">2013-08-08T21:03:43Z</dcterms:created>
  <dcterms:modified xsi:type="dcterms:W3CDTF">2020-02-19T15:18:50Z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0x010100CBA14C0B125B854F9BA05FF67ECDA657</vt:lpwstr>
  </property>
</Properties>
</file>