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72" r:id="rId5"/>
    <p:sldId id="273" r:id="rId6"/>
    <p:sldId id="299" r:id="rId7"/>
    <p:sldId id="309" r:id="rId8"/>
    <p:sldId id="267" r:id="rId9"/>
    <p:sldId id="276" r:id="rId10"/>
    <p:sldId id="278" r:id="rId11"/>
    <p:sldId id="279" r:id="rId12"/>
    <p:sldId id="274" r:id="rId13"/>
    <p:sldId id="275" r:id="rId14"/>
    <p:sldId id="303" r:id="rId15"/>
    <p:sldId id="304" r:id="rId16"/>
    <p:sldId id="305" r:id="rId17"/>
    <p:sldId id="264" r:id="rId18"/>
    <p:sldId id="302" r:id="rId19"/>
    <p:sldId id="306" r:id="rId20"/>
    <p:sldId id="307" r:id="rId21"/>
    <p:sldId id="308" r:id="rId22"/>
    <p:sldId id="310" r:id="rId23"/>
    <p:sldId id="311" r:id="rId24"/>
    <p:sldId id="312" r:id="rId25"/>
    <p:sldId id="315" r:id="rId26"/>
    <p:sldId id="313"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14"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4146" autoAdjust="0"/>
  </p:normalViewPr>
  <p:slideViewPr>
    <p:cSldViewPr>
      <p:cViewPr varScale="1">
        <p:scale>
          <a:sx n="54" d="100"/>
          <a:sy n="54" d="100"/>
        </p:scale>
        <p:origin x="1866" y="78"/>
      </p:cViewPr>
      <p:guideLst>
        <p:guide orient="horz" pos="2160"/>
        <p:guide pos="2880"/>
      </p:guideLst>
    </p:cSldViewPr>
  </p:slideViewPr>
  <p:notesTextViewPr>
    <p:cViewPr>
      <p:scale>
        <a:sx n="1" d="1"/>
        <a:sy n="1" d="1"/>
      </p:scale>
      <p:origin x="0" y="0"/>
    </p:cViewPr>
  </p:notesTextViewPr>
  <p:sorterViewPr>
    <p:cViewPr>
      <p:scale>
        <a:sx n="100" d="100"/>
        <a:sy n="100" d="100"/>
      </p:scale>
      <p:origin x="0" y="3605"/>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607A0-5020-41D0-8A8E-0A2F0C7F6CCE}" type="datetimeFigureOut">
              <a:rPr lang="en-US" smtClean="0"/>
              <a:t>9/8/2017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636F9-B804-4A9F-9C4C-E71CEB993689}" type="slidenum">
              <a:rPr lang="en-US" smtClean="0"/>
              <a:t>‹#›</a:t>
            </a:fld>
            <a:endParaRPr lang="en-US"/>
          </a:p>
        </p:txBody>
      </p:sp>
    </p:spTree>
    <p:extLst>
      <p:ext uri="{BB962C8B-B14F-4D97-AF65-F5344CB8AC3E}">
        <p14:creationId xmlns:p14="http://schemas.microsoft.com/office/powerpoint/2010/main" val="130539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Steam digester – effort to reduce time needed to</a:t>
            </a:r>
            <a:r>
              <a:rPr lang="en-US" baseline="0" dirty="0" smtClean="0"/>
              <a:t> cook foods</a:t>
            </a:r>
          </a:p>
          <a:p>
            <a:r>
              <a:rPr lang="en-US" baseline="0" dirty="0" smtClean="0"/>
              <a:t>Airtight cooking vessel used internal steam pressure to increase boiling point of water, thus cooked foods faster.</a:t>
            </a:r>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2</a:t>
            </a:fld>
            <a:endParaRPr lang="en-US"/>
          </a:p>
        </p:txBody>
      </p:sp>
    </p:spTree>
    <p:extLst>
      <p:ext uri="{BB962C8B-B14F-4D97-AF65-F5344CB8AC3E}">
        <p14:creationId xmlns:p14="http://schemas.microsoft.com/office/powerpoint/2010/main" val="28490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 model with a bimetal base since stainless steel is a poor conductor of heat</a:t>
            </a:r>
          </a:p>
          <a:p>
            <a:endParaRPr lang="en-US" dirty="0"/>
          </a:p>
        </p:txBody>
      </p:sp>
      <p:sp>
        <p:nvSpPr>
          <p:cNvPr id="4" name="Slide Number Placeholder 3"/>
          <p:cNvSpPr>
            <a:spLocks noGrp="1"/>
          </p:cNvSpPr>
          <p:nvPr>
            <p:ph type="sldNum" sz="quarter" idx="10"/>
          </p:nvPr>
        </p:nvSpPr>
        <p:spPr/>
        <p:txBody>
          <a:bodyPr/>
          <a:lstStyle/>
          <a:p>
            <a:fld id="{E96A6CA7-A821-4AEB-89F4-143D174BAFB6}" type="slidenum">
              <a:rPr lang="en-US" smtClean="0"/>
              <a:t>15</a:t>
            </a:fld>
            <a:endParaRPr lang="en-US" dirty="0"/>
          </a:p>
        </p:txBody>
      </p:sp>
    </p:spTree>
    <p:extLst>
      <p:ext uri="{BB962C8B-B14F-4D97-AF65-F5344CB8AC3E}">
        <p14:creationId xmlns:p14="http://schemas.microsoft.com/office/powerpoint/2010/main" val="93905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19</a:t>
            </a:fld>
            <a:endParaRPr lang="en-US"/>
          </a:p>
        </p:txBody>
      </p:sp>
    </p:spTree>
    <p:extLst>
      <p:ext uri="{BB962C8B-B14F-4D97-AF65-F5344CB8AC3E}">
        <p14:creationId xmlns:p14="http://schemas.microsoft.com/office/powerpoint/2010/main" val="404013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https://chefallisfarmfreshkitchen.com/2017/07/30/pressure-cooker-problems-top-5-reasons-your-cuisinart-electric-pressure-cooker-wont-pressurize-and-what-to-do-about-it/</a:t>
            </a:r>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23</a:t>
            </a:fld>
            <a:endParaRPr lang="en-US"/>
          </a:p>
        </p:txBody>
      </p:sp>
    </p:spTree>
    <p:extLst>
      <p:ext uri="{BB962C8B-B14F-4D97-AF65-F5344CB8AC3E}">
        <p14:creationId xmlns:p14="http://schemas.microsoft.com/office/powerpoint/2010/main" val="335668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25</a:t>
            </a:fld>
            <a:endParaRPr lang="en-US"/>
          </a:p>
        </p:txBody>
      </p:sp>
    </p:spTree>
    <p:extLst>
      <p:ext uri="{BB962C8B-B14F-4D97-AF65-F5344CB8AC3E}">
        <p14:creationId xmlns:p14="http://schemas.microsoft.com/office/powerpoint/2010/main" val="337857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26</a:t>
            </a:fld>
            <a:endParaRPr lang="en-US"/>
          </a:p>
        </p:txBody>
      </p:sp>
    </p:spTree>
    <p:extLst>
      <p:ext uri="{BB962C8B-B14F-4D97-AF65-F5344CB8AC3E}">
        <p14:creationId xmlns:p14="http://schemas.microsoft.com/office/powerpoint/2010/main" val="3685272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recipe for specific cooking method and cooking time. Pour required amount of liquid into the pressure cooker, then add food. Use the cooking rack, if desired.</a:t>
            </a:r>
          </a:p>
          <a:p>
            <a:endParaRPr lang="en-US" dirty="0"/>
          </a:p>
        </p:txBody>
      </p:sp>
      <p:sp>
        <p:nvSpPr>
          <p:cNvPr id="4" name="Slide Number Placeholder 3"/>
          <p:cNvSpPr>
            <a:spLocks noGrp="1"/>
          </p:cNvSpPr>
          <p:nvPr>
            <p:ph type="sldNum" sz="quarter" idx="10"/>
          </p:nvPr>
        </p:nvSpPr>
        <p:spPr/>
        <p:txBody>
          <a:bodyPr/>
          <a:lstStyle/>
          <a:p>
            <a:fld id="{E96A6CA7-A821-4AEB-89F4-143D174BAFB6}" type="slidenum">
              <a:rPr lang="en-US" smtClean="0"/>
              <a:t>27</a:t>
            </a:fld>
            <a:endParaRPr lang="en-US" dirty="0"/>
          </a:p>
        </p:txBody>
      </p:sp>
    </p:spTree>
    <p:extLst>
      <p:ext uri="{BB962C8B-B14F-4D97-AF65-F5344CB8AC3E}">
        <p14:creationId xmlns:p14="http://schemas.microsoft.com/office/powerpoint/2010/main" val="319155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recipe for specific cooking method and cooking time. Pour required amount of liquid into the pressure cooker, then add food. Use the cooking rack, if desired.</a:t>
            </a:r>
          </a:p>
          <a:p>
            <a:endParaRPr lang="en-US" dirty="0"/>
          </a:p>
        </p:txBody>
      </p:sp>
      <p:sp>
        <p:nvSpPr>
          <p:cNvPr id="4" name="Slide Number Placeholder 3"/>
          <p:cNvSpPr>
            <a:spLocks noGrp="1"/>
          </p:cNvSpPr>
          <p:nvPr>
            <p:ph type="sldNum" sz="quarter" idx="10"/>
          </p:nvPr>
        </p:nvSpPr>
        <p:spPr/>
        <p:txBody>
          <a:bodyPr/>
          <a:lstStyle/>
          <a:p>
            <a:fld id="{E96A6CA7-A821-4AEB-89F4-143D174BAFB6}" type="slidenum">
              <a:rPr lang="en-US" smtClean="0"/>
              <a:t>28</a:t>
            </a:fld>
            <a:endParaRPr lang="en-US" dirty="0"/>
          </a:p>
        </p:txBody>
      </p:sp>
    </p:spTree>
    <p:extLst>
      <p:ext uri="{BB962C8B-B14F-4D97-AF65-F5344CB8AC3E}">
        <p14:creationId xmlns:p14="http://schemas.microsoft.com/office/powerpoint/2010/main" val="319155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 cover up to light and look through the vent pipe to make certain it is open and unclogged. Then, place cover on pressure cooker and close securely (cover handle should be directly above the body handle).</a:t>
            </a:r>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29</a:t>
            </a:fld>
            <a:endParaRPr lang="en-US"/>
          </a:p>
        </p:txBody>
      </p:sp>
    </p:spTree>
    <p:extLst>
      <p:ext uri="{BB962C8B-B14F-4D97-AF65-F5344CB8AC3E}">
        <p14:creationId xmlns:p14="http://schemas.microsoft.com/office/powerpoint/2010/main" val="128010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pressure regulator firmly on the vent pipe. Heat the pressure cooker until the pressure regulator begins to rock slowly. Adjust heat to maintain a slow, steady rocking motion. Cooking time begins at this point.</a:t>
            </a:r>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31</a:t>
            </a:fld>
            <a:endParaRPr lang="en-US"/>
          </a:p>
        </p:txBody>
      </p:sp>
    </p:spTree>
    <p:extLst>
      <p:ext uri="{BB962C8B-B14F-4D97-AF65-F5344CB8AC3E}">
        <p14:creationId xmlns:p14="http://schemas.microsoft.com/office/powerpoint/2010/main" val="1779049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handiest advantages of pressure cooking is being able to prepare an entire meal at one time, in only one pot! By using the cooking rack to keep certain foods out of the cooking liquid, each food - whether it's an entree, side dish or dessert - retains its own individual, delicious flavor.</a:t>
            </a:r>
          </a:p>
          <a:p>
            <a:r>
              <a:rPr lang="en-US" dirty="0" smtClean="0"/>
              <a:t>Ideally, you should select foods which require the same cooking time when planning a pressure cooker meal-in-one. The size of the food pieces, of course, will affect the cooking time. For instance, 1/2 inch slices of potato cook in 3 minutes, while 3/4 inch slices take 5 minutes. So, you can adjust cooking times by cutting your foods into larger or smaller pieces.</a:t>
            </a:r>
          </a:p>
          <a:p>
            <a:r>
              <a:rPr lang="en-US" dirty="0" smtClean="0"/>
              <a:t>If the foods you select for your meal-in-one require widely different cooking times, you can easily make adjustments. For example, when your menu features barbecued chicken (8 minutes) with corn-on-the-cob (2 minutes) and green beans (2 minutes), follow this common sense cooking schedule:</a:t>
            </a:r>
          </a:p>
          <a:p>
            <a:r>
              <a:rPr lang="en-US" b="1" dirty="0" smtClean="0"/>
              <a:t>1.</a:t>
            </a:r>
            <a:r>
              <a:rPr lang="en-US" dirty="0" smtClean="0"/>
              <a:t> Place chicken in pressure cooker with desired amount of cooking liquid. Close cover securely. Bring cooker to pressure and cook for 6 minutes.</a:t>
            </a:r>
          </a:p>
          <a:p>
            <a:r>
              <a:rPr lang="en-US" b="1" dirty="0" smtClean="0"/>
              <a:t>2. </a:t>
            </a:r>
            <a:r>
              <a:rPr lang="en-US" dirty="0" smtClean="0"/>
              <a:t>Quick cool the pressure cooker under cold water until pressure is completely reduced. Remove the pressure regulator and then the cover. Place corn and green beans on cooking rack in pressure cooker.</a:t>
            </a:r>
          </a:p>
          <a:p>
            <a:r>
              <a:rPr lang="en-US" b="1" dirty="0" smtClean="0"/>
              <a:t>3.</a:t>
            </a:r>
            <a:r>
              <a:rPr lang="en-US" dirty="0" smtClean="0"/>
              <a:t> Close cover securely. Bring pressure cooker back to pressure and cook 2 minutes more.</a:t>
            </a:r>
          </a:p>
          <a:p>
            <a:r>
              <a:rPr lang="en-US" b="1" dirty="0" smtClean="0"/>
              <a:t>4. </a:t>
            </a:r>
            <a:r>
              <a:rPr lang="en-US" dirty="0" smtClean="0"/>
              <a:t>Quick cool the pressure cooker until pressure is completely reduced, remove the cover and "presto!" Dinner is served!</a:t>
            </a:r>
          </a:p>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39</a:t>
            </a:fld>
            <a:endParaRPr lang="en-US"/>
          </a:p>
        </p:txBody>
      </p:sp>
    </p:spTree>
    <p:extLst>
      <p:ext uri="{BB962C8B-B14F-4D97-AF65-F5344CB8AC3E}">
        <p14:creationId xmlns:p14="http://schemas.microsoft.com/office/powerpoint/2010/main" val="357252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Canning is the newest of the food preservations methods being pioneered in the 1790s when a French confectioner, Nicolas </a:t>
            </a:r>
            <a:r>
              <a:rPr lang="en-US" dirty="0" err="1" smtClean="0"/>
              <a:t>Appert</a:t>
            </a:r>
            <a:r>
              <a:rPr lang="en-US" dirty="0" smtClean="0"/>
              <a:t>, discovered that the application of heat to food in sealed glass bottles preserved the food from deterioration. He theorized “if it works for wine, why not foods?” In about 1806 </a:t>
            </a:r>
            <a:r>
              <a:rPr lang="en-US" dirty="0" err="1" smtClean="0"/>
              <a:t>Appert's</a:t>
            </a:r>
            <a:r>
              <a:rPr lang="en-US" dirty="0" smtClean="0"/>
              <a:t> principles were successfully trialed by the French Navy on a wide range of foods including meat, vegetables, fruit and even milk. Based on </a:t>
            </a:r>
            <a:r>
              <a:rPr lang="en-US" dirty="0" err="1" smtClean="0"/>
              <a:t>Appert's</a:t>
            </a:r>
            <a:r>
              <a:rPr lang="en-US" dirty="0" smtClean="0"/>
              <a:t> methods Englishman, Peter Durand, used tin cans in 1810.</a:t>
            </a:r>
          </a:p>
          <a:p>
            <a:r>
              <a:rPr lang="en-US" dirty="0" err="1" smtClean="0"/>
              <a:t>Appert</a:t>
            </a:r>
            <a:r>
              <a:rPr lang="en-US" dirty="0" smtClean="0"/>
              <a:t> had found a new and successful method to preserve foods, but he did not fully understand it. It was thought that the exclusion of air was responsible for the preservations. It was not until 1864 when Louis Pasteur discovered the relationship between microorganisms and food spoilage/illness did it become clearer. Just prior to Pasteur’s discovery Raymond Chevalier-</a:t>
            </a:r>
            <a:r>
              <a:rPr lang="en-US" dirty="0" err="1" smtClean="0"/>
              <a:t>Appert</a:t>
            </a:r>
            <a:r>
              <a:rPr lang="en-US" dirty="0" smtClean="0"/>
              <a:t> patented the pressure retort (canner) in 1851 to can at temperatures higher than 212ºF. However, not until the 1920’s was the significance of this method known in relation to Clostridium botulinum.</a:t>
            </a:r>
          </a:p>
          <a:p>
            <a:r>
              <a:rPr lang="en-US" dirty="0" smtClean="0"/>
              <a:t>http://nchfp.uga.edu/publications/nchfp/factsheets/food_pres_hist.html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3</a:t>
            </a:fld>
            <a:endParaRPr lang="en-US"/>
          </a:p>
        </p:txBody>
      </p:sp>
    </p:spTree>
    <p:extLst>
      <p:ext uri="{BB962C8B-B14F-4D97-AF65-F5344CB8AC3E}">
        <p14:creationId xmlns:p14="http://schemas.microsoft.com/office/powerpoint/2010/main" val="139062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research studies have shown that more nutrients are retained when</a:t>
            </a:r>
            <a:r>
              <a:rPr lang="en-US" baseline="0" dirty="0" smtClean="0"/>
              <a:t> vegetables are cooking in a small amount or even no extra liquid. Examples include:</a:t>
            </a:r>
          </a:p>
          <a:p>
            <a:r>
              <a:rPr lang="en-US" dirty="0" smtClean="0"/>
              <a:t>http://www.sciencedirect.com/science/article/pii/S1878450X15000207</a:t>
            </a:r>
          </a:p>
          <a:p>
            <a:r>
              <a:rPr lang="en-US" dirty="0" smtClean="0"/>
              <a:t>https://www.health.harvard.edu/staying-healthy/microwave-cooking-and-nutrition</a:t>
            </a:r>
          </a:p>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5</a:t>
            </a:fld>
            <a:endParaRPr lang="en-US"/>
          </a:p>
        </p:txBody>
      </p:sp>
    </p:spTree>
    <p:extLst>
      <p:ext uri="{BB962C8B-B14F-4D97-AF65-F5344CB8AC3E}">
        <p14:creationId xmlns:p14="http://schemas.microsoft.com/office/powerpoint/2010/main" val="401848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6</a:t>
            </a:fld>
            <a:endParaRPr lang="en-US"/>
          </a:p>
        </p:txBody>
      </p:sp>
    </p:spTree>
    <p:extLst>
      <p:ext uri="{BB962C8B-B14F-4D97-AF65-F5344CB8AC3E}">
        <p14:creationId xmlns:p14="http://schemas.microsoft.com/office/powerpoint/2010/main" val="338306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pressure cooker is a sealed pot in which pressure builds and is maintained between 5 and 15 pounds per square inch (psi). This pressure results with food being cooked at about 250° F which is hotter than the normal boiling point (212° at sea level and about 204° F at our Utah altitude). This elevated pressure converts liquid to steam which cooks the food faster. Most foods are cooked three to ten times faster than conventional cooking. Very little moisture is lost so less liquid is required, which results in more intense flavors. This also allows you to retain more vitamins and nutrients in your food during the cooking process. </a:t>
            </a:r>
          </a:p>
          <a:p>
            <a:endParaRPr lang="en-US" sz="1200" b="0" i="0" u="none" strike="noStrike" kern="1200" baseline="0" dirty="0" smtClean="0">
              <a:solidFill>
                <a:schemeClr val="tx1"/>
              </a:solidFill>
              <a:latin typeface="+mn-lt"/>
              <a:ea typeface="+mn-ea"/>
              <a:cs typeface="+mn-cs"/>
            </a:endParaRPr>
          </a:p>
          <a:p>
            <a:pPr lvl="1"/>
            <a:r>
              <a:rPr lang="en-US" dirty="0" smtClean="0"/>
              <a:t>Here's how pressure cooking works. </a:t>
            </a:r>
          </a:p>
          <a:p>
            <a:pPr lvl="2"/>
            <a:r>
              <a:rPr lang="en-US" dirty="0" smtClean="0"/>
              <a:t>produces steam</a:t>
            </a:r>
          </a:p>
          <a:p>
            <a:pPr lvl="2"/>
            <a:r>
              <a:rPr lang="en-US" dirty="0" smtClean="0"/>
              <a:t>traps this steam</a:t>
            </a:r>
          </a:p>
          <a:p>
            <a:pPr lvl="2"/>
            <a:r>
              <a:rPr lang="en-US" dirty="0" smtClean="0"/>
              <a:t>builds pressure </a:t>
            </a:r>
          </a:p>
          <a:p>
            <a:pPr lvl="2"/>
            <a:r>
              <a:rPr lang="en-US" dirty="0" smtClean="0"/>
              <a:t>cooking temperatures raised higher </a:t>
            </a:r>
          </a:p>
          <a:p>
            <a:pPr lvl="2"/>
            <a:r>
              <a:rPr lang="en-US" dirty="0" smtClean="0"/>
              <a:t>higher temperatures cooks foods quickly, evenly, deliciously</a:t>
            </a:r>
          </a:p>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8</a:t>
            </a:fld>
            <a:endParaRPr lang="en-US"/>
          </a:p>
        </p:txBody>
      </p:sp>
    </p:spTree>
    <p:extLst>
      <p:ext uri="{BB962C8B-B14F-4D97-AF65-F5344CB8AC3E}">
        <p14:creationId xmlns:p14="http://schemas.microsoft.com/office/powerpoint/2010/main" val="363217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 model with a bimetal base since stainless steel is a poor conductor of heat</a:t>
            </a:r>
          </a:p>
          <a:p>
            <a:endParaRPr lang="en-US" dirty="0"/>
          </a:p>
        </p:txBody>
      </p:sp>
      <p:sp>
        <p:nvSpPr>
          <p:cNvPr id="4" name="Slide Number Placeholder 3"/>
          <p:cNvSpPr>
            <a:spLocks noGrp="1"/>
          </p:cNvSpPr>
          <p:nvPr>
            <p:ph type="sldNum" sz="quarter" idx="10"/>
          </p:nvPr>
        </p:nvSpPr>
        <p:spPr/>
        <p:txBody>
          <a:bodyPr/>
          <a:lstStyle/>
          <a:p>
            <a:fld id="{E96A6CA7-A821-4AEB-89F4-143D174BAFB6}" type="slidenum">
              <a:rPr lang="en-US" smtClean="0"/>
              <a:t>9</a:t>
            </a:fld>
            <a:endParaRPr lang="en-US" dirty="0"/>
          </a:p>
        </p:txBody>
      </p:sp>
    </p:spTree>
    <p:extLst>
      <p:ext uri="{BB962C8B-B14F-4D97-AF65-F5344CB8AC3E}">
        <p14:creationId xmlns:p14="http://schemas.microsoft.com/office/powerpoint/2010/main" val="93905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keep your pressure cooker operating properly and safely for many years, you will have to periodically replace a few inexpensive parts (like tires and fan belts on your car) and you need to be confident that the brand you purchase today will be from a company that will be in business for years to come in order to assure a supply of the proper parts. Parts are not interchangeable from one brand to another, so don't select a "brand X" model simply because it is less expensive. </a:t>
            </a:r>
            <a:endParaRPr lang="en-US" dirty="0"/>
          </a:p>
        </p:txBody>
      </p:sp>
      <p:sp>
        <p:nvSpPr>
          <p:cNvPr id="4" name="Slide Number Placeholder 3"/>
          <p:cNvSpPr>
            <a:spLocks noGrp="1"/>
          </p:cNvSpPr>
          <p:nvPr>
            <p:ph type="sldNum" sz="quarter" idx="10"/>
          </p:nvPr>
        </p:nvSpPr>
        <p:spPr/>
        <p:txBody>
          <a:bodyPr/>
          <a:lstStyle/>
          <a:p>
            <a:fld id="{E96A6CA7-A821-4AEB-89F4-143D174BAFB6}" type="slidenum">
              <a:rPr lang="en-US" smtClean="0"/>
              <a:t>11</a:t>
            </a:fld>
            <a:endParaRPr lang="en-US" dirty="0"/>
          </a:p>
        </p:txBody>
      </p:sp>
    </p:spTree>
    <p:extLst>
      <p:ext uri="{BB962C8B-B14F-4D97-AF65-F5344CB8AC3E}">
        <p14:creationId xmlns:p14="http://schemas.microsoft.com/office/powerpoint/2010/main" val="324191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PRESSURE REGULATOR</a:t>
            </a:r>
            <a:r>
              <a:rPr lang="en-US" dirty="0" smtClean="0"/>
              <a:t/>
            </a:r>
            <a:br>
              <a:rPr lang="en-US" dirty="0" smtClean="0"/>
            </a:br>
            <a:r>
              <a:rPr lang="en-US" dirty="0" smtClean="0"/>
              <a:t>Controls and maintains pressure inside the cooker and indicates when the ideal cooking pressure - usually 15 pounds - is reached.</a:t>
            </a:r>
          </a:p>
          <a:p>
            <a:r>
              <a:rPr lang="en-US" b="1" dirty="0" smtClean="0"/>
              <a:t>VENT PIPE</a:t>
            </a:r>
            <a:r>
              <a:rPr lang="en-US" dirty="0" smtClean="0"/>
              <a:t/>
            </a:r>
            <a:br>
              <a:rPr lang="en-US" dirty="0" smtClean="0"/>
            </a:br>
            <a:r>
              <a:rPr lang="en-US" dirty="0" smtClean="0"/>
              <a:t>The pressure regulator fits on the vent pipe and allows excess pressure to be released.</a:t>
            </a:r>
          </a:p>
          <a:p>
            <a:r>
              <a:rPr lang="en-US" b="1" dirty="0" smtClean="0"/>
              <a:t>AIR VENT/COVER LOCK</a:t>
            </a:r>
            <a:r>
              <a:rPr lang="en-US" dirty="0" smtClean="0"/>
              <a:t/>
            </a:r>
            <a:br>
              <a:rPr lang="en-US" dirty="0" smtClean="0"/>
            </a:br>
            <a:r>
              <a:rPr lang="en-US" dirty="0" smtClean="0"/>
              <a:t>Automatically exhausts air and serves as a visual indicator of pressure within the cooker. When pressure begins to build, it slides up, causing the LOCK PIN to lock the cover on.</a:t>
            </a:r>
          </a:p>
          <a:p>
            <a:r>
              <a:rPr lang="en-US" b="1" dirty="0" smtClean="0"/>
              <a:t>SEALING RING</a:t>
            </a:r>
            <a:r>
              <a:rPr lang="en-US" dirty="0" smtClean="0"/>
              <a:t/>
            </a:r>
            <a:br>
              <a:rPr lang="en-US" dirty="0" smtClean="0"/>
            </a:br>
            <a:r>
              <a:rPr lang="en-US" dirty="0" smtClean="0"/>
              <a:t>Forms a pressure-tight seal between the cover and the pressure cooker body during cooking.</a:t>
            </a:r>
          </a:p>
          <a:p>
            <a:r>
              <a:rPr lang="en-US" b="1" dirty="0" smtClean="0"/>
              <a:t>OVERPRESSURE PLUG</a:t>
            </a:r>
            <a:r>
              <a:rPr lang="en-US" dirty="0" smtClean="0"/>
              <a:t/>
            </a:r>
            <a:br>
              <a:rPr lang="en-US" dirty="0" smtClean="0"/>
            </a:br>
            <a:r>
              <a:rPr lang="en-US" dirty="0" smtClean="0"/>
              <a:t>Automatically releases pressure in case the vent pipe becomes clogged and pressure cannot be released normally.</a:t>
            </a:r>
          </a:p>
          <a:p>
            <a:r>
              <a:rPr lang="en-US" b="1" dirty="0" smtClean="0"/>
              <a:t>COOKING RACK</a:t>
            </a:r>
            <a:r>
              <a:rPr lang="en-US" dirty="0" smtClean="0"/>
              <a:t/>
            </a:r>
            <a:br>
              <a:rPr lang="en-US" dirty="0" smtClean="0"/>
            </a:br>
            <a:r>
              <a:rPr lang="en-US" dirty="0" smtClean="0"/>
              <a:t>Holds foods out of the cooking liquid. The rack also allows several different foods to be cooked at the same time without an intermingling of flavors. When a blending of flavors is desired, the rack is not used.</a:t>
            </a:r>
          </a:p>
          <a:p>
            <a:r>
              <a:rPr lang="en-US" b="1" dirty="0" smtClean="0"/>
              <a:t>COVER HANDLE</a:t>
            </a:r>
            <a:r>
              <a:rPr lang="en-US" dirty="0" smtClean="0"/>
              <a:t/>
            </a:r>
            <a:br>
              <a:rPr lang="en-US" dirty="0" smtClean="0"/>
            </a:br>
            <a:r>
              <a:rPr lang="en-US" dirty="0" smtClean="0"/>
              <a:t>The top of the air vent/cover lock can be seen through a hole in the cover handle, enabling you to tell at a glance if there is pressure inside the unit.</a:t>
            </a:r>
          </a:p>
          <a:p>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12</a:t>
            </a:fld>
            <a:endParaRPr lang="en-US"/>
          </a:p>
        </p:txBody>
      </p:sp>
    </p:spTree>
    <p:extLst>
      <p:ext uri="{BB962C8B-B14F-4D97-AF65-F5344CB8AC3E}">
        <p14:creationId xmlns:p14="http://schemas.microsoft.com/office/powerpoint/2010/main" val="278687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AIR VENT/COVER LOCK</a:t>
            </a:r>
            <a:r>
              <a:rPr lang="en-US" dirty="0" smtClean="0"/>
              <a:t/>
            </a:r>
            <a:br>
              <a:rPr lang="en-US" dirty="0" smtClean="0"/>
            </a:br>
            <a:r>
              <a:rPr lang="en-US" dirty="0" smtClean="0"/>
              <a:t>Automatically exhausts air and serves as a visual indicator of pressure within the cooker. When pressure begins to build, it slides up, causing the LOCK PIN to lock the cover on.</a:t>
            </a:r>
            <a:endParaRPr lang="en-US" dirty="0"/>
          </a:p>
        </p:txBody>
      </p:sp>
      <p:sp>
        <p:nvSpPr>
          <p:cNvPr id="4" name="Slide Number Placeholder 3"/>
          <p:cNvSpPr>
            <a:spLocks noGrp="1"/>
          </p:cNvSpPr>
          <p:nvPr>
            <p:ph type="sldNum" sz="quarter" idx="10"/>
          </p:nvPr>
        </p:nvSpPr>
        <p:spPr/>
        <p:txBody>
          <a:bodyPr/>
          <a:lstStyle/>
          <a:p>
            <a:fld id="{CA6636F9-B804-4A9F-9C4C-E71CEB993689}" type="slidenum">
              <a:rPr lang="en-US" smtClean="0"/>
              <a:t>13</a:t>
            </a:fld>
            <a:endParaRPr lang="en-US"/>
          </a:p>
        </p:txBody>
      </p:sp>
    </p:spTree>
    <p:extLst>
      <p:ext uri="{BB962C8B-B14F-4D97-AF65-F5344CB8AC3E}">
        <p14:creationId xmlns:p14="http://schemas.microsoft.com/office/powerpoint/2010/main" val="9093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19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6294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635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432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4489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9288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2023B544-6062-4DD6-A205-81D2C22F1BEF}"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ADA5D28B-6980-4958-B4E8-D8FAE738FCE2}" type="slidenum">
              <a:rPr lang="en-US" smtClean="0"/>
              <a:t>‹#›</a:t>
            </a:fld>
            <a:endParaRPr lang="en-US"/>
          </a:p>
        </p:txBody>
      </p:sp>
    </p:spTree>
    <p:extLst>
      <p:ext uri="{BB962C8B-B14F-4D97-AF65-F5344CB8AC3E}">
        <p14:creationId xmlns:p14="http://schemas.microsoft.com/office/powerpoint/2010/main" val="268881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81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97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88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324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6705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508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612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8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67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74859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iCUKA7dD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presto.com/recipes/ppc/howtouse.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hippressurecooking.com/pressure-cooker-buying-gui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hefallisfarmfreshkitchen.com/2017/07/30/pressure-cooker-problems-top-5-reasons-your-cuisinart-electric-pressure-cooker-wont-pressurize-and-what-to-do-about-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hippressurecooking.com/how-to-use-the-pressure-cook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gopresto.com/recipes/ppc/howtouse.p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gopresto.com/recipes/ppc/mealmagic.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rrc.k-state.edu/professional-development/index.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nchfp.uga.edu/publications/nchfp/factsheets/pressurecooker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hyperlink" Target="http://nchfp.uga.edu/publications/nchfp/factsheets/electric_cooker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985" y="544990"/>
            <a:ext cx="8652030" cy="1470025"/>
          </a:xfrm>
        </p:spPr>
        <p:txBody>
          <a:bodyPr>
            <a:noAutofit/>
          </a:bodyPr>
          <a:lstStyle/>
          <a:p>
            <a:r>
              <a:rPr lang="en-US" sz="5400" dirty="0" smtClean="0">
                <a:solidFill>
                  <a:srgbClr val="FF0000"/>
                </a:solidFill>
                <a:latin typeface="Jokerman" panose="04090605060D06020702" pitchFamily="82" charset="0"/>
              </a:rPr>
              <a:t>Meals Under Pressure!</a:t>
            </a:r>
            <a:br>
              <a:rPr lang="en-US" sz="5400" dirty="0" smtClean="0">
                <a:solidFill>
                  <a:srgbClr val="FF0000"/>
                </a:solidFill>
                <a:latin typeface="Jokerman" panose="04090605060D06020702" pitchFamily="82" charset="0"/>
              </a:rPr>
            </a:br>
            <a:r>
              <a:rPr lang="en-US" sz="5400" dirty="0" smtClean="0">
                <a:latin typeface="Jokerman" panose="04090605060D06020702" pitchFamily="82" charset="0"/>
              </a:rPr>
              <a:t>Meals in Minutes</a:t>
            </a:r>
            <a:endParaRPr lang="en-US" sz="5400" dirty="0">
              <a:latin typeface="Jokerman" panose="04090605060D06020702" pitchFamily="82" charset="0"/>
            </a:endParaRPr>
          </a:p>
        </p:txBody>
      </p:sp>
      <p:sp>
        <p:nvSpPr>
          <p:cNvPr id="3" name="Subtitle 2"/>
          <p:cNvSpPr>
            <a:spLocks noGrp="1"/>
          </p:cNvSpPr>
          <p:nvPr>
            <p:ph type="subTitle" idx="1"/>
          </p:nvPr>
        </p:nvSpPr>
        <p:spPr>
          <a:xfrm>
            <a:off x="1460305" y="5208971"/>
            <a:ext cx="6400800" cy="1216760"/>
          </a:xfrm>
        </p:spPr>
        <p:txBody>
          <a:bodyPr>
            <a:normAutofit fontScale="77500" lnSpcReduction="20000"/>
          </a:bodyPr>
          <a:lstStyle/>
          <a:p>
            <a:r>
              <a:rPr lang="en-US" dirty="0" smtClean="0"/>
              <a:t>Erin </a:t>
            </a:r>
            <a:r>
              <a:rPr lang="en-US" dirty="0" err="1" smtClean="0"/>
              <a:t>Petersilie</a:t>
            </a:r>
            <a:r>
              <a:rPr lang="en-US" dirty="0" smtClean="0"/>
              <a:t>, Walnut Creek District</a:t>
            </a:r>
          </a:p>
          <a:p>
            <a:r>
              <a:rPr lang="en-US" dirty="0" smtClean="0"/>
              <a:t>Anna </a:t>
            </a:r>
            <a:r>
              <a:rPr lang="en-US" dirty="0" err="1" smtClean="0"/>
              <a:t>Schremmer</a:t>
            </a:r>
            <a:r>
              <a:rPr lang="en-US" dirty="0" smtClean="0"/>
              <a:t>, Phillips-Rooks District</a:t>
            </a:r>
          </a:p>
          <a:p>
            <a:r>
              <a:rPr lang="en-US" dirty="0" smtClean="0"/>
              <a:t>Karen Blakeslee, M.S.</a:t>
            </a:r>
          </a:p>
        </p:txBody>
      </p:sp>
      <p:pic>
        <p:nvPicPr>
          <p:cNvPr id="1028" name="Picture 4" descr="C:\Users\kblakesl\AppData\Local\Microsoft\Windows\Temporary Internet Files\Content.IE5\NL86J0L9\Electric-pressure-cooker-Instant-Pot-IPCSG60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531" y="2138785"/>
            <a:ext cx="2667000" cy="3117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blakesl\AppData\Local\Microsoft\Windows\Temporary Internet Files\Content.IE5\NL86J0L9\all-american-pressure-cook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990" y="2138785"/>
            <a:ext cx="2871420" cy="287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0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What size pressure cooker is right for you?</a:t>
            </a:r>
            <a:endParaRPr lang="en-US" dirty="0"/>
          </a:p>
        </p:txBody>
      </p:sp>
      <p:sp>
        <p:nvSpPr>
          <p:cNvPr id="3" name="Content Placeholder 2"/>
          <p:cNvSpPr>
            <a:spLocks noGrp="1"/>
          </p:cNvSpPr>
          <p:nvPr>
            <p:ph idx="1"/>
          </p:nvPr>
        </p:nvSpPr>
        <p:spPr>
          <a:xfrm>
            <a:off x="381000" y="1219200"/>
            <a:ext cx="8229600" cy="4267200"/>
          </a:xfrm>
        </p:spPr>
        <p:txBody>
          <a:bodyPr>
            <a:normAutofit lnSpcReduction="10000"/>
          </a:bodyPr>
          <a:lstStyle/>
          <a:p>
            <a:r>
              <a:rPr lang="en-US" b="1" dirty="0" smtClean="0"/>
              <a:t>4-QUART:</a:t>
            </a:r>
          </a:p>
          <a:p>
            <a:pPr lvl="1"/>
            <a:r>
              <a:rPr lang="en-US" dirty="0"/>
              <a:t>singles or couples</a:t>
            </a:r>
          </a:p>
          <a:p>
            <a:pPr lvl="1"/>
            <a:r>
              <a:rPr lang="en-US" dirty="0"/>
              <a:t>one course </a:t>
            </a:r>
            <a:r>
              <a:rPr lang="en-US" dirty="0" smtClean="0"/>
              <a:t>food</a:t>
            </a:r>
            <a:endParaRPr lang="en-US" b="1" dirty="0" smtClean="0"/>
          </a:p>
          <a:p>
            <a:r>
              <a:rPr lang="en-US" b="1" dirty="0"/>
              <a:t>6-QUART:</a:t>
            </a:r>
            <a:r>
              <a:rPr lang="en-US" dirty="0" smtClean="0"/>
              <a:t> </a:t>
            </a:r>
          </a:p>
          <a:p>
            <a:pPr lvl="1"/>
            <a:r>
              <a:rPr lang="en-US" dirty="0" smtClean="0"/>
              <a:t>most </a:t>
            </a:r>
            <a:r>
              <a:rPr lang="en-US" dirty="0"/>
              <a:t>popular size </a:t>
            </a:r>
            <a:r>
              <a:rPr lang="en-US" dirty="0" smtClean="0"/>
              <a:t>for families </a:t>
            </a:r>
          </a:p>
          <a:p>
            <a:r>
              <a:rPr lang="en-US" b="1" dirty="0" smtClean="0"/>
              <a:t>8-QUART</a:t>
            </a:r>
            <a:r>
              <a:rPr lang="en-US" b="1" dirty="0"/>
              <a:t>:</a:t>
            </a:r>
            <a:r>
              <a:rPr lang="en-US" dirty="0"/>
              <a:t> </a:t>
            </a:r>
            <a:endParaRPr lang="en-US" dirty="0" smtClean="0"/>
          </a:p>
          <a:p>
            <a:pPr lvl="1"/>
            <a:r>
              <a:rPr lang="en-US" dirty="0" smtClean="0"/>
              <a:t>larger families</a:t>
            </a:r>
          </a:p>
          <a:p>
            <a:pPr lvl="1"/>
            <a:r>
              <a:rPr lang="en-US" dirty="0"/>
              <a:t>l</a:t>
            </a:r>
            <a:r>
              <a:rPr lang="en-US" dirty="0" smtClean="0"/>
              <a:t>arge quantity recipes</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976" b="10399"/>
          <a:stretch/>
        </p:blipFill>
        <p:spPr>
          <a:xfrm>
            <a:off x="5562600" y="1023582"/>
            <a:ext cx="2734235" cy="1897039"/>
          </a:xfrm>
          <a:prstGeom prst="rect">
            <a:avLst/>
          </a:prstGeom>
        </p:spPr>
      </p:pic>
      <p:pic>
        <p:nvPicPr>
          <p:cNvPr id="4098" name="Picture 2" descr="C:\Users\kblakesl\AppData\Local\Microsoft\Windows\Temporary Internet Files\Content.IE5\NL86J0L9\44923-2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585" y="3035801"/>
            <a:ext cx="2376989" cy="191109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blakesl\AppData\Local\Microsoft\Windows\Temporary Internet Files\Content.IE5\NL86J0L9\Pressure_Cooker_edited-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895" y="4946900"/>
            <a:ext cx="2131160" cy="157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8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What is the best brand of pressure cooker for your needs?</a:t>
            </a:r>
            <a:endParaRPr lang="en-US" dirty="0"/>
          </a:p>
        </p:txBody>
      </p:sp>
      <p:sp>
        <p:nvSpPr>
          <p:cNvPr id="3" name="Content Placeholder 2"/>
          <p:cNvSpPr>
            <a:spLocks noGrp="1"/>
          </p:cNvSpPr>
          <p:nvPr>
            <p:ph idx="1"/>
          </p:nvPr>
        </p:nvSpPr>
        <p:spPr>
          <a:xfrm>
            <a:off x="685800" y="1600200"/>
            <a:ext cx="8229600" cy="3194910"/>
          </a:xfrm>
        </p:spPr>
        <p:txBody>
          <a:bodyPr>
            <a:normAutofit fontScale="85000" lnSpcReduction="20000"/>
          </a:bodyPr>
          <a:lstStyle/>
          <a:p>
            <a:r>
              <a:rPr lang="en-US" dirty="0"/>
              <a:t>A</a:t>
            </a:r>
            <a:r>
              <a:rPr lang="en-US" dirty="0" smtClean="0"/>
              <a:t> company that has been in business for a number of years</a:t>
            </a:r>
          </a:p>
          <a:p>
            <a:pPr lvl="1"/>
            <a:r>
              <a:rPr lang="en-US" dirty="0" smtClean="0"/>
              <a:t>periodically need to replace a few inexpensive parts </a:t>
            </a:r>
          </a:p>
          <a:p>
            <a:pPr lvl="1"/>
            <a:r>
              <a:rPr lang="en-US" dirty="0"/>
              <a:t>p</a:t>
            </a:r>
            <a:r>
              <a:rPr lang="en-US" dirty="0" smtClean="0"/>
              <a:t>arts are not interchangeable </a:t>
            </a:r>
          </a:p>
          <a:p>
            <a:pPr lvl="2"/>
            <a:r>
              <a:rPr lang="en-US" dirty="0" smtClean="0"/>
              <a:t>don't select a "brand X" model simply because it is less expensive</a:t>
            </a:r>
          </a:p>
          <a:p>
            <a:r>
              <a:rPr lang="en-US" dirty="0" smtClean="0">
                <a:solidFill>
                  <a:srgbClr val="FF0000"/>
                </a:solidFill>
              </a:rPr>
              <a:t>Follow instructions for specific brand!</a:t>
            </a:r>
          </a:p>
          <a:p>
            <a:r>
              <a:rPr lang="en-US" dirty="0">
                <a:solidFill>
                  <a:srgbClr val="FF0000"/>
                </a:solidFill>
                <a:hlinkClick r:id="rId3"/>
              </a:rPr>
              <a:t>https://</a:t>
            </a:r>
            <a:r>
              <a:rPr lang="en-US" dirty="0" smtClean="0">
                <a:solidFill>
                  <a:srgbClr val="FF0000"/>
                </a:solidFill>
                <a:hlinkClick r:id="rId3"/>
              </a:rPr>
              <a:t>www.youtube.com/watch?v=IiCUKA7dDUs</a:t>
            </a:r>
            <a:r>
              <a:rPr lang="en-US" dirty="0" smtClean="0">
                <a:solidFill>
                  <a:srgbClr val="FF0000"/>
                </a:solidFill>
              </a:rPr>
              <a:t> </a:t>
            </a:r>
          </a:p>
          <a:p>
            <a:pPr lvl="1"/>
            <a:r>
              <a:rPr lang="en-US" dirty="0" smtClean="0"/>
              <a:t>America’s Test Kitchen</a:t>
            </a:r>
            <a:endParaRPr lang="en-US" dirty="0" smtClean="0">
              <a:solidFill>
                <a:srgbClr val="FF0000"/>
              </a:solidFill>
            </a:endParaRPr>
          </a:p>
        </p:txBody>
      </p:sp>
      <p:sp>
        <p:nvSpPr>
          <p:cNvPr id="4" name="TextBox 3"/>
          <p:cNvSpPr txBox="1"/>
          <p:nvPr/>
        </p:nvSpPr>
        <p:spPr>
          <a:xfrm>
            <a:off x="2324100" y="4990981"/>
            <a:ext cx="1905000" cy="800219"/>
          </a:xfrm>
          <a:prstGeom prst="rect">
            <a:avLst/>
          </a:prstGeom>
          <a:noFill/>
        </p:spPr>
        <p:txBody>
          <a:bodyPr wrap="square" rtlCol="0">
            <a:spAutoFit/>
          </a:bodyPr>
          <a:lstStyle/>
          <a:p>
            <a:r>
              <a:rPr lang="en-US" sz="2800" b="1" dirty="0"/>
              <a:t>Instant Pot</a:t>
            </a:r>
          </a:p>
          <a:p>
            <a:endParaRPr lang="en-US" dirty="0"/>
          </a:p>
        </p:txBody>
      </p:sp>
      <p:sp>
        <p:nvSpPr>
          <p:cNvPr id="5" name="TextBox 4"/>
          <p:cNvSpPr txBox="1"/>
          <p:nvPr/>
        </p:nvSpPr>
        <p:spPr>
          <a:xfrm>
            <a:off x="4475328" y="4572000"/>
            <a:ext cx="1981200" cy="861774"/>
          </a:xfrm>
          <a:prstGeom prst="rect">
            <a:avLst/>
          </a:prstGeom>
          <a:noFill/>
        </p:spPr>
        <p:txBody>
          <a:bodyPr wrap="square" rtlCol="0">
            <a:spAutoFit/>
          </a:bodyPr>
          <a:lstStyle/>
          <a:p>
            <a:r>
              <a:rPr lang="en-US" sz="3200" b="1" dirty="0"/>
              <a:t>Cuisinart</a:t>
            </a:r>
          </a:p>
          <a:p>
            <a:endParaRPr lang="en-US" dirty="0"/>
          </a:p>
        </p:txBody>
      </p:sp>
      <p:sp>
        <p:nvSpPr>
          <p:cNvPr id="6" name="TextBox 5"/>
          <p:cNvSpPr txBox="1"/>
          <p:nvPr/>
        </p:nvSpPr>
        <p:spPr>
          <a:xfrm>
            <a:off x="5791200" y="5172670"/>
            <a:ext cx="2880599" cy="861774"/>
          </a:xfrm>
          <a:prstGeom prst="rect">
            <a:avLst/>
          </a:prstGeom>
          <a:noFill/>
        </p:spPr>
        <p:txBody>
          <a:bodyPr wrap="square" rtlCol="0">
            <a:spAutoFit/>
          </a:bodyPr>
          <a:lstStyle/>
          <a:p>
            <a:r>
              <a:rPr lang="en-US" sz="3200" b="1" dirty="0"/>
              <a:t>All American</a:t>
            </a:r>
          </a:p>
          <a:p>
            <a:endParaRPr lang="en-US" dirty="0"/>
          </a:p>
        </p:txBody>
      </p:sp>
      <p:sp>
        <p:nvSpPr>
          <p:cNvPr id="7" name="TextBox 6"/>
          <p:cNvSpPr txBox="1"/>
          <p:nvPr/>
        </p:nvSpPr>
        <p:spPr>
          <a:xfrm>
            <a:off x="3048000" y="5603557"/>
            <a:ext cx="1600200" cy="984885"/>
          </a:xfrm>
          <a:prstGeom prst="rect">
            <a:avLst/>
          </a:prstGeom>
          <a:noFill/>
        </p:spPr>
        <p:txBody>
          <a:bodyPr wrap="square" rtlCol="0">
            <a:spAutoFit/>
          </a:bodyPr>
          <a:lstStyle/>
          <a:p>
            <a:r>
              <a:rPr lang="en-US" sz="4000" b="1" dirty="0"/>
              <a:t>Presto</a:t>
            </a:r>
          </a:p>
          <a:p>
            <a:endParaRPr lang="en-US" dirty="0"/>
          </a:p>
        </p:txBody>
      </p:sp>
      <p:sp>
        <p:nvSpPr>
          <p:cNvPr id="8" name="TextBox 7"/>
          <p:cNvSpPr txBox="1"/>
          <p:nvPr/>
        </p:nvSpPr>
        <p:spPr>
          <a:xfrm>
            <a:off x="6554906" y="4724400"/>
            <a:ext cx="1371600" cy="738664"/>
          </a:xfrm>
          <a:prstGeom prst="rect">
            <a:avLst/>
          </a:prstGeom>
          <a:noFill/>
        </p:spPr>
        <p:txBody>
          <a:bodyPr wrap="square" rtlCol="0">
            <a:spAutoFit/>
          </a:bodyPr>
          <a:lstStyle/>
          <a:p>
            <a:r>
              <a:rPr lang="en-US" sz="2400" b="1" dirty="0"/>
              <a:t>T-fal</a:t>
            </a:r>
          </a:p>
          <a:p>
            <a:endParaRPr lang="en-US" dirty="0"/>
          </a:p>
        </p:txBody>
      </p:sp>
      <p:sp>
        <p:nvSpPr>
          <p:cNvPr id="9" name="TextBox 8"/>
          <p:cNvSpPr txBox="1"/>
          <p:nvPr/>
        </p:nvSpPr>
        <p:spPr>
          <a:xfrm>
            <a:off x="4191000" y="5295781"/>
            <a:ext cx="1447800" cy="800219"/>
          </a:xfrm>
          <a:prstGeom prst="rect">
            <a:avLst/>
          </a:prstGeom>
          <a:noFill/>
        </p:spPr>
        <p:txBody>
          <a:bodyPr wrap="square" rtlCol="0">
            <a:spAutoFit/>
          </a:bodyPr>
          <a:lstStyle/>
          <a:p>
            <a:r>
              <a:rPr lang="en-US" sz="2800" b="1" dirty="0"/>
              <a:t>Secura</a:t>
            </a:r>
          </a:p>
          <a:p>
            <a:endParaRPr lang="en-US" dirty="0"/>
          </a:p>
        </p:txBody>
      </p:sp>
      <p:sp>
        <p:nvSpPr>
          <p:cNvPr id="10" name="TextBox 9"/>
          <p:cNvSpPr txBox="1"/>
          <p:nvPr/>
        </p:nvSpPr>
        <p:spPr>
          <a:xfrm>
            <a:off x="5199228" y="5996226"/>
            <a:ext cx="1371600" cy="861774"/>
          </a:xfrm>
          <a:prstGeom prst="rect">
            <a:avLst/>
          </a:prstGeom>
          <a:noFill/>
        </p:spPr>
        <p:txBody>
          <a:bodyPr wrap="square" rtlCol="0">
            <a:spAutoFit/>
          </a:bodyPr>
          <a:lstStyle/>
          <a:p>
            <a:r>
              <a:rPr lang="en-US" sz="3200" b="1" dirty="0"/>
              <a:t>Fagor</a:t>
            </a:r>
          </a:p>
          <a:p>
            <a:endParaRPr lang="en-US" dirty="0"/>
          </a:p>
        </p:txBody>
      </p:sp>
      <p:sp>
        <p:nvSpPr>
          <p:cNvPr id="11" name="TextBox 10"/>
          <p:cNvSpPr txBox="1"/>
          <p:nvPr/>
        </p:nvSpPr>
        <p:spPr>
          <a:xfrm>
            <a:off x="7620000" y="4481071"/>
            <a:ext cx="1371600" cy="861774"/>
          </a:xfrm>
          <a:prstGeom prst="rect">
            <a:avLst/>
          </a:prstGeom>
          <a:noFill/>
        </p:spPr>
        <p:txBody>
          <a:bodyPr wrap="square" rtlCol="0">
            <a:spAutoFit/>
          </a:bodyPr>
          <a:lstStyle/>
          <a:p>
            <a:r>
              <a:rPr lang="en-US" sz="3200" b="1" dirty="0"/>
              <a:t>Nesco</a:t>
            </a:r>
          </a:p>
          <a:p>
            <a:endParaRPr lang="en-US" dirty="0"/>
          </a:p>
        </p:txBody>
      </p:sp>
      <p:sp>
        <p:nvSpPr>
          <p:cNvPr id="13" name="TextBox 12"/>
          <p:cNvSpPr txBox="1"/>
          <p:nvPr/>
        </p:nvSpPr>
        <p:spPr>
          <a:xfrm>
            <a:off x="6382034" y="5710548"/>
            <a:ext cx="2573172" cy="800219"/>
          </a:xfrm>
          <a:prstGeom prst="rect">
            <a:avLst/>
          </a:prstGeom>
          <a:noFill/>
        </p:spPr>
        <p:txBody>
          <a:bodyPr wrap="square" rtlCol="0">
            <a:spAutoFit/>
          </a:bodyPr>
          <a:lstStyle/>
          <a:p>
            <a:r>
              <a:rPr lang="en-US" sz="2800" b="1" dirty="0"/>
              <a:t>Prestige</a:t>
            </a:r>
          </a:p>
          <a:p>
            <a:endParaRPr lang="en-US" dirty="0"/>
          </a:p>
        </p:txBody>
      </p:sp>
      <p:sp>
        <p:nvSpPr>
          <p:cNvPr id="14" name="TextBox 13"/>
          <p:cNvSpPr txBox="1"/>
          <p:nvPr/>
        </p:nvSpPr>
        <p:spPr>
          <a:xfrm>
            <a:off x="2514600" y="6248400"/>
            <a:ext cx="1291988" cy="800219"/>
          </a:xfrm>
          <a:prstGeom prst="rect">
            <a:avLst/>
          </a:prstGeom>
          <a:noFill/>
        </p:spPr>
        <p:txBody>
          <a:bodyPr wrap="square" rtlCol="0">
            <a:spAutoFit/>
          </a:bodyPr>
          <a:lstStyle/>
          <a:p>
            <a:r>
              <a:rPr lang="en-US" sz="2800" b="1" dirty="0" smtClean="0"/>
              <a:t>Mirro</a:t>
            </a:r>
            <a:endParaRPr lang="en-US" sz="2800" b="1" dirty="0"/>
          </a:p>
          <a:p>
            <a:endParaRPr lang="en-US" dirty="0"/>
          </a:p>
        </p:txBody>
      </p:sp>
    </p:spTree>
    <p:extLst>
      <p:ext uri="{BB962C8B-B14F-4D97-AF65-F5344CB8AC3E}">
        <p14:creationId xmlns:p14="http://schemas.microsoft.com/office/powerpoint/2010/main" val="1888373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Parts of Pressure Cooker</a:t>
            </a:r>
            <a:endParaRPr lang="en-US" b="1" dirty="0"/>
          </a:p>
        </p:txBody>
      </p:sp>
      <p:sp>
        <p:nvSpPr>
          <p:cNvPr id="5" name="TextBox 4"/>
          <p:cNvSpPr txBox="1"/>
          <p:nvPr/>
        </p:nvSpPr>
        <p:spPr>
          <a:xfrm>
            <a:off x="2522835" y="5529042"/>
            <a:ext cx="5426101" cy="369332"/>
          </a:xfrm>
          <a:prstGeom prst="rect">
            <a:avLst/>
          </a:prstGeom>
          <a:noFill/>
        </p:spPr>
        <p:txBody>
          <a:bodyPr wrap="none" rtlCol="0">
            <a:spAutoFit/>
          </a:bodyPr>
          <a:lstStyle/>
          <a:p>
            <a:r>
              <a:rPr lang="en-US" dirty="0">
                <a:hlinkClick r:id="rId3"/>
              </a:rPr>
              <a:t>https://</a:t>
            </a:r>
            <a:r>
              <a:rPr lang="en-US" dirty="0" smtClean="0">
                <a:hlinkClick r:id="rId3"/>
              </a:rPr>
              <a:t>www.gopresto.com/recipes/ppc/howtouse.php</a:t>
            </a:r>
            <a:r>
              <a:rPr lang="en-US" dirty="0" smtClean="0"/>
              <a:t> </a:t>
            </a:r>
            <a:endParaRPr lang="en-US" dirty="0"/>
          </a:p>
        </p:txBody>
      </p:sp>
      <p:pic>
        <p:nvPicPr>
          <p:cNvPr id="3074" name="Picture 2" descr="https://www.gopresto.com/lib/ppc/cookercallou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830" y="1455730"/>
            <a:ext cx="7493179" cy="38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Parts of Pressure Cooker</a:t>
            </a:r>
            <a:endParaRPr lang="en-US" dirty="0"/>
          </a:p>
        </p:txBody>
      </p:sp>
      <p:pic>
        <p:nvPicPr>
          <p:cNvPr id="4098" name="Picture 2" descr="https://www.gopresto.com/lib/ppc/handl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410" y="1379835"/>
            <a:ext cx="6299285" cy="29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0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Cooking Today!</a:t>
            </a:r>
            <a:endParaRPr lang="en-US" dirty="0"/>
          </a:p>
        </p:txBody>
      </p:sp>
      <p:pic>
        <p:nvPicPr>
          <p:cNvPr id="4099" name="Picture 3" descr="C:\Users\kblakesl\AppData\Local\Microsoft\Windows\Temporary Internet Files\Content.IE5\P0V635N4\20121207-IMG_7278-00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38" b="6988"/>
          <a:stretch/>
        </p:blipFill>
        <p:spPr bwMode="auto">
          <a:xfrm>
            <a:off x="2598730" y="1333040"/>
            <a:ext cx="3868945" cy="4221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7465" y="5596030"/>
            <a:ext cx="6885539" cy="523220"/>
          </a:xfrm>
          <a:prstGeom prst="rect">
            <a:avLst/>
          </a:prstGeom>
          <a:noFill/>
        </p:spPr>
        <p:txBody>
          <a:bodyPr wrap="none" rtlCol="0">
            <a:spAutoFit/>
          </a:bodyPr>
          <a:lstStyle/>
          <a:p>
            <a:r>
              <a:rPr lang="en-US" sz="2800" dirty="0" smtClean="0">
                <a:solidFill>
                  <a:srgbClr val="FF0000"/>
                </a:solidFill>
              </a:rPr>
              <a:t>Scared of pressure cooking? Just set it and go!</a:t>
            </a:r>
            <a:endParaRPr lang="en-US" sz="2800" dirty="0">
              <a:solidFill>
                <a:srgbClr val="FF0000"/>
              </a:solidFill>
            </a:endParaRPr>
          </a:p>
        </p:txBody>
      </p:sp>
    </p:spTree>
    <p:extLst>
      <p:ext uri="{BB962C8B-B14F-4D97-AF65-F5344CB8AC3E}">
        <p14:creationId xmlns:p14="http://schemas.microsoft.com/office/powerpoint/2010/main" val="126673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1395"/>
            <a:ext cx="8229600" cy="1143000"/>
          </a:xfrm>
        </p:spPr>
        <p:txBody>
          <a:bodyPr/>
          <a:lstStyle/>
          <a:p>
            <a:r>
              <a:rPr lang="en-US" b="1" dirty="0" smtClean="0"/>
              <a:t>Which One Do I Want?</a:t>
            </a:r>
            <a:endParaRPr lang="en-US" dirty="0"/>
          </a:p>
        </p:txBody>
      </p:sp>
      <p:sp>
        <p:nvSpPr>
          <p:cNvPr id="3" name="Content Placeholder 2"/>
          <p:cNvSpPr>
            <a:spLocks noGrp="1"/>
          </p:cNvSpPr>
          <p:nvPr>
            <p:ph idx="1"/>
          </p:nvPr>
        </p:nvSpPr>
        <p:spPr>
          <a:xfrm>
            <a:off x="442415" y="1219200"/>
            <a:ext cx="8229600" cy="3276600"/>
          </a:xfrm>
        </p:spPr>
        <p:txBody>
          <a:bodyPr/>
          <a:lstStyle/>
          <a:p>
            <a:pPr marL="457200" lvl="1" indent="0">
              <a:buNone/>
            </a:pPr>
            <a:endParaRPr lang="en-US" b="1" i="1" dirty="0"/>
          </a:p>
          <a:p>
            <a:r>
              <a:rPr lang="en-US" b="1" i="1" dirty="0" smtClean="0"/>
              <a:t>Electric</a:t>
            </a:r>
          </a:p>
          <a:p>
            <a:pPr lvl="1"/>
            <a:r>
              <a:rPr lang="en-US" dirty="0" smtClean="0"/>
              <a:t>Convenient</a:t>
            </a:r>
          </a:p>
          <a:p>
            <a:pPr lvl="1"/>
            <a:r>
              <a:rPr lang="en-US" dirty="0" smtClean="0"/>
              <a:t>Preprogramed </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527" y="924465"/>
            <a:ext cx="2971800" cy="30089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886" y="3214382"/>
            <a:ext cx="2737513" cy="3062593"/>
          </a:xfrm>
          <a:prstGeom prst="snip2SameRect">
            <a:avLst>
              <a:gd name="adj1" fmla="val 21652"/>
              <a:gd name="adj2" fmla="val 0"/>
            </a:avLst>
          </a:prstGeom>
        </p:spPr>
      </p:pic>
    </p:spTree>
    <p:extLst>
      <p:ext uri="{BB962C8B-B14F-4D97-AF65-F5344CB8AC3E}">
        <p14:creationId xmlns:p14="http://schemas.microsoft.com/office/powerpoint/2010/main" val="1974283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What is the best brand of pressure cooker for your needs?</a:t>
            </a:r>
            <a:endParaRPr lang="en-US" dirty="0"/>
          </a:p>
        </p:txBody>
      </p:sp>
      <p:sp>
        <p:nvSpPr>
          <p:cNvPr id="3" name="Content Placeholder 2"/>
          <p:cNvSpPr>
            <a:spLocks noGrp="1"/>
          </p:cNvSpPr>
          <p:nvPr>
            <p:ph idx="1"/>
          </p:nvPr>
        </p:nvSpPr>
        <p:spPr/>
        <p:txBody>
          <a:bodyPr/>
          <a:lstStyle/>
          <a:p>
            <a:r>
              <a:rPr lang="en-US" dirty="0" smtClean="0"/>
              <a:t>Buy a brand handled by a reputable retailer.</a:t>
            </a:r>
          </a:p>
          <a:p>
            <a:pPr lvl="1"/>
            <a:r>
              <a:rPr lang="en-US" dirty="0" smtClean="0"/>
              <a:t>select a retailer that also stocks the replacement parts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765520"/>
            <a:ext cx="3733800" cy="3780472"/>
          </a:xfrm>
          <a:prstGeom prst="rect">
            <a:avLst/>
          </a:prstGeom>
        </p:spPr>
      </p:pic>
    </p:spTree>
    <p:extLst>
      <p:ext uri="{BB962C8B-B14F-4D97-AF65-F5344CB8AC3E}">
        <p14:creationId xmlns:p14="http://schemas.microsoft.com/office/powerpoint/2010/main" val="3771234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Tips</a:t>
            </a:r>
            <a:endParaRPr lang="en-US" dirty="0"/>
          </a:p>
        </p:txBody>
      </p:sp>
      <p:sp>
        <p:nvSpPr>
          <p:cNvPr id="3" name="Content Placeholder 2"/>
          <p:cNvSpPr>
            <a:spLocks noGrp="1"/>
          </p:cNvSpPr>
          <p:nvPr>
            <p:ph idx="1"/>
          </p:nvPr>
        </p:nvSpPr>
        <p:spPr/>
        <p:txBody>
          <a:bodyPr/>
          <a:lstStyle/>
          <a:p>
            <a:r>
              <a:rPr lang="en-US" dirty="0" smtClean="0"/>
              <a:t>What features are important to you?</a:t>
            </a:r>
          </a:p>
          <a:p>
            <a:r>
              <a:rPr lang="en-US" dirty="0" smtClean="0"/>
              <a:t>Do you have space?</a:t>
            </a:r>
          </a:p>
          <a:p>
            <a:pPr lvl="1"/>
            <a:r>
              <a:rPr lang="en-US" dirty="0" smtClean="0"/>
              <a:t>If you can’t see it, you won’t use it!</a:t>
            </a:r>
          </a:p>
          <a:p>
            <a:r>
              <a:rPr lang="en-US" dirty="0" smtClean="0"/>
              <a:t>How many people are you feeding?</a:t>
            </a:r>
          </a:p>
          <a:p>
            <a:r>
              <a:rPr lang="en-US" dirty="0" smtClean="0"/>
              <a:t>How much do you want to spend?</a:t>
            </a:r>
          </a:p>
          <a:p>
            <a:r>
              <a:rPr lang="en-US" dirty="0" smtClean="0"/>
              <a:t>May want to buy an extra inner pot</a:t>
            </a:r>
          </a:p>
        </p:txBody>
      </p:sp>
      <p:pic>
        <p:nvPicPr>
          <p:cNvPr id="1026" name="Picture 2" descr="C:\Users\kblakesl\AppData\Local\Microsoft\Windows\Temporary Internet Files\Content.IE5\XK5WQW3H\AnimatedEyes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71150" y="2062890"/>
            <a:ext cx="1517900" cy="1629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blakesl\AppData\Local\Microsoft\Windows\Temporary Internet Files\Content.IE5\P0V635N4\sa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942" y="4112055"/>
            <a:ext cx="1300317" cy="176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89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size to buy?</a:t>
            </a:r>
            <a:endParaRPr lang="en-US" dirty="0"/>
          </a:p>
        </p:txBody>
      </p:sp>
      <p:sp>
        <p:nvSpPr>
          <p:cNvPr id="3" name="Content Placeholder 2"/>
          <p:cNvSpPr>
            <a:spLocks noGrp="1"/>
          </p:cNvSpPr>
          <p:nvPr>
            <p:ph idx="1"/>
          </p:nvPr>
        </p:nvSpPr>
        <p:spPr>
          <a:xfrm>
            <a:off x="457200" y="1600201"/>
            <a:ext cx="8364920" cy="4267199"/>
          </a:xfrm>
        </p:spPr>
        <p:txBody>
          <a:bodyPr/>
          <a:lstStyle/>
          <a:p>
            <a:r>
              <a:rPr lang="en-US" dirty="0" smtClean="0"/>
              <a:t>Estimate 1 quart per person in your household</a:t>
            </a:r>
          </a:p>
          <a:p>
            <a:r>
              <a:rPr lang="en-US" dirty="0" smtClean="0"/>
              <a:t>Many recipes built for 6 or 8 quart size</a:t>
            </a:r>
          </a:p>
          <a:p>
            <a:r>
              <a:rPr lang="en-US" dirty="0">
                <a:hlinkClick r:id="rId2"/>
              </a:rPr>
              <a:t>https://www.hippressurecooking.com/pressure-cooker-buying-guide</a:t>
            </a:r>
            <a:r>
              <a:rPr lang="en-US" dirty="0" smtClean="0">
                <a:hlinkClick r:id="rId2"/>
              </a:rPr>
              <a:t>/</a:t>
            </a:r>
            <a:r>
              <a:rPr lang="en-US" dirty="0" smtClean="0"/>
              <a:t> </a:t>
            </a:r>
          </a:p>
          <a:p>
            <a:r>
              <a:rPr lang="en-US" dirty="0" smtClean="0"/>
              <a:t>Most brands between $60-$160</a:t>
            </a:r>
          </a:p>
        </p:txBody>
      </p:sp>
    </p:spTree>
    <p:extLst>
      <p:ext uri="{BB962C8B-B14F-4D97-AF65-F5344CB8AC3E}">
        <p14:creationId xmlns:p14="http://schemas.microsoft.com/office/powerpoint/2010/main" val="387000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en-US" dirty="0"/>
          </a:p>
        </p:txBody>
      </p:sp>
      <p:sp>
        <p:nvSpPr>
          <p:cNvPr id="7" name="Content Placeholder 6"/>
          <p:cNvSpPr>
            <a:spLocks noGrp="1"/>
          </p:cNvSpPr>
          <p:nvPr>
            <p:ph idx="1"/>
          </p:nvPr>
        </p:nvSpPr>
        <p:spPr>
          <a:xfrm>
            <a:off x="2552547" y="1303941"/>
            <a:ext cx="6467545" cy="5236754"/>
          </a:xfrm>
        </p:spPr>
        <p:txBody>
          <a:bodyPr>
            <a:normAutofit/>
          </a:bodyPr>
          <a:lstStyle/>
          <a:p>
            <a:r>
              <a:rPr lang="en-US" sz="2800" dirty="0" smtClean="0"/>
              <a:t>6, 8, 10 quart volume</a:t>
            </a:r>
          </a:p>
          <a:p>
            <a:r>
              <a:rPr lang="en-US" sz="2800" dirty="0" smtClean="0"/>
              <a:t>Easy cleaning, non-stick coating in liner or stainless steel</a:t>
            </a:r>
          </a:p>
          <a:p>
            <a:r>
              <a:rPr lang="en-US" sz="2800" dirty="0" smtClean="0"/>
              <a:t>“Keep warm” mode</a:t>
            </a:r>
          </a:p>
          <a:p>
            <a:r>
              <a:rPr lang="en-US" sz="2800" dirty="0" smtClean="0"/>
              <a:t>Cook in ¼ to 1/3 of the normal time</a:t>
            </a:r>
          </a:p>
          <a:p>
            <a:r>
              <a:rPr lang="en-US" sz="2800" dirty="0" smtClean="0"/>
              <a:t>Uses less liquid</a:t>
            </a:r>
          </a:p>
          <a:p>
            <a:r>
              <a:rPr lang="en-US" sz="2800" dirty="0" smtClean="0"/>
              <a:t>Multi-function</a:t>
            </a:r>
          </a:p>
          <a:p>
            <a:pPr lvl="1"/>
            <a:r>
              <a:rPr lang="en-US" sz="2400" dirty="0" smtClean="0"/>
              <a:t>Up to 7 functions in one appliance</a:t>
            </a:r>
          </a:p>
          <a:p>
            <a:r>
              <a:rPr lang="en-US" sz="2800" dirty="0" smtClean="0"/>
              <a:t>Size of food pieces affects cooking time</a:t>
            </a:r>
          </a:p>
          <a:p>
            <a:r>
              <a:rPr lang="en-US" sz="2800" dirty="0" smtClean="0"/>
              <a:t>Good for small kitchens</a:t>
            </a:r>
          </a:p>
          <a:p>
            <a:endParaRPr lang="en-US" dirty="0" smtClean="0"/>
          </a:p>
        </p:txBody>
      </p:sp>
      <p:pic>
        <p:nvPicPr>
          <p:cNvPr id="1026" name="Picture 2" descr="C:\Users\kblakesl\AppData\Local\Microsoft\Windows\Temporary Internet Files\Content.IE5\XK5WQW3H\smiley_2_thumbs_up[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31494">
            <a:off x="197658" y="2191309"/>
            <a:ext cx="2540448" cy="15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30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a:t>
            </a:r>
            <a:endParaRPr lang="en-US" dirty="0"/>
          </a:p>
        </p:txBody>
      </p:sp>
      <p:pic>
        <p:nvPicPr>
          <p:cNvPr id="2050" name="Picture 2" descr="Papin, detail of an engraving, c. 168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7775" y="1250252"/>
            <a:ext cx="2625031" cy="28671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281785" y="1303940"/>
            <a:ext cx="4038600" cy="1677009"/>
          </a:xfrm>
        </p:spPr>
        <p:txBody>
          <a:bodyPr>
            <a:normAutofit fontScale="92500" lnSpcReduction="20000"/>
          </a:bodyPr>
          <a:lstStyle/>
          <a:p>
            <a:r>
              <a:rPr lang="en-US" dirty="0" smtClean="0"/>
              <a:t>Denis </a:t>
            </a:r>
            <a:r>
              <a:rPr lang="en-US" dirty="0" err="1" smtClean="0"/>
              <a:t>Papin</a:t>
            </a:r>
            <a:endParaRPr lang="en-US" dirty="0" smtClean="0"/>
          </a:p>
          <a:p>
            <a:r>
              <a:rPr lang="en-US" dirty="0" smtClean="0"/>
              <a:t>17</a:t>
            </a:r>
            <a:r>
              <a:rPr lang="en-US" baseline="30000" dirty="0" smtClean="0"/>
              <a:t>th</a:t>
            </a:r>
            <a:r>
              <a:rPr lang="en-US" dirty="0" smtClean="0"/>
              <a:t> century – 1679</a:t>
            </a:r>
          </a:p>
          <a:p>
            <a:r>
              <a:rPr lang="en-US" dirty="0" err="1" smtClean="0"/>
              <a:t>Papin’s</a:t>
            </a:r>
            <a:r>
              <a:rPr lang="en-US" dirty="0" smtClean="0"/>
              <a:t> Digester</a:t>
            </a:r>
          </a:p>
          <a:p>
            <a:r>
              <a:rPr lang="en-US" dirty="0" err="1" smtClean="0"/>
              <a:t>Papin</a:t>
            </a:r>
            <a:r>
              <a:rPr lang="en-US" dirty="0" smtClean="0"/>
              <a:t> cooking pot</a:t>
            </a:r>
            <a:endParaRPr lang="en-US" dirty="0"/>
          </a:p>
        </p:txBody>
      </p:sp>
      <p:pic>
        <p:nvPicPr>
          <p:cNvPr id="2052" name="Picture 4" descr="https://upload.wikimedia.org/wikipedia/commons/8/8f/Papin%27s_diges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575" y="3429000"/>
            <a:ext cx="2742054" cy="31355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f/f7/Papin_cooking_pot-CnAM_1630-1-IMG_6614-blac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34" r="17234" b="7936"/>
          <a:stretch/>
        </p:blipFill>
        <p:spPr bwMode="auto">
          <a:xfrm>
            <a:off x="6621165" y="2031404"/>
            <a:ext cx="2110811" cy="296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8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a:t>
            </a:r>
            <a:endParaRPr lang="en-US" dirty="0"/>
          </a:p>
        </p:txBody>
      </p:sp>
      <p:sp>
        <p:nvSpPr>
          <p:cNvPr id="8" name="Content Placeholder 7"/>
          <p:cNvSpPr>
            <a:spLocks noGrp="1"/>
          </p:cNvSpPr>
          <p:nvPr>
            <p:ph idx="1"/>
          </p:nvPr>
        </p:nvSpPr>
        <p:spPr/>
        <p:txBody>
          <a:bodyPr>
            <a:normAutofit fontScale="85000" lnSpcReduction="20000"/>
          </a:bodyPr>
          <a:lstStyle/>
          <a:p>
            <a:r>
              <a:rPr lang="en-US" dirty="0"/>
              <a:t>6 quart volume</a:t>
            </a:r>
          </a:p>
          <a:p>
            <a:r>
              <a:rPr lang="en-US" dirty="0"/>
              <a:t>Hard to handle hot liner</a:t>
            </a:r>
          </a:p>
          <a:p>
            <a:r>
              <a:rPr lang="en-US" dirty="0"/>
              <a:t>Heating element for browning weaker than stove</a:t>
            </a:r>
          </a:p>
          <a:p>
            <a:r>
              <a:rPr lang="en-US" dirty="0"/>
              <a:t>“Keep warm” </a:t>
            </a:r>
            <a:r>
              <a:rPr lang="en-US" dirty="0" smtClean="0"/>
              <a:t>mode</a:t>
            </a:r>
          </a:p>
          <a:p>
            <a:pPr lvl="1"/>
            <a:r>
              <a:rPr lang="en-US" dirty="0" smtClean="0"/>
              <a:t>Could be food safety and food quality consequences</a:t>
            </a:r>
            <a:endParaRPr lang="en-US" dirty="0"/>
          </a:p>
          <a:p>
            <a:r>
              <a:rPr lang="en-US" dirty="0"/>
              <a:t>Where will you store it?</a:t>
            </a:r>
          </a:p>
          <a:p>
            <a:r>
              <a:rPr lang="en-US" dirty="0"/>
              <a:t>Lots of buttons</a:t>
            </a:r>
          </a:p>
          <a:p>
            <a:r>
              <a:rPr lang="en-US" dirty="0"/>
              <a:t>In some cases, traditional cooking is better</a:t>
            </a:r>
          </a:p>
          <a:p>
            <a:r>
              <a:rPr lang="en-US" dirty="0"/>
              <a:t>Cannot </a:t>
            </a:r>
            <a:r>
              <a:rPr lang="en-US" dirty="0" smtClean="0"/>
              <a:t>use </a:t>
            </a:r>
            <a:r>
              <a:rPr lang="en-US" dirty="0"/>
              <a:t>cold water </a:t>
            </a:r>
            <a:r>
              <a:rPr lang="en-US" dirty="0" smtClean="0"/>
              <a:t>cooling </a:t>
            </a:r>
            <a:r>
              <a:rPr lang="en-US" dirty="0"/>
              <a:t>with electric models</a:t>
            </a:r>
          </a:p>
          <a:p>
            <a:r>
              <a:rPr lang="en-US" dirty="0" smtClean="0"/>
              <a:t>Higher elevations </a:t>
            </a:r>
            <a:r>
              <a:rPr lang="en-US" dirty="0"/>
              <a:t>can affect performance</a:t>
            </a:r>
          </a:p>
          <a:p>
            <a:endParaRPr lang="en-US" dirty="0"/>
          </a:p>
        </p:txBody>
      </p:sp>
      <p:pic>
        <p:nvPicPr>
          <p:cNvPr id="2051" name="Picture 3" descr="C:\Users\kblakesl\AppData\Local\Microsoft\Windows\Temporary Internet Files\Content.IE5\NL86J0L9\Thumbs-down-fail-thumbs-down-reject-smiley-emoticon-000748-lar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900" y="548040"/>
            <a:ext cx="2276850" cy="18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6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“Bells and Whistles”</a:t>
            </a:r>
            <a:endParaRPr lang="en-US" dirty="0"/>
          </a:p>
        </p:txBody>
      </p:sp>
      <p:sp>
        <p:nvSpPr>
          <p:cNvPr id="3" name="Content Placeholder 2"/>
          <p:cNvSpPr>
            <a:spLocks noGrp="1"/>
          </p:cNvSpPr>
          <p:nvPr>
            <p:ph idx="1"/>
          </p:nvPr>
        </p:nvSpPr>
        <p:spPr/>
        <p:txBody>
          <a:bodyPr/>
          <a:lstStyle/>
          <a:p>
            <a:r>
              <a:rPr lang="en-US" dirty="0" smtClean="0"/>
              <a:t>Replace multiple other appliances</a:t>
            </a:r>
          </a:p>
          <a:p>
            <a:pPr lvl="1"/>
            <a:r>
              <a:rPr lang="en-US" dirty="0" smtClean="0"/>
              <a:t>“Appliance graveyard”</a:t>
            </a:r>
          </a:p>
          <a:p>
            <a:r>
              <a:rPr lang="en-US" dirty="0" smtClean="0"/>
              <a:t>Quick or slow pressure release</a:t>
            </a:r>
          </a:p>
          <a:p>
            <a:r>
              <a:rPr lang="en-US" dirty="0" smtClean="0"/>
              <a:t>Some memorize cooking time and pressure  setting last used</a:t>
            </a:r>
          </a:p>
          <a:p>
            <a:r>
              <a:rPr lang="en-US" dirty="0" smtClean="0"/>
              <a:t>Detachable cord</a:t>
            </a:r>
          </a:p>
          <a:p>
            <a:endParaRPr lang="en-US" dirty="0" smtClean="0"/>
          </a:p>
          <a:p>
            <a:endParaRPr lang="en-US" dirty="0"/>
          </a:p>
        </p:txBody>
      </p:sp>
      <p:pic>
        <p:nvPicPr>
          <p:cNvPr id="5122" name="Picture 2" descr="C:\Users\kblakesl\AppData\Local\Microsoft\Windows\Temporary Internet Files\Content.IE5\Q7F2OXCK\gravesi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9375" y="1009487"/>
            <a:ext cx="2477704" cy="241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4864" y="1248002"/>
            <a:ext cx="1062791" cy="1569660"/>
          </a:xfrm>
          <a:prstGeom prst="rect">
            <a:avLst/>
          </a:prstGeom>
          <a:noFill/>
        </p:spPr>
        <p:txBody>
          <a:bodyPr wrap="none" rtlCol="0">
            <a:spAutoFit/>
          </a:bodyPr>
          <a:lstStyle/>
          <a:p>
            <a:pPr algn="ctr"/>
            <a:r>
              <a:rPr lang="en-US" sz="2400" b="1" dirty="0" smtClean="0"/>
              <a:t>R.I.P.</a:t>
            </a:r>
          </a:p>
          <a:p>
            <a:pPr algn="ctr"/>
            <a:endParaRPr lang="en-US" sz="2400" dirty="0" smtClean="0"/>
          </a:p>
          <a:p>
            <a:pPr algn="ctr"/>
            <a:r>
              <a:rPr lang="en-US" sz="2400" dirty="0" smtClean="0"/>
              <a:t>Slow</a:t>
            </a:r>
          </a:p>
          <a:p>
            <a:pPr algn="ctr"/>
            <a:r>
              <a:rPr lang="en-US" sz="2400" dirty="0" smtClean="0"/>
              <a:t>Cooker</a:t>
            </a:r>
            <a:endParaRPr lang="en-US" sz="2400" dirty="0"/>
          </a:p>
        </p:txBody>
      </p:sp>
    </p:spTree>
    <p:extLst>
      <p:ext uri="{BB962C8B-B14F-4D97-AF65-F5344CB8AC3E}">
        <p14:creationId xmlns:p14="http://schemas.microsoft.com/office/powerpoint/2010/main" val="404991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Converting Favorite Recipes to Pressure Cooking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Trial and Error!</a:t>
            </a:r>
          </a:p>
          <a:p>
            <a:r>
              <a:rPr lang="en-US" dirty="0" smtClean="0"/>
              <a:t>Not for all foods</a:t>
            </a:r>
          </a:p>
          <a:p>
            <a:pPr lvl="1"/>
            <a:r>
              <a:rPr lang="en-US" dirty="0" smtClean="0"/>
              <a:t>Won’t make foods crispy</a:t>
            </a:r>
          </a:p>
          <a:p>
            <a:pPr lvl="1"/>
            <a:r>
              <a:rPr lang="en-US" dirty="0" smtClean="0"/>
              <a:t>Not for lean, already tender meat</a:t>
            </a:r>
          </a:p>
          <a:p>
            <a:r>
              <a:rPr lang="en-US" dirty="0" smtClean="0"/>
              <a:t>Need at least 1 cup liquid</a:t>
            </a:r>
          </a:p>
          <a:p>
            <a:r>
              <a:rPr lang="en-US" dirty="0" smtClean="0"/>
              <a:t>Look for similar recipes</a:t>
            </a:r>
          </a:p>
          <a:p>
            <a:r>
              <a:rPr lang="en-US" dirty="0" smtClean="0"/>
              <a:t>Start with pressure cooking times for main ingredient</a:t>
            </a:r>
          </a:p>
          <a:p>
            <a:r>
              <a:rPr lang="en-US" dirty="0" smtClean="0"/>
              <a:t>Don’t add thickeners, wait until done cooking</a:t>
            </a:r>
          </a:p>
          <a:p>
            <a:endParaRPr lang="en-US" dirty="0"/>
          </a:p>
        </p:txBody>
      </p:sp>
      <p:pic>
        <p:nvPicPr>
          <p:cNvPr id="3075" name="Picture 3" descr="C:\Users\kblakesl\AppData\Local\Microsoft\Windows\Temporary Internet Files\Content.IE5\NL86J0L9\recip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585" y="1379835"/>
            <a:ext cx="2514600" cy="275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5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Pressure</a:t>
            </a:r>
            <a:endParaRPr lang="en-US" dirty="0"/>
          </a:p>
        </p:txBody>
      </p:sp>
      <p:sp>
        <p:nvSpPr>
          <p:cNvPr id="3" name="Content Placeholder 2"/>
          <p:cNvSpPr>
            <a:spLocks noGrp="1"/>
          </p:cNvSpPr>
          <p:nvPr>
            <p:ph idx="1"/>
          </p:nvPr>
        </p:nvSpPr>
        <p:spPr/>
        <p:txBody>
          <a:bodyPr/>
          <a:lstStyle/>
          <a:p>
            <a:r>
              <a:rPr lang="en-US" dirty="0" smtClean="0"/>
              <a:t>Food stuck on bottom of insert</a:t>
            </a:r>
          </a:p>
          <a:p>
            <a:r>
              <a:rPr lang="en-US" dirty="0" smtClean="0"/>
              <a:t>Sauce too thick</a:t>
            </a:r>
          </a:p>
          <a:p>
            <a:r>
              <a:rPr lang="en-US" dirty="0" smtClean="0"/>
              <a:t>Screen/vent plugged up</a:t>
            </a:r>
          </a:p>
          <a:p>
            <a:r>
              <a:rPr lang="en-US" dirty="0" smtClean="0"/>
              <a:t>Plate/gasket not inserted correctly</a:t>
            </a:r>
          </a:p>
          <a:p>
            <a:r>
              <a:rPr lang="en-US" dirty="0" smtClean="0"/>
              <a:t>Not enough liquid</a:t>
            </a:r>
            <a:endParaRPr lang="en-US" dirty="0"/>
          </a:p>
        </p:txBody>
      </p:sp>
      <p:sp>
        <p:nvSpPr>
          <p:cNvPr id="4" name="TextBox 3"/>
          <p:cNvSpPr txBox="1"/>
          <p:nvPr/>
        </p:nvSpPr>
        <p:spPr>
          <a:xfrm>
            <a:off x="549565" y="5141709"/>
            <a:ext cx="8432117" cy="230832"/>
          </a:xfrm>
          <a:prstGeom prst="rect">
            <a:avLst/>
          </a:prstGeom>
          <a:noFill/>
        </p:spPr>
        <p:txBody>
          <a:bodyPr wrap="none" rtlCol="0">
            <a:spAutoFit/>
          </a:bodyPr>
          <a:lstStyle/>
          <a:p>
            <a:r>
              <a:rPr lang="en-US" sz="900" dirty="0">
                <a:hlinkClick r:id="rId3"/>
              </a:rPr>
              <a:t>https://chefallisfarmfreshkitchen.com/2017/07/30/pressure-cooker-problems-top-5-reasons-your-cuisinart-electric-pressure-cooker-wont-pressurize-and-what-to-do-about-it</a:t>
            </a:r>
            <a:r>
              <a:rPr lang="en-US" sz="900" dirty="0" smtClean="0">
                <a:hlinkClick r:id="rId3"/>
              </a:rPr>
              <a:t>/</a:t>
            </a:r>
            <a:r>
              <a:rPr lang="en-US" sz="900" dirty="0" smtClean="0"/>
              <a:t> </a:t>
            </a:r>
            <a:endParaRPr lang="en-US" sz="900" dirty="0"/>
          </a:p>
        </p:txBody>
      </p:sp>
    </p:spTree>
    <p:extLst>
      <p:ext uri="{BB962C8B-B14F-4D97-AF65-F5344CB8AC3E}">
        <p14:creationId xmlns:p14="http://schemas.microsoft.com/office/powerpoint/2010/main" val="176385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Appliance Safety</a:t>
            </a:r>
            <a:endParaRPr lang="en-US" dirty="0"/>
          </a:p>
        </p:txBody>
      </p:sp>
      <p:sp>
        <p:nvSpPr>
          <p:cNvPr id="3" name="Content Placeholder 2"/>
          <p:cNvSpPr>
            <a:spLocks noGrp="1"/>
          </p:cNvSpPr>
          <p:nvPr>
            <p:ph sz="half" idx="1"/>
          </p:nvPr>
        </p:nvSpPr>
        <p:spPr>
          <a:xfrm>
            <a:off x="929040" y="1531625"/>
            <a:ext cx="5329120" cy="5009070"/>
          </a:xfrm>
        </p:spPr>
        <p:txBody>
          <a:bodyPr>
            <a:normAutofit lnSpcReduction="10000"/>
          </a:bodyPr>
          <a:lstStyle/>
          <a:p>
            <a:r>
              <a:rPr lang="en-US" dirty="0" smtClean="0"/>
              <a:t>READ THE MANUAL!!</a:t>
            </a:r>
          </a:p>
          <a:p>
            <a:r>
              <a:rPr lang="en-US" dirty="0" smtClean="0"/>
              <a:t>Redundant safety systems</a:t>
            </a:r>
          </a:p>
          <a:p>
            <a:r>
              <a:rPr lang="en-US" dirty="0" smtClean="0"/>
              <a:t>Pay attention to hot steam!</a:t>
            </a:r>
            <a:endParaRPr lang="en-US" dirty="0"/>
          </a:p>
          <a:p>
            <a:r>
              <a:rPr lang="en-US" dirty="0" smtClean="0"/>
              <a:t>Follow filling recommendations</a:t>
            </a:r>
          </a:p>
          <a:p>
            <a:r>
              <a:rPr lang="en-US" dirty="0" smtClean="0"/>
              <a:t>Clean vent area</a:t>
            </a:r>
          </a:p>
          <a:p>
            <a:r>
              <a:rPr lang="en-US" dirty="0" smtClean="0"/>
              <a:t>Replace gasket when needed</a:t>
            </a:r>
          </a:p>
          <a:p>
            <a:r>
              <a:rPr lang="en-US" dirty="0" smtClean="0"/>
              <a:t>Don’t cover or obstruct the vent</a:t>
            </a:r>
          </a:p>
          <a:p>
            <a:r>
              <a:rPr lang="en-US" dirty="0" smtClean="0"/>
              <a:t>Removing hot insert is tricky!</a:t>
            </a:r>
          </a:p>
          <a:p>
            <a:r>
              <a:rPr lang="en-US" dirty="0" smtClean="0"/>
              <a:t>Avoid foamy, frothy foods</a:t>
            </a:r>
          </a:p>
          <a:p>
            <a:r>
              <a:rPr lang="en-US" dirty="0" smtClean="0"/>
              <a:t>Be mindful of hot steam!</a:t>
            </a:r>
          </a:p>
        </p:txBody>
      </p:sp>
      <p:pic>
        <p:nvPicPr>
          <p:cNvPr id="2050" name="Picture 2" descr="C:\Users\kblakesl\AppData\Local\Microsoft\Windows\Temporary Internet Files\Content.IE5\XK5WQW3H\manu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900" y="2062890"/>
            <a:ext cx="2712720" cy="256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59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www.hippressurecooking.com/wp-content/uploads/2015/11/how_to_pressure_cook.png?ss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5086" y="-97219"/>
            <a:ext cx="2914650" cy="69913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274639"/>
            <a:ext cx="5737886" cy="1143000"/>
          </a:xfrm>
        </p:spPr>
        <p:txBody>
          <a:bodyPr>
            <a:normAutofit/>
          </a:bodyPr>
          <a:lstStyle/>
          <a:p>
            <a:r>
              <a:rPr lang="en-US" dirty="0" smtClean="0"/>
              <a:t>Electric vs. Stove Top</a:t>
            </a:r>
            <a:endParaRPr lang="en-US" dirty="0"/>
          </a:p>
        </p:txBody>
      </p:sp>
      <p:sp>
        <p:nvSpPr>
          <p:cNvPr id="6" name="Content Placeholder 5"/>
          <p:cNvSpPr>
            <a:spLocks noGrp="1"/>
          </p:cNvSpPr>
          <p:nvPr>
            <p:ph sz="half" idx="1"/>
          </p:nvPr>
        </p:nvSpPr>
        <p:spPr>
          <a:xfrm>
            <a:off x="457199" y="1600201"/>
            <a:ext cx="4646065" cy="4343399"/>
          </a:xfrm>
        </p:spPr>
        <p:txBody>
          <a:bodyPr/>
          <a:lstStyle/>
          <a:p>
            <a:r>
              <a:rPr lang="en-US" dirty="0">
                <a:hlinkClick r:id="rId4"/>
              </a:rPr>
              <a:t>https://www.hippressurecooking.com/how-to-use-the-pressure-cooker</a:t>
            </a:r>
            <a:r>
              <a:rPr lang="en-US" dirty="0" smtClean="0">
                <a:hlinkClick r:id="rId4"/>
              </a:rPr>
              <a:t>/</a:t>
            </a:r>
            <a:r>
              <a:rPr lang="en-US" dirty="0" smtClean="0"/>
              <a:t> </a:t>
            </a:r>
            <a:endParaRPr lang="en-US" dirty="0"/>
          </a:p>
        </p:txBody>
      </p:sp>
      <p:sp>
        <p:nvSpPr>
          <p:cNvPr id="7" name="Content Placeholder 6"/>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608558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Cook!</a:t>
            </a:r>
            <a:endParaRPr lang="en-US" dirty="0"/>
          </a:p>
        </p:txBody>
      </p:sp>
      <p:pic>
        <p:nvPicPr>
          <p:cNvPr id="1028" name="Picture 4" descr="C:\Users\kblakesl\AppData\Local\Microsoft\Windows\Temporary Internet Files\Content.IE5\Q7F2OXCK\cuisinart-6qt-pressure-cooker[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77250" y="1531625"/>
            <a:ext cx="3339380" cy="333938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p:txBody>
          <a:bodyPr/>
          <a:lstStyle/>
          <a:p>
            <a:r>
              <a:rPr lang="en-US" dirty="0" smtClean="0"/>
              <a:t>Start with something simple</a:t>
            </a:r>
          </a:p>
          <a:p>
            <a:r>
              <a:rPr lang="en-US" dirty="0" smtClean="0"/>
              <a:t>Hard boiled eggs</a:t>
            </a:r>
          </a:p>
          <a:p>
            <a:r>
              <a:rPr lang="en-US" dirty="0" smtClean="0"/>
              <a:t>Pasta</a:t>
            </a:r>
          </a:p>
          <a:p>
            <a:r>
              <a:rPr lang="en-US" dirty="0" smtClean="0"/>
              <a:t>Corn</a:t>
            </a:r>
            <a:endParaRPr lang="en-US" dirty="0"/>
          </a:p>
        </p:txBody>
      </p:sp>
    </p:spTree>
    <p:extLst>
      <p:ext uri="{BB962C8B-B14F-4D97-AF65-F5344CB8AC3E}">
        <p14:creationId xmlns:p14="http://schemas.microsoft.com/office/powerpoint/2010/main" val="4123046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33" y="18198"/>
            <a:ext cx="8229600" cy="1143000"/>
          </a:xfrm>
        </p:spPr>
        <p:txBody>
          <a:bodyPr/>
          <a:lstStyle/>
          <a:p>
            <a:r>
              <a:rPr lang="en-US" b="1" dirty="0"/>
              <a:t>The Pressure Cooking Method</a:t>
            </a:r>
            <a:endParaRPr lang="en-US" dirty="0"/>
          </a:p>
        </p:txBody>
      </p:sp>
      <p:sp>
        <p:nvSpPr>
          <p:cNvPr id="5" name="Content Placeholder 4"/>
          <p:cNvSpPr>
            <a:spLocks noGrp="1"/>
          </p:cNvSpPr>
          <p:nvPr>
            <p:ph idx="1"/>
          </p:nvPr>
        </p:nvSpPr>
        <p:spPr/>
        <p:txBody>
          <a:bodyPr/>
          <a:lstStyle/>
          <a:p>
            <a:pPr marL="514350" indent="-514350">
              <a:buAutoNum type="arabicPeriod"/>
            </a:pPr>
            <a:r>
              <a:rPr lang="en-US" dirty="0"/>
              <a:t>C</a:t>
            </a:r>
            <a:r>
              <a:rPr lang="en-US" dirty="0" smtClean="0"/>
              <a:t>heck </a:t>
            </a:r>
            <a:r>
              <a:rPr lang="en-US" dirty="0"/>
              <a:t>recipe </a:t>
            </a:r>
            <a:endParaRPr lang="en-US" dirty="0" smtClean="0"/>
          </a:p>
          <a:p>
            <a:pPr marL="514350" indent="-514350">
              <a:buAutoNum type="arabicPeriod"/>
            </a:pPr>
            <a:endParaRPr lang="en-US" dirty="0" smtClean="0"/>
          </a:p>
          <a:p>
            <a:pPr marL="514350" indent="-514350">
              <a:buAutoNum type="arabicPeriod"/>
            </a:pPr>
            <a:r>
              <a:rPr lang="en-US" dirty="0"/>
              <a:t>P</a:t>
            </a:r>
            <a:r>
              <a:rPr lang="en-US" dirty="0" smtClean="0"/>
              <a:t>our liquid </a:t>
            </a:r>
            <a:r>
              <a:rPr lang="en-US" dirty="0"/>
              <a:t>into the pressure </a:t>
            </a:r>
            <a:r>
              <a:rPr lang="en-US" dirty="0" smtClean="0"/>
              <a:t>cooker</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352801"/>
            <a:ext cx="3498490" cy="2626478"/>
          </a:xfrm>
          <a:prstGeom prst="rect">
            <a:avLst/>
          </a:prstGeom>
        </p:spPr>
      </p:pic>
      <p:sp>
        <p:nvSpPr>
          <p:cNvPr id="6" name="TextBox 5"/>
          <p:cNvSpPr txBox="1"/>
          <p:nvPr/>
        </p:nvSpPr>
        <p:spPr>
          <a:xfrm>
            <a:off x="2598730" y="6128689"/>
            <a:ext cx="5426101" cy="369332"/>
          </a:xfrm>
          <a:prstGeom prst="rect">
            <a:avLst/>
          </a:prstGeom>
          <a:noFill/>
        </p:spPr>
        <p:txBody>
          <a:bodyPr wrap="none" rtlCol="0">
            <a:spAutoFit/>
          </a:bodyPr>
          <a:lstStyle/>
          <a:p>
            <a:r>
              <a:rPr lang="en-US" dirty="0">
                <a:hlinkClick r:id="rId4"/>
              </a:rPr>
              <a:t>https://</a:t>
            </a:r>
            <a:r>
              <a:rPr lang="en-US" dirty="0" smtClean="0">
                <a:hlinkClick r:id="rId4"/>
              </a:rPr>
              <a:t>www.gopresto.com/recipes/ppc/howtouse.php</a:t>
            </a:r>
            <a:r>
              <a:rPr lang="en-US" dirty="0" smtClean="0"/>
              <a:t> </a:t>
            </a:r>
            <a:endParaRPr lang="en-US" dirty="0"/>
          </a:p>
        </p:txBody>
      </p:sp>
      <p:pic>
        <p:nvPicPr>
          <p:cNvPr id="3074" name="Picture 2" descr="C:\Users\kblakesl\AppData\Local\Microsoft\Windows\Temporary Internet Files\Content.IE5\XK5WQW3H\recipe-575434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7324" y="1076255"/>
            <a:ext cx="2234366" cy="19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8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Pressure Cooking Method</a:t>
            </a:r>
            <a:endParaRPr lang="en-US" dirty="0"/>
          </a:p>
        </p:txBody>
      </p:sp>
      <p:sp>
        <p:nvSpPr>
          <p:cNvPr id="5" name="Content Placeholder 4"/>
          <p:cNvSpPr>
            <a:spLocks noGrp="1"/>
          </p:cNvSpPr>
          <p:nvPr>
            <p:ph idx="1"/>
          </p:nvPr>
        </p:nvSpPr>
        <p:spPr>
          <a:xfrm>
            <a:off x="304800" y="1295400"/>
            <a:ext cx="8229600" cy="4267200"/>
          </a:xfrm>
        </p:spPr>
        <p:txBody>
          <a:bodyPr/>
          <a:lstStyle/>
          <a:p>
            <a:pPr marL="514350" indent="-514350">
              <a:buAutoNum type="arabicPeriod" startAt="3"/>
            </a:pPr>
            <a:r>
              <a:rPr lang="en-US" dirty="0"/>
              <a:t>A</a:t>
            </a:r>
            <a:r>
              <a:rPr lang="en-US" dirty="0" smtClean="0"/>
              <a:t>dd food </a:t>
            </a:r>
          </a:p>
          <a:p>
            <a:pPr marL="857250" lvl="1" indent="-457200"/>
            <a:r>
              <a:rPr lang="en-US" dirty="0" smtClean="0"/>
              <a:t>Refer to recipe for use of</a:t>
            </a:r>
          </a:p>
          <a:p>
            <a:pPr marL="1257300" lvl="2" indent="-457200"/>
            <a:r>
              <a:rPr lang="en-US" dirty="0" smtClean="0"/>
              <a:t>cooking rack</a:t>
            </a:r>
          </a:p>
          <a:p>
            <a:pPr marL="1257300" lvl="2" indent="-457200"/>
            <a:r>
              <a:rPr lang="en-US" dirty="0" smtClean="0"/>
              <a:t>basket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361" y="1752600"/>
            <a:ext cx="3810000" cy="286034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3787" b="14123"/>
          <a:stretch/>
        </p:blipFill>
        <p:spPr>
          <a:xfrm>
            <a:off x="1918648" y="3733800"/>
            <a:ext cx="3048000" cy="2197289"/>
          </a:xfrm>
          <a:prstGeom prst="roundRect">
            <a:avLst>
              <a:gd name="adj" fmla="val 27226"/>
            </a:avLst>
          </a:prstGeom>
        </p:spPr>
      </p:pic>
    </p:spTree>
    <p:extLst>
      <p:ext uri="{BB962C8B-B14F-4D97-AF65-F5344CB8AC3E}">
        <p14:creationId xmlns:p14="http://schemas.microsoft.com/office/powerpoint/2010/main" val="2755827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Pressure Cooking Method</a:t>
            </a:r>
            <a:endParaRPr lang="en-US" dirty="0"/>
          </a:p>
        </p:txBody>
      </p:sp>
      <p:sp>
        <p:nvSpPr>
          <p:cNvPr id="3" name="Content Placeholder 2"/>
          <p:cNvSpPr>
            <a:spLocks noGrp="1"/>
          </p:cNvSpPr>
          <p:nvPr>
            <p:ph idx="1"/>
          </p:nvPr>
        </p:nvSpPr>
        <p:spPr/>
        <p:txBody>
          <a:bodyPr/>
          <a:lstStyle/>
          <a:p>
            <a:pPr marL="0" indent="0">
              <a:buNone/>
            </a:pPr>
            <a:r>
              <a:rPr lang="en-US" dirty="0" smtClean="0"/>
              <a:t>4. Vent pipe is open and unclogged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85" y="2290575"/>
            <a:ext cx="5862215" cy="3675334"/>
          </a:xfrm>
          <a:prstGeom prst="rect">
            <a:avLst/>
          </a:prstGeom>
        </p:spPr>
      </p:pic>
      <p:cxnSp>
        <p:nvCxnSpPr>
          <p:cNvPr id="7" name="Straight Arrow Connector 6"/>
          <p:cNvCxnSpPr/>
          <p:nvPr/>
        </p:nvCxnSpPr>
        <p:spPr>
          <a:xfrm>
            <a:off x="3129995" y="4128242"/>
            <a:ext cx="136611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1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years later…</a:t>
            </a:r>
            <a:endParaRPr lang="en-US" dirty="0"/>
          </a:p>
        </p:txBody>
      </p:sp>
      <p:sp>
        <p:nvSpPr>
          <p:cNvPr id="3" name="Content Placeholder 2"/>
          <p:cNvSpPr>
            <a:spLocks noGrp="1"/>
          </p:cNvSpPr>
          <p:nvPr>
            <p:ph sz="half" idx="1"/>
          </p:nvPr>
        </p:nvSpPr>
        <p:spPr/>
        <p:txBody>
          <a:bodyPr>
            <a:normAutofit/>
          </a:bodyPr>
          <a:lstStyle/>
          <a:p>
            <a:r>
              <a:rPr lang="en-US" dirty="0" smtClean="0"/>
              <a:t>Nicolas </a:t>
            </a:r>
            <a:r>
              <a:rPr lang="en-US" dirty="0" err="1" smtClean="0"/>
              <a:t>Appert</a:t>
            </a:r>
            <a:endParaRPr lang="en-US" dirty="0" smtClean="0"/>
          </a:p>
          <a:p>
            <a:r>
              <a:rPr lang="en-US" dirty="0" smtClean="0"/>
              <a:t>Developed canning process</a:t>
            </a:r>
          </a:p>
          <a:p>
            <a:r>
              <a:rPr lang="en-US" dirty="0" smtClean="0"/>
              <a:t>“The </a:t>
            </a:r>
            <a:r>
              <a:rPr lang="en-US" dirty="0"/>
              <a:t>Book of All Households: or The Art of Preserving Animal and Vegetable Substances for Many </a:t>
            </a:r>
            <a:r>
              <a:rPr lang="en-US" dirty="0" smtClean="0"/>
              <a:t>Years”</a:t>
            </a:r>
            <a:endParaRPr lang="en-US" dirty="0"/>
          </a:p>
        </p:txBody>
      </p:sp>
      <p:pic>
        <p:nvPicPr>
          <p:cNvPr id="3074" name="Picture 2" descr="https://ia600208.us.archive.org/BookReader/BookReaderImages.php?zip=/15/items/CAT11013880/CAT11013880_jp2.zip&amp;file=CAT11013880_jp2/CAT11013880_0007.jp2&amp;scale=4&amp;rotate=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379835"/>
            <a:ext cx="2963307" cy="513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8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Pressure Cooking Method</a:t>
            </a:r>
            <a:endParaRPr lang="en-US" dirty="0"/>
          </a:p>
        </p:txBody>
      </p:sp>
      <p:sp>
        <p:nvSpPr>
          <p:cNvPr id="3" name="Content Placeholder 2"/>
          <p:cNvSpPr>
            <a:spLocks noGrp="1"/>
          </p:cNvSpPr>
          <p:nvPr>
            <p:ph idx="1"/>
          </p:nvPr>
        </p:nvSpPr>
        <p:spPr>
          <a:xfrm>
            <a:off x="457200" y="1371600"/>
            <a:ext cx="8229600" cy="4267200"/>
          </a:xfrm>
        </p:spPr>
        <p:txBody>
          <a:bodyPr/>
          <a:lstStyle/>
          <a:p>
            <a:pPr marL="0" indent="0">
              <a:buNone/>
            </a:pPr>
            <a:r>
              <a:rPr lang="en-US" dirty="0"/>
              <a:t>5</a:t>
            </a:r>
            <a:r>
              <a:rPr lang="en-US" dirty="0" smtClean="0"/>
              <a:t>. </a:t>
            </a:r>
            <a:r>
              <a:rPr lang="en-US" dirty="0"/>
              <a:t>P</a:t>
            </a:r>
            <a:r>
              <a:rPr lang="en-US" dirty="0" smtClean="0"/>
              <a:t>lace </a:t>
            </a:r>
            <a:r>
              <a:rPr lang="en-US" dirty="0"/>
              <a:t>cover on pressure cooker and close securely (cover handle should be directly above the body handle).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826" y="2916706"/>
            <a:ext cx="5482740" cy="3084041"/>
          </a:xfrm>
          <a:prstGeom prst="rect">
            <a:avLst/>
          </a:prstGeom>
        </p:spPr>
      </p:pic>
      <p:sp>
        <p:nvSpPr>
          <p:cNvPr id="6" name="Curved Left Arrow 5"/>
          <p:cNvSpPr/>
          <p:nvPr/>
        </p:nvSpPr>
        <p:spPr>
          <a:xfrm>
            <a:off x="7152430" y="3884370"/>
            <a:ext cx="303580" cy="986635"/>
          </a:xfrm>
          <a:prstGeom prst="curvedLeftArrow">
            <a:avLst/>
          </a:prstGeom>
          <a:solidFill>
            <a:srgbClr val="FF00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1199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Pressure Cooking Method</a:t>
            </a:r>
            <a:endParaRPr lang="en-US" dirty="0"/>
          </a:p>
        </p:txBody>
      </p:sp>
      <p:sp>
        <p:nvSpPr>
          <p:cNvPr id="6" name="Content Placeholder 5"/>
          <p:cNvSpPr>
            <a:spLocks noGrp="1"/>
          </p:cNvSpPr>
          <p:nvPr>
            <p:ph idx="1"/>
          </p:nvPr>
        </p:nvSpPr>
        <p:spPr>
          <a:xfrm>
            <a:off x="304800" y="1295400"/>
            <a:ext cx="8382000" cy="4267200"/>
          </a:xfrm>
        </p:spPr>
        <p:txBody>
          <a:bodyPr/>
          <a:lstStyle/>
          <a:p>
            <a:pPr marL="0" indent="0">
              <a:buNone/>
            </a:pPr>
            <a:r>
              <a:rPr lang="en-US" dirty="0" smtClean="0"/>
              <a:t>6. </a:t>
            </a:r>
            <a:r>
              <a:rPr lang="en-US" dirty="0"/>
              <a:t>Place pressure regulator firmly on the vent pipe.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885" y="2290575"/>
            <a:ext cx="6014005" cy="3382878"/>
          </a:xfrm>
          <a:prstGeom prst="rect">
            <a:avLst/>
          </a:prstGeom>
        </p:spPr>
      </p:pic>
      <p:cxnSp>
        <p:nvCxnSpPr>
          <p:cNvPr id="7" name="Straight Arrow Connector 6"/>
          <p:cNvCxnSpPr/>
          <p:nvPr/>
        </p:nvCxnSpPr>
        <p:spPr>
          <a:xfrm flipV="1">
            <a:off x="2522835" y="3808475"/>
            <a:ext cx="1366110" cy="7589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903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Pressure Cooking Method</a:t>
            </a:r>
            <a:endParaRPr lang="en-US" dirty="0"/>
          </a:p>
        </p:txBody>
      </p:sp>
      <p:sp>
        <p:nvSpPr>
          <p:cNvPr id="6" name="Content Placeholder 5"/>
          <p:cNvSpPr>
            <a:spLocks noGrp="1"/>
          </p:cNvSpPr>
          <p:nvPr>
            <p:ph idx="1"/>
          </p:nvPr>
        </p:nvSpPr>
        <p:spPr>
          <a:xfrm>
            <a:off x="304800" y="1066800"/>
            <a:ext cx="8382000" cy="4267200"/>
          </a:xfrm>
        </p:spPr>
        <p:txBody>
          <a:bodyPr/>
          <a:lstStyle/>
          <a:p>
            <a:pPr marL="0" indent="0">
              <a:buNone/>
            </a:pPr>
            <a:r>
              <a:rPr lang="en-US" dirty="0"/>
              <a:t>7</a:t>
            </a:r>
            <a:r>
              <a:rPr lang="en-US" dirty="0" smtClean="0"/>
              <a:t>. Heat </a:t>
            </a:r>
            <a:r>
              <a:rPr lang="en-US" dirty="0"/>
              <a:t>the pressure cooker until the pressure regulator begins to rock slowly. Adjust heat to maintain a slow, steady rocking motion. Cooking time begins at this point.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429000"/>
            <a:ext cx="3988676" cy="2628900"/>
          </a:xfrm>
          <a:prstGeom prst="rect">
            <a:avLst/>
          </a:prstGeom>
        </p:spPr>
      </p:pic>
    </p:spTree>
    <p:extLst>
      <p:ext uri="{BB962C8B-B14F-4D97-AF65-F5344CB8AC3E}">
        <p14:creationId xmlns:p14="http://schemas.microsoft.com/office/powerpoint/2010/main" val="3952546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Pressure Cooking Method</a:t>
            </a:r>
            <a:endParaRPr lang="en-US" dirty="0"/>
          </a:p>
        </p:txBody>
      </p:sp>
      <p:sp>
        <p:nvSpPr>
          <p:cNvPr id="7" name="Content Placeholder 6"/>
          <p:cNvSpPr>
            <a:spLocks noGrp="1"/>
          </p:cNvSpPr>
          <p:nvPr>
            <p:ph idx="1"/>
          </p:nvPr>
        </p:nvSpPr>
        <p:spPr>
          <a:xfrm>
            <a:off x="381000" y="1371600"/>
            <a:ext cx="8229600" cy="4267200"/>
          </a:xfrm>
        </p:spPr>
        <p:txBody>
          <a:bodyPr/>
          <a:lstStyle/>
          <a:p>
            <a:pPr marL="0" indent="0">
              <a:buNone/>
            </a:pPr>
            <a:r>
              <a:rPr lang="en-US" dirty="0"/>
              <a:t>8</a:t>
            </a:r>
            <a:r>
              <a:rPr lang="en-US" dirty="0" smtClean="0"/>
              <a:t>. </a:t>
            </a:r>
            <a:r>
              <a:rPr lang="en-US" dirty="0"/>
              <a:t>Cook for the length of time specified in recipe, then reduce pressure as specified.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33" t="12668" b="10914"/>
          <a:stretch/>
        </p:blipFill>
        <p:spPr>
          <a:xfrm>
            <a:off x="2743200" y="2579427"/>
            <a:ext cx="4419600" cy="3493828"/>
          </a:xfrm>
          <a:prstGeom prst="rect">
            <a:avLst/>
          </a:prstGeom>
        </p:spPr>
      </p:pic>
    </p:spTree>
    <p:extLst>
      <p:ext uri="{BB962C8B-B14F-4D97-AF65-F5344CB8AC3E}">
        <p14:creationId xmlns:p14="http://schemas.microsoft.com/office/powerpoint/2010/main" val="40900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Pressure Cooking Method</a:t>
            </a:r>
            <a:endParaRPr lang="en-US" dirty="0"/>
          </a:p>
        </p:txBody>
      </p:sp>
      <p:sp>
        <p:nvSpPr>
          <p:cNvPr id="7" name="Content Placeholder 6"/>
          <p:cNvSpPr>
            <a:spLocks noGrp="1"/>
          </p:cNvSpPr>
          <p:nvPr>
            <p:ph idx="1"/>
          </p:nvPr>
        </p:nvSpPr>
        <p:spPr>
          <a:xfrm>
            <a:off x="457200" y="990600"/>
            <a:ext cx="8229600" cy="4267200"/>
          </a:xfrm>
        </p:spPr>
        <p:txBody>
          <a:bodyPr/>
          <a:lstStyle/>
          <a:p>
            <a:pPr marL="0" indent="0">
              <a:buNone/>
            </a:pPr>
            <a:r>
              <a:rPr lang="en-US" dirty="0"/>
              <a:t>9</a:t>
            </a:r>
            <a:r>
              <a:rPr lang="en-US" dirty="0" smtClean="0"/>
              <a:t>. When </a:t>
            </a:r>
            <a:r>
              <a:rPr lang="en-US" dirty="0"/>
              <a:t>recipe states "let pressure drop of its own accord," set the cooker aside to cool.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205" y="2286000"/>
            <a:ext cx="5142995" cy="3861084"/>
          </a:xfrm>
          <a:prstGeom prst="rect">
            <a:avLst/>
          </a:prstGeom>
        </p:spPr>
      </p:pic>
    </p:spTree>
    <p:extLst>
      <p:ext uri="{BB962C8B-B14F-4D97-AF65-F5344CB8AC3E}">
        <p14:creationId xmlns:p14="http://schemas.microsoft.com/office/powerpoint/2010/main" val="571643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Pressure Cooking Method</a:t>
            </a:r>
            <a:endParaRPr lang="en-US" dirty="0"/>
          </a:p>
        </p:txBody>
      </p:sp>
      <p:sp>
        <p:nvSpPr>
          <p:cNvPr id="7" name="Content Placeholder 6"/>
          <p:cNvSpPr>
            <a:spLocks noGrp="1"/>
          </p:cNvSpPr>
          <p:nvPr>
            <p:ph idx="1"/>
          </p:nvPr>
        </p:nvSpPr>
        <p:spPr>
          <a:xfrm>
            <a:off x="457200" y="990600"/>
            <a:ext cx="8229600" cy="4267200"/>
          </a:xfrm>
        </p:spPr>
        <p:txBody>
          <a:bodyPr/>
          <a:lstStyle/>
          <a:p>
            <a:pPr marL="0" indent="0">
              <a:buNone/>
            </a:pPr>
            <a:r>
              <a:rPr lang="en-US" dirty="0" smtClean="0"/>
              <a:t>10. When </a:t>
            </a:r>
            <a:r>
              <a:rPr lang="en-US" dirty="0"/>
              <a:t>recipe states "cool cooker at once," cool immediately under a water faucet or by pouring cold water over it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810" y="2590800"/>
            <a:ext cx="5167990" cy="3879849"/>
          </a:xfrm>
          <a:prstGeom prst="rect">
            <a:avLst/>
          </a:prstGeom>
        </p:spPr>
      </p:pic>
    </p:spTree>
    <p:extLst>
      <p:ext uri="{BB962C8B-B14F-4D97-AF65-F5344CB8AC3E}">
        <p14:creationId xmlns:p14="http://schemas.microsoft.com/office/powerpoint/2010/main" val="3899945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b="1" dirty="0"/>
              <a:t>The Pressure Cooking Method</a:t>
            </a:r>
            <a:endParaRPr lang="en-US" dirty="0"/>
          </a:p>
        </p:txBody>
      </p:sp>
      <p:sp>
        <p:nvSpPr>
          <p:cNvPr id="3" name="Content Placeholder 2"/>
          <p:cNvSpPr>
            <a:spLocks noGrp="1"/>
          </p:cNvSpPr>
          <p:nvPr>
            <p:ph idx="1"/>
          </p:nvPr>
        </p:nvSpPr>
        <p:spPr>
          <a:xfrm>
            <a:off x="609600" y="1143000"/>
            <a:ext cx="8229600" cy="4267200"/>
          </a:xfrm>
        </p:spPr>
        <p:txBody>
          <a:bodyPr/>
          <a:lstStyle/>
          <a:p>
            <a:pPr marL="0" indent="0">
              <a:buNone/>
            </a:pPr>
            <a:r>
              <a:rPr lang="en-US" dirty="0" smtClean="0"/>
              <a:t>11. </a:t>
            </a:r>
            <a:r>
              <a:rPr lang="en-US" dirty="0"/>
              <a:t>Pressure is completely reduced when the air vent/cover lock has dropped.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209800"/>
            <a:ext cx="5480151" cy="4114203"/>
          </a:xfrm>
          <a:prstGeom prst="rect">
            <a:avLst/>
          </a:prstGeom>
        </p:spPr>
      </p:pic>
    </p:spTree>
    <p:extLst>
      <p:ext uri="{BB962C8B-B14F-4D97-AF65-F5344CB8AC3E}">
        <p14:creationId xmlns:p14="http://schemas.microsoft.com/office/powerpoint/2010/main" val="71939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Pressure Cooking Method</a:t>
            </a:r>
            <a:endParaRPr lang="en-US" dirty="0"/>
          </a:p>
        </p:txBody>
      </p:sp>
      <p:sp>
        <p:nvSpPr>
          <p:cNvPr id="3" name="Content Placeholder 2"/>
          <p:cNvSpPr>
            <a:spLocks noGrp="1"/>
          </p:cNvSpPr>
          <p:nvPr>
            <p:ph idx="1"/>
          </p:nvPr>
        </p:nvSpPr>
        <p:spPr>
          <a:xfrm>
            <a:off x="533400" y="1371600"/>
            <a:ext cx="8229600" cy="4267200"/>
          </a:xfrm>
        </p:spPr>
        <p:txBody>
          <a:bodyPr/>
          <a:lstStyle/>
          <a:p>
            <a:r>
              <a:rPr lang="en-US" b="1" dirty="0"/>
              <a:t>Check to make sure that all of the pressure has been released.</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514600"/>
            <a:ext cx="5472488" cy="4108450"/>
          </a:xfrm>
          <a:prstGeom prst="rect">
            <a:avLst/>
          </a:prstGeom>
        </p:spPr>
      </p:pic>
    </p:spTree>
    <p:extLst>
      <p:ext uri="{BB962C8B-B14F-4D97-AF65-F5344CB8AC3E}">
        <p14:creationId xmlns:p14="http://schemas.microsoft.com/office/powerpoint/2010/main" val="3766004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b="1" dirty="0"/>
              <a:t>The Pressure Cooking Method</a:t>
            </a:r>
            <a:endParaRPr lang="en-US" dirty="0"/>
          </a:p>
        </p:txBody>
      </p:sp>
      <p:sp>
        <p:nvSpPr>
          <p:cNvPr id="3" name="Content Placeholder 2"/>
          <p:cNvSpPr>
            <a:spLocks noGrp="1"/>
          </p:cNvSpPr>
          <p:nvPr>
            <p:ph idx="1"/>
          </p:nvPr>
        </p:nvSpPr>
        <p:spPr>
          <a:xfrm>
            <a:off x="609600" y="1143000"/>
            <a:ext cx="8229600" cy="4267200"/>
          </a:xfrm>
        </p:spPr>
        <p:txBody>
          <a:bodyPr/>
          <a:lstStyle/>
          <a:p>
            <a:pPr marL="0" indent="0">
              <a:buNone/>
            </a:pPr>
            <a:r>
              <a:rPr lang="en-US" dirty="0" smtClean="0"/>
              <a:t>12. Remove </a:t>
            </a:r>
            <a:r>
              <a:rPr lang="en-US" dirty="0"/>
              <a:t>the pressure regulator. Then, remove pressure cooker cover and serve food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31" y="2745944"/>
            <a:ext cx="4394912" cy="2472138"/>
          </a:xfrm>
          <a:prstGeom prst="rect">
            <a:avLst/>
          </a:prstGeom>
        </p:spPr>
      </p:pic>
      <p:cxnSp>
        <p:nvCxnSpPr>
          <p:cNvPr id="9" name="Straight Arrow Connector 8"/>
          <p:cNvCxnSpPr/>
          <p:nvPr/>
        </p:nvCxnSpPr>
        <p:spPr>
          <a:xfrm flipV="1">
            <a:off x="1156725" y="3906118"/>
            <a:ext cx="1366110" cy="7589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105" y="3800615"/>
            <a:ext cx="3789831" cy="2131780"/>
          </a:xfrm>
          <a:prstGeom prst="rect">
            <a:avLst/>
          </a:prstGeom>
        </p:spPr>
      </p:pic>
      <p:sp>
        <p:nvSpPr>
          <p:cNvPr id="11" name="Curved Left Arrow 10"/>
          <p:cNvSpPr/>
          <p:nvPr/>
        </p:nvSpPr>
        <p:spPr>
          <a:xfrm rot="11069038" flipH="1">
            <a:off x="7531906" y="4426240"/>
            <a:ext cx="303580" cy="825140"/>
          </a:xfrm>
          <a:prstGeom prst="curvedLeftArrow">
            <a:avLst/>
          </a:prstGeom>
          <a:solidFill>
            <a:srgbClr val="FF00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951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1143000"/>
          </a:xfrm>
        </p:spPr>
        <p:txBody>
          <a:bodyPr/>
          <a:lstStyle/>
          <a:p>
            <a:r>
              <a:rPr lang="en-US" b="1" dirty="0"/>
              <a:t>Whole Meal Magic!</a:t>
            </a:r>
            <a:endParaRPr lang="en-US" dirty="0"/>
          </a:p>
        </p:txBody>
      </p:sp>
      <p:sp>
        <p:nvSpPr>
          <p:cNvPr id="3" name="Content Placeholder 2"/>
          <p:cNvSpPr>
            <a:spLocks noGrp="1"/>
          </p:cNvSpPr>
          <p:nvPr>
            <p:ph idx="1"/>
          </p:nvPr>
        </p:nvSpPr>
        <p:spPr>
          <a:xfrm>
            <a:off x="457200" y="990600"/>
            <a:ext cx="8229600" cy="4267200"/>
          </a:xfrm>
        </p:spPr>
        <p:txBody>
          <a:bodyPr/>
          <a:lstStyle/>
          <a:p>
            <a:pPr marL="0" indent="0">
              <a:buNone/>
            </a:pPr>
            <a:r>
              <a:rPr lang="en-US" dirty="0" smtClean="0"/>
              <a:t>1. Cook Chicken Breasts in bottom </a:t>
            </a:r>
          </a:p>
          <a:p>
            <a:pPr marL="0" indent="0">
              <a:buNone/>
            </a:pPr>
            <a:r>
              <a:rPr lang="en-US" dirty="0" smtClean="0"/>
              <a:t>2. Quick cool </a:t>
            </a:r>
          </a:p>
          <a:p>
            <a:pPr marL="0" indent="0">
              <a:buNone/>
            </a:pPr>
            <a:r>
              <a:rPr lang="en-US" dirty="0" smtClean="0"/>
              <a:t>3. Place </a:t>
            </a:r>
            <a:r>
              <a:rPr lang="en-US" dirty="0"/>
              <a:t>corn and green beans on cooking rack </a:t>
            </a:r>
            <a:endParaRPr lang="en-US" dirty="0" smtClean="0"/>
          </a:p>
          <a:p>
            <a:pPr marL="0" indent="0">
              <a:buNone/>
            </a:pPr>
            <a:r>
              <a:rPr lang="en-US" dirty="0" smtClean="0"/>
              <a:t>4. Quick Cool</a:t>
            </a:r>
          </a:p>
          <a:p>
            <a:pPr marL="0" indent="0">
              <a:buNone/>
            </a:pPr>
            <a:r>
              <a:rPr lang="en-US" dirty="0" smtClean="0"/>
              <a:t>5. Serve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735" y="2821840"/>
            <a:ext cx="3920002" cy="2809335"/>
          </a:xfrm>
          <a:prstGeom prst="snip2SameRect">
            <a:avLst>
              <a:gd name="adj1" fmla="val 19018"/>
              <a:gd name="adj2" fmla="val 0"/>
            </a:avLst>
          </a:prstGeom>
        </p:spPr>
      </p:pic>
      <p:sp>
        <p:nvSpPr>
          <p:cNvPr id="5" name="TextBox 4"/>
          <p:cNvSpPr txBox="1"/>
          <p:nvPr/>
        </p:nvSpPr>
        <p:spPr>
          <a:xfrm>
            <a:off x="2598730" y="5857640"/>
            <a:ext cx="5459251" cy="369332"/>
          </a:xfrm>
          <a:prstGeom prst="rect">
            <a:avLst/>
          </a:prstGeom>
          <a:noFill/>
        </p:spPr>
        <p:txBody>
          <a:bodyPr wrap="none" rtlCol="0">
            <a:spAutoFit/>
          </a:bodyPr>
          <a:lstStyle/>
          <a:p>
            <a:r>
              <a:rPr lang="en-US" dirty="0">
                <a:hlinkClick r:id="rId4"/>
              </a:rPr>
              <a:t>https://</a:t>
            </a:r>
            <a:r>
              <a:rPr lang="en-US" dirty="0" smtClean="0">
                <a:hlinkClick r:id="rId4"/>
              </a:rPr>
              <a:t>www.gopresto.com/recipes/ppc/mealmagic.php</a:t>
            </a:r>
            <a:r>
              <a:rPr lang="en-US" dirty="0" smtClean="0"/>
              <a:t> </a:t>
            </a:r>
            <a:endParaRPr lang="en-US" dirty="0"/>
          </a:p>
        </p:txBody>
      </p:sp>
    </p:spTree>
    <p:extLst>
      <p:ext uri="{BB962C8B-B14F-4D97-AF65-F5344CB8AC3E}">
        <p14:creationId xmlns:p14="http://schemas.microsoft.com/office/powerpoint/2010/main" val="285193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Pressure Cook?</a:t>
            </a:r>
            <a:endParaRPr lang="en-US" dirty="0"/>
          </a:p>
        </p:txBody>
      </p:sp>
      <p:sp>
        <p:nvSpPr>
          <p:cNvPr id="3" name="Content Placeholder 2"/>
          <p:cNvSpPr>
            <a:spLocks noGrp="1"/>
          </p:cNvSpPr>
          <p:nvPr>
            <p:ph idx="1"/>
          </p:nvPr>
        </p:nvSpPr>
        <p:spPr/>
        <p:txBody>
          <a:bodyPr/>
          <a:lstStyle/>
          <a:p>
            <a:r>
              <a:rPr lang="en-US" b="1" dirty="0"/>
              <a:t>Saves Time</a:t>
            </a:r>
          </a:p>
          <a:p>
            <a:pPr lvl="1"/>
            <a:r>
              <a:rPr lang="en-US" dirty="0"/>
              <a:t>3 to 10 times faster</a:t>
            </a:r>
          </a:p>
          <a:p>
            <a:r>
              <a:rPr lang="en-US" b="1" dirty="0"/>
              <a:t>Saves Work</a:t>
            </a:r>
          </a:p>
          <a:p>
            <a:pPr lvl="1"/>
            <a:r>
              <a:rPr lang="en-US" dirty="0"/>
              <a:t>prepare in minutes</a:t>
            </a:r>
            <a:endParaRPr lang="en-US" b="1" dirty="0"/>
          </a:p>
          <a:p>
            <a:r>
              <a:rPr lang="en-US" b="1" dirty="0"/>
              <a:t>Saves Energy</a:t>
            </a:r>
          </a:p>
          <a:p>
            <a:pPr lvl="1"/>
            <a:r>
              <a:rPr lang="en-US" dirty="0"/>
              <a:t>reduced cooking times conserve energy</a:t>
            </a:r>
            <a:endParaRPr lang="en-US" b="1" dirty="0"/>
          </a:p>
          <a:p>
            <a:endParaRPr lang="en-US" dirty="0"/>
          </a:p>
        </p:txBody>
      </p:sp>
      <p:pic>
        <p:nvPicPr>
          <p:cNvPr id="4" name="Picture 2" descr="C:\Users\kblakesl\AppData\Local\Microsoft\Windows\Temporary Internet Files\Content.IE5\XK5WQW3H\smiley_2_thumbs_u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055" y="1531625"/>
            <a:ext cx="3267165" cy="198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122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6000" b="1" dirty="0"/>
              <a:t>Store It Right</a:t>
            </a:r>
            <a:br>
              <a:rPr lang="en-US" sz="6000" b="1" dirty="0"/>
            </a:br>
            <a:endParaRPr lang="en-US" sz="6000" dirty="0"/>
          </a:p>
        </p:txBody>
      </p:sp>
      <p:sp>
        <p:nvSpPr>
          <p:cNvPr id="3" name="Content Placeholder 2"/>
          <p:cNvSpPr>
            <a:spLocks noGrp="1"/>
          </p:cNvSpPr>
          <p:nvPr>
            <p:ph idx="1"/>
          </p:nvPr>
        </p:nvSpPr>
        <p:spPr>
          <a:xfrm>
            <a:off x="609600" y="914400"/>
            <a:ext cx="8229600" cy="4267200"/>
          </a:xfrm>
        </p:spPr>
        <p:txBody>
          <a:bodyPr/>
          <a:lstStyle/>
          <a:p>
            <a:pPr marL="0" indent="0">
              <a:buNone/>
            </a:pPr>
            <a:r>
              <a:rPr lang="en-US" dirty="0" smtClean="0"/>
              <a:t>Before </a:t>
            </a:r>
            <a:r>
              <a:rPr lang="en-US" dirty="0"/>
              <a:t>storing, always wash the pot, lid and rubber gasket by hand with soapy, warm water; dry well before putting away. </a:t>
            </a:r>
            <a:br>
              <a:rPr lang="en-US" dirty="0"/>
            </a:br>
            <a:endParaRPr lang="en-US" dirty="0"/>
          </a:p>
        </p:txBody>
      </p:sp>
      <p:pic>
        <p:nvPicPr>
          <p:cNvPr id="2050" name="Picture 2" descr="C:\Users\kblakesl\AppData\Local\Microsoft\Windows\Temporary Internet Files\Content.IE5\Q7F2OXCK\2231760817_2d4b78624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0" y="2594155"/>
            <a:ext cx="4465215" cy="334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18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6000" b="1" dirty="0"/>
              <a:t>Store It Right</a:t>
            </a:r>
            <a:br>
              <a:rPr lang="en-US" sz="6000" b="1" dirty="0"/>
            </a:br>
            <a:endParaRPr lang="en-US" sz="6000" dirty="0"/>
          </a:p>
        </p:txBody>
      </p:sp>
      <p:sp>
        <p:nvSpPr>
          <p:cNvPr id="3" name="Content Placeholder 2"/>
          <p:cNvSpPr>
            <a:spLocks noGrp="1"/>
          </p:cNvSpPr>
          <p:nvPr>
            <p:ph idx="1"/>
          </p:nvPr>
        </p:nvSpPr>
        <p:spPr>
          <a:xfrm>
            <a:off x="609600" y="914400"/>
            <a:ext cx="8229600" cy="4267200"/>
          </a:xfrm>
        </p:spPr>
        <p:txBody>
          <a:bodyPr/>
          <a:lstStyle/>
          <a:p>
            <a:pPr marL="0" indent="0">
              <a:buNone/>
            </a:pPr>
            <a:r>
              <a:rPr lang="en-US" dirty="0" smtClean="0"/>
              <a:t>Always </a:t>
            </a:r>
            <a:r>
              <a:rPr lang="en-US" dirty="0"/>
              <a:t>check the safety valves to make sure that they are clean and unobstructed and that the rubber gasket is always pliable and flexible before inserting it under the lid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747" y="3121944"/>
            <a:ext cx="4496105" cy="2818847"/>
          </a:xfrm>
          <a:prstGeom prst="rect">
            <a:avLst/>
          </a:prstGeom>
        </p:spPr>
      </p:pic>
      <p:cxnSp>
        <p:nvCxnSpPr>
          <p:cNvPr id="8" name="Straight Arrow Connector 7"/>
          <p:cNvCxnSpPr/>
          <p:nvPr/>
        </p:nvCxnSpPr>
        <p:spPr>
          <a:xfrm>
            <a:off x="3813050" y="4514184"/>
            <a:ext cx="1047757"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86320" y="4187950"/>
            <a:ext cx="1047757"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23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6000" b="1" dirty="0"/>
              <a:t>Store It Right</a:t>
            </a:r>
            <a:br>
              <a:rPr lang="en-US" sz="6000" b="1" dirty="0"/>
            </a:br>
            <a:endParaRPr lang="en-US" sz="6000" dirty="0"/>
          </a:p>
        </p:txBody>
      </p:sp>
      <p:sp>
        <p:nvSpPr>
          <p:cNvPr id="3" name="Content Placeholder 2"/>
          <p:cNvSpPr>
            <a:spLocks noGrp="1"/>
          </p:cNvSpPr>
          <p:nvPr>
            <p:ph idx="1"/>
          </p:nvPr>
        </p:nvSpPr>
        <p:spPr>
          <a:xfrm>
            <a:off x="609600" y="914400"/>
            <a:ext cx="8229600" cy="4267200"/>
          </a:xfrm>
        </p:spPr>
        <p:txBody>
          <a:bodyPr/>
          <a:lstStyle/>
          <a:p>
            <a:pPr marL="0" indent="0">
              <a:buNone/>
            </a:pPr>
            <a:r>
              <a:rPr lang="en-US" dirty="0" smtClean="0"/>
              <a:t>The </a:t>
            </a:r>
            <a:r>
              <a:rPr lang="en-US" dirty="0"/>
              <a:t>most convenient and best way to store your pressure cooker after using it is to place the lid upside down, on top of the pot.</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67000"/>
            <a:ext cx="5130800" cy="3848100"/>
          </a:xfrm>
          <a:prstGeom prst="rect">
            <a:avLst/>
          </a:prstGeom>
        </p:spPr>
      </p:pic>
    </p:spTree>
    <p:extLst>
      <p:ext uri="{BB962C8B-B14F-4D97-AF65-F5344CB8AC3E}">
        <p14:creationId xmlns:p14="http://schemas.microsoft.com/office/powerpoint/2010/main" val="4192385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This and More at….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www.rrc.k-state.edu/professional-development/index.html</a:t>
            </a:r>
            <a:r>
              <a:rPr lang="en-US" dirty="0" smtClean="0"/>
              <a:t> </a:t>
            </a:r>
          </a:p>
          <a:p>
            <a:r>
              <a:rPr lang="en-US" dirty="0" smtClean="0"/>
              <a:t>Thanks to Crystal Futrell and Diane Burnett for sharing their handouts!</a:t>
            </a:r>
            <a:endParaRPr lang="en-US" dirty="0"/>
          </a:p>
        </p:txBody>
      </p:sp>
    </p:spTree>
    <p:extLst>
      <p:ext uri="{BB962C8B-B14F-4D97-AF65-F5344CB8AC3E}">
        <p14:creationId xmlns:p14="http://schemas.microsoft.com/office/powerpoint/2010/main" val="2097247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985" y="544990"/>
            <a:ext cx="8652030" cy="1470025"/>
          </a:xfrm>
        </p:spPr>
        <p:txBody>
          <a:bodyPr>
            <a:noAutofit/>
          </a:bodyPr>
          <a:lstStyle/>
          <a:p>
            <a:r>
              <a:rPr lang="en-US" sz="5400" dirty="0" smtClean="0">
                <a:solidFill>
                  <a:srgbClr val="FF0000"/>
                </a:solidFill>
                <a:latin typeface="Jokerman" panose="04090605060D06020702" pitchFamily="82" charset="0"/>
              </a:rPr>
              <a:t>Meals Under Pressure!</a:t>
            </a:r>
            <a:br>
              <a:rPr lang="en-US" sz="5400" dirty="0" smtClean="0">
                <a:solidFill>
                  <a:srgbClr val="FF0000"/>
                </a:solidFill>
                <a:latin typeface="Jokerman" panose="04090605060D06020702" pitchFamily="82" charset="0"/>
              </a:rPr>
            </a:br>
            <a:r>
              <a:rPr lang="en-US" sz="5400" dirty="0" smtClean="0">
                <a:latin typeface="Jokerman" panose="04090605060D06020702" pitchFamily="82" charset="0"/>
              </a:rPr>
              <a:t>Meals in Minutes</a:t>
            </a:r>
            <a:endParaRPr lang="en-US" sz="5400" dirty="0">
              <a:latin typeface="Jokerman" panose="04090605060D06020702" pitchFamily="82" charset="0"/>
            </a:endParaRPr>
          </a:p>
        </p:txBody>
      </p:sp>
      <p:sp>
        <p:nvSpPr>
          <p:cNvPr id="3" name="Subtitle 2"/>
          <p:cNvSpPr>
            <a:spLocks noGrp="1"/>
          </p:cNvSpPr>
          <p:nvPr>
            <p:ph type="subTitle" idx="1"/>
          </p:nvPr>
        </p:nvSpPr>
        <p:spPr>
          <a:xfrm>
            <a:off x="1460305" y="5208971"/>
            <a:ext cx="6400800" cy="1216760"/>
          </a:xfrm>
        </p:spPr>
        <p:txBody>
          <a:bodyPr>
            <a:normAutofit fontScale="77500" lnSpcReduction="20000"/>
          </a:bodyPr>
          <a:lstStyle/>
          <a:p>
            <a:r>
              <a:rPr lang="en-US" dirty="0" smtClean="0"/>
              <a:t>Erin </a:t>
            </a:r>
            <a:r>
              <a:rPr lang="en-US" dirty="0" err="1" smtClean="0"/>
              <a:t>Petersilie</a:t>
            </a:r>
            <a:r>
              <a:rPr lang="en-US" dirty="0" smtClean="0"/>
              <a:t>, Walnut Creek District</a:t>
            </a:r>
          </a:p>
          <a:p>
            <a:r>
              <a:rPr lang="en-US" dirty="0" smtClean="0"/>
              <a:t>Anna </a:t>
            </a:r>
            <a:r>
              <a:rPr lang="en-US" dirty="0" err="1" smtClean="0"/>
              <a:t>Schremmer</a:t>
            </a:r>
            <a:r>
              <a:rPr lang="en-US" dirty="0" smtClean="0"/>
              <a:t>, Phillips-Rooks District</a:t>
            </a:r>
          </a:p>
          <a:p>
            <a:r>
              <a:rPr lang="en-US" dirty="0" smtClean="0"/>
              <a:t>Karen Blakeslee, M.S.</a:t>
            </a:r>
          </a:p>
        </p:txBody>
      </p:sp>
      <p:pic>
        <p:nvPicPr>
          <p:cNvPr id="1028" name="Picture 4" descr="C:\Users\kblakesl\AppData\Local\Microsoft\Windows\Temporary Internet Files\Content.IE5\NL86J0L9\Electric-pressure-cooker-Instant-Pot-IPCSG60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531" y="2138785"/>
            <a:ext cx="2667000" cy="3117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blakesl\AppData\Local\Microsoft\Windows\Temporary Internet Files\Content.IE5\NL86J0L9\all-american-pressure-cook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990" y="2138785"/>
            <a:ext cx="2871420" cy="287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8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nSpc>
                <a:spcPct val="90000"/>
              </a:lnSpc>
              <a:buNone/>
            </a:pPr>
            <a:r>
              <a:rPr lang="en-US" sz="4000" dirty="0"/>
              <a:t>Brand names appearing in this publication are for product identification purposes only.  No endorsement is intended, nor is criticism implied of similar products not mentioned.</a:t>
            </a:r>
          </a:p>
          <a:p>
            <a:pPr>
              <a:lnSpc>
                <a:spcPct val="90000"/>
              </a:lnSpc>
              <a:buNone/>
            </a:pPr>
            <a:endParaRPr lang="en-US" sz="4000" dirty="0"/>
          </a:p>
          <a:p>
            <a:pPr>
              <a:buNone/>
            </a:pPr>
            <a:r>
              <a:rPr lang="en-US" b="1" dirty="0"/>
              <a:t>Kansas State University Agricultural Experiment Station and Cooperative Extension Service</a:t>
            </a:r>
          </a:p>
          <a:p>
            <a:pPr>
              <a:buNone/>
            </a:pPr>
            <a:r>
              <a:rPr lang="en-US" dirty="0"/>
              <a:t>	K-State Research and Extension is an equal opportunity provider and employer. Issued in furtherance of Cooperative Extension Work, Acts of May 8 and June 30, 1914, as amended. Kansas State University, County Extension Councils, Extension Districts, and United States Department of Agriculture Cooperating, John </a:t>
            </a:r>
            <a:r>
              <a:rPr lang="en-US" dirty="0" err="1"/>
              <a:t>Floros</a:t>
            </a:r>
            <a:r>
              <a:rPr lang="en-US" dirty="0"/>
              <a:t>, Director.</a:t>
            </a:r>
            <a:endParaRPr lang="en-US" b="1" dirty="0"/>
          </a:p>
          <a:p>
            <a:endParaRPr lang="en-US" dirty="0"/>
          </a:p>
        </p:txBody>
      </p:sp>
    </p:spTree>
    <p:extLst>
      <p:ext uri="{BB962C8B-B14F-4D97-AF65-F5344CB8AC3E}">
        <p14:creationId xmlns:p14="http://schemas.microsoft.com/office/powerpoint/2010/main" val="36794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b="1" dirty="0"/>
              <a:t>Saves Money</a:t>
            </a:r>
          </a:p>
          <a:p>
            <a:pPr lvl="1"/>
            <a:r>
              <a:rPr lang="en-US" dirty="0"/>
              <a:t>lower fuel bills </a:t>
            </a:r>
          </a:p>
          <a:p>
            <a:pPr lvl="1"/>
            <a:r>
              <a:rPr lang="en-US" dirty="0"/>
              <a:t>less tender cuts of meat </a:t>
            </a:r>
            <a:endParaRPr lang="en-US" b="1" dirty="0"/>
          </a:p>
          <a:p>
            <a:r>
              <a:rPr lang="en-US" b="1" dirty="0"/>
              <a:t>Save Nutrients</a:t>
            </a:r>
          </a:p>
          <a:p>
            <a:pPr lvl="1"/>
            <a:r>
              <a:rPr lang="en-US" dirty="0"/>
              <a:t>small amount of liquid</a:t>
            </a:r>
          </a:p>
          <a:p>
            <a:pPr lvl="1"/>
            <a:r>
              <a:rPr lang="en-US" dirty="0"/>
              <a:t>retains nutrients</a:t>
            </a:r>
            <a:endParaRPr lang="en-US" b="1" dirty="0"/>
          </a:p>
          <a:p>
            <a:endParaRPr lang="en-US" dirty="0"/>
          </a:p>
        </p:txBody>
      </p:sp>
      <p:pic>
        <p:nvPicPr>
          <p:cNvPr id="1029" name="Picture 5" descr="C:\Users\kblakesl\AppData\Local\Microsoft\Windows\Temporary Internet Files\Content.IE5\XK5WQW3H\le_verdu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5055" y="3808475"/>
            <a:ext cx="3433575" cy="1594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kblakesl\AppData\Local\Microsoft\Windows\Temporary Internet Files\Content.IE5\NL86J0L9\5737295175_32f92e68ff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4530" y="1683415"/>
            <a:ext cx="2438400" cy="189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5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No Canning in Small Pressure Cookers!</a:t>
            </a:r>
            <a:endParaRPr lang="en-US" dirty="0"/>
          </a:p>
        </p:txBody>
      </p:sp>
      <p:sp>
        <p:nvSpPr>
          <p:cNvPr id="5" name="Content Placeholder 4"/>
          <p:cNvSpPr>
            <a:spLocks noGrp="1"/>
          </p:cNvSpPr>
          <p:nvPr>
            <p:ph sz="half" idx="2"/>
          </p:nvPr>
        </p:nvSpPr>
        <p:spPr>
          <a:xfrm>
            <a:off x="4116630" y="1600201"/>
            <a:ext cx="4570170" cy="4343399"/>
          </a:xfrm>
        </p:spPr>
        <p:txBody>
          <a:bodyPr>
            <a:normAutofit fontScale="77500" lnSpcReduction="20000"/>
          </a:bodyPr>
          <a:lstStyle/>
          <a:p>
            <a:r>
              <a:rPr lang="en-US" b="1" dirty="0">
                <a:solidFill>
                  <a:srgbClr val="FF0000"/>
                </a:solidFill>
              </a:rPr>
              <a:t>USDA does not have recommended processes for canning in a small pressure cooker. </a:t>
            </a:r>
            <a:r>
              <a:rPr lang="en-US" dirty="0"/>
              <a:t>The recommendation for using USDA pressure processes for low-acid foods is to use </a:t>
            </a:r>
            <a:r>
              <a:rPr lang="en-US" b="1" dirty="0">
                <a:solidFill>
                  <a:srgbClr val="FF0000"/>
                </a:solidFill>
              </a:rPr>
              <a:t>a canner that holds at least four (4) quart-size jars </a:t>
            </a:r>
            <a:r>
              <a:rPr lang="en-US" dirty="0"/>
              <a:t>standing upright on the rack, with the lid in place.  The research for USDA pressure processes for vegetable and meat products was conducted in pressure canners that are most similar to today's 16-quart or larger pressure canners.</a:t>
            </a:r>
          </a:p>
        </p:txBody>
      </p:sp>
      <p:sp>
        <p:nvSpPr>
          <p:cNvPr id="6" name="TextBox 5"/>
          <p:cNvSpPr txBox="1"/>
          <p:nvPr/>
        </p:nvSpPr>
        <p:spPr>
          <a:xfrm>
            <a:off x="2067465" y="5484975"/>
            <a:ext cx="7170233" cy="369332"/>
          </a:xfrm>
          <a:prstGeom prst="rect">
            <a:avLst/>
          </a:prstGeom>
          <a:noFill/>
        </p:spPr>
        <p:txBody>
          <a:bodyPr wrap="none" rtlCol="0">
            <a:spAutoFit/>
          </a:bodyPr>
          <a:lstStyle/>
          <a:p>
            <a:r>
              <a:rPr lang="en-US" dirty="0">
                <a:hlinkClick r:id="rId3"/>
              </a:rPr>
              <a:t>http://</a:t>
            </a:r>
            <a:r>
              <a:rPr lang="en-US" dirty="0" smtClean="0">
                <a:hlinkClick r:id="rId3"/>
              </a:rPr>
              <a:t>nchfp.uga.edu/publications/nchfp/factsheets/pressurecookers.html</a:t>
            </a:r>
            <a:r>
              <a:rPr lang="en-US" dirty="0" smtClean="0"/>
              <a:t> </a:t>
            </a:r>
            <a:endParaRPr lang="en-US" dirty="0"/>
          </a:p>
        </p:txBody>
      </p:sp>
      <p:pic>
        <p:nvPicPr>
          <p:cNvPr id="2053" name="Picture 5" descr="C:\Users\kblakesl\AppData\Local\Microsoft\Windows\Temporary Internet Files\Content.IE5\Q7F2OXCK\313FKVY49TL._AA280_[1].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49565" y="1379835"/>
            <a:ext cx="3382970" cy="338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0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85" y="-62170"/>
            <a:ext cx="8670330" cy="1143000"/>
          </a:xfrm>
        </p:spPr>
        <p:txBody>
          <a:bodyPr>
            <a:normAutofit fontScale="90000"/>
          </a:bodyPr>
          <a:lstStyle/>
          <a:p>
            <a:r>
              <a:rPr lang="en-US" dirty="0" smtClean="0"/>
              <a:t>Food Safety with Electric Multi-Cookers</a:t>
            </a:r>
            <a:endParaRPr lang="en-US" dirty="0"/>
          </a:p>
        </p:txBody>
      </p:sp>
      <p:sp>
        <p:nvSpPr>
          <p:cNvPr id="3" name="Content Placeholder 2"/>
          <p:cNvSpPr>
            <a:spLocks noGrp="1"/>
          </p:cNvSpPr>
          <p:nvPr>
            <p:ph idx="1"/>
          </p:nvPr>
        </p:nvSpPr>
        <p:spPr>
          <a:xfrm>
            <a:off x="170090" y="848570"/>
            <a:ext cx="8803820" cy="5692125"/>
          </a:xfrm>
        </p:spPr>
        <p:txBody>
          <a:bodyPr>
            <a:normAutofit fontScale="77500" lnSpcReduction="20000"/>
          </a:bodyPr>
          <a:lstStyle/>
          <a:p>
            <a:r>
              <a:rPr lang="en-US" sz="4100" b="1" dirty="0" smtClean="0">
                <a:solidFill>
                  <a:srgbClr val="FF0000"/>
                </a:solidFill>
              </a:rPr>
              <a:t>No canning!</a:t>
            </a:r>
          </a:p>
          <a:p>
            <a:pPr marL="0" indent="0">
              <a:buNone/>
            </a:pPr>
            <a:r>
              <a:rPr lang="en-US" dirty="0"/>
              <a:t>“Even if there are instructions for pressure canning in the manufacturer’s directions, </a:t>
            </a:r>
            <a:r>
              <a:rPr lang="en-US" b="1" dirty="0">
                <a:solidFill>
                  <a:srgbClr val="FF0000"/>
                </a:solidFill>
              </a:rPr>
              <a:t>we do not support the use of the USDA canning processes in the electric, multi-cooker appliances now containing "canning" or "steam canning" buttons </a:t>
            </a:r>
            <a:r>
              <a:rPr lang="en-US" dirty="0"/>
              <a:t>on their front panels.  Our pressure process directions have not been developed for that type of appliance, and </a:t>
            </a:r>
            <a:r>
              <a:rPr lang="en-US" b="1" dirty="0">
                <a:solidFill>
                  <a:srgbClr val="FF0000"/>
                </a:solidFill>
              </a:rPr>
              <a:t>the canner being used does matter</a:t>
            </a:r>
            <a:r>
              <a:rPr lang="en-US" dirty="0"/>
              <a:t>. Our recommendations were determined for stovetop pressure canners which hold four or more quart-size jars standing upright</a:t>
            </a:r>
            <a:r>
              <a:rPr lang="en-US" dirty="0" smtClean="0"/>
              <a:t>.”</a:t>
            </a:r>
            <a:r>
              <a:rPr lang="en-US" dirty="0"/>
              <a:t> </a:t>
            </a:r>
          </a:p>
          <a:p>
            <a:pPr marL="0" indent="0">
              <a:buNone/>
            </a:pPr>
            <a:r>
              <a:rPr lang="en-US" dirty="0" smtClean="0"/>
              <a:t>“</a:t>
            </a:r>
            <a:r>
              <a:rPr lang="en-US" b="1" dirty="0" smtClean="0">
                <a:solidFill>
                  <a:srgbClr val="FF0000"/>
                </a:solidFill>
              </a:rPr>
              <a:t>We </a:t>
            </a:r>
            <a:r>
              <a:rPr lang="en-US" b="1" dirty="0">
                <a:solidFill>
                  <a:srgbClr val="FF0000"/>
                </a:solidFill>
              </a:rPr>
              <a:t>do not know if proper thermal process development work has been done in order to justify the canning advice that is distributed with these pressure multi-cooker appliances</a:t>
            </a:r>
            <a:r>
              <a:rPr lang="en-US" dirty="0">
                <a:solidFill>
                  <a:srgbClr val="FF0000"/>
                </a:solidFill>
              </a:rPr>
              <a:t>. </a:t>
            </a:r>
            <a:r>
              <a:rPr lang="en-US" dirty="0"/>
              <a:t>What we do know is that our canning processes are not recommended for use in electric pressure multi-cookers at this time</a:t>
            </a:r>
            <a:r>
              <a:rPr lang="en-US" dirty="0" smtClean="0"/>
              <a:t>.” </a:t>
            </a:r>
            <a:endParaRPr lang="en-US" dirty="0"/>
          </a:p>
          <a:p>
            <a:endParaRPr lang="en-US" dirty="0"/>
          </a:p>
        </p:txBody>
      </p:sp>
      <p:sp>
        <p:nvSpPr>
          <p:cNvPr id="4" name="TextBox 3"/>
          <p:cNvSpPr txBox="1"/>
          <p:nvPr/>
        </p:nvSpPr>
        <p:spPr>
          <a:xfrm>
            <a:off x="2371044" y="5719826"/>
            <a:ext cx="6410281" cy="338554"/>
          </a:xfrm>
          <a:prstGeom prst="rect">
            <a:avLst/>
          </a:prstGeom>
          <a:noFill/>
        </p:spPr>
        <p:txBody>
          <a:bodyPr wrap="none" rtlCol="0">
            <a:spAutoFit/>
          </a:bodyPr>
          <a:lstStyle/>
          <a:p>
            <a:r>
              <a:rPr lang="en-US" sz="1600" dirty="0">
                <a:hlinkClick r:id="rId2"/>
              </a:rPr>
              <a:t>http://</a:t>
            </a:r>
            <a:r>
              <a:rPr lang="en-US" sz="1600" dirty="0" smtClean="0">
                <a:hlinkClick r:id="rId2"/>
              </a:rPr>
              <a:t>nchfp.uga.edu/publications/nchfp/factsheets/electric_cookers.html</a:t>
            </a:r>
            <a:r>
              <a:rPr lang="en-US" sz="1600" dirty="0" smtClean="0"/>
              <a:t> </a:t>
            </a:r>
            <a:endParaRPr lang="en-US" sz="1600" dirty="0"/>
          </a:p>
        </p:txBody>
      </p:sp>
    </p:spTree>
    <p:extLst>
      <p:ext uri="{BB962C8B-B14F-4D97-AF65-F5344CB8AC3E}">
        <p14:creationId xmlns:p14="http://schemas.microsoft.com/office/powerpoint/2010/main" val="8069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pic>
        <p:nvPicPr>
          <p:cNvPr id="1026" name="Picture 2" descr="C:\Users\kblakesl\AppData\Local\Microsoft\Windows\Temporary Internet Files\Content.IE5\NL86J0L9\pressure_cooking_diagram[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7611" y="1152151"/>
            <a:ext cx="5991711" cy="455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64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1395"/>
            <a:ext cx="8229600" cy="1143000"/>
          </a:xfrm>
        </p:spPr>
        <p:txBody>
          <a:bodyPr/>
          <a:lstStyle/>
          <a:p>
            <a:r>
              <a:rPr lang="en-US" b="1" dirty="0" smtClean="0"/>
              <a:t>Which Do I Want?</a:t>
            </a:r>
            <a:endParaRPr lang="en-US" dirty="0"/>
          </a:p>
        </p:txBody>
      </p:sp>
      <p:sp>
        <p:nvSpPr>
          <p:cNvPr id="3" name="Content Placeholder 2"/>
          <p:cNvSpPr>
            <a:spLocks noGrp="1"/>
          </p:cNvSpPr>
          <p:nvPr>
            <p:ph idx="1"/>
          </p:nvPr>
        </p:nvSpPr>
        <p:spPr>
          <a:xfrm>
            <a:off x="442415" y="1219200"/>
            <a:ext cx="8229600" cy="3276600"/>
          </a:xfrm>
        </p:spPr>
        <p:txBody>
          <a:bodyPr>
            <a:normAutofit fontScale="92500" lnSpcReduction="10000"/>
          </a:bodyPr>
          <a:lstStyle/>
          <a:p>
            <a:r>
              <a:rPr lang="en-US" b="1" i="1" dirty="0"/>
              <a:t>A</a:t>
            </a:r>
            <a:r>
              <a:rPr lang="en-US" b="1" i="1" dirty="0" smtClean="0"/>
              <a:t>luminum </a:t>
            </a:r>
          </a:p>
          <a:p>
            <a:pPr lvl="1"/>
            <a:r>
              <a:rPr lang="en-US" dirty="0" smtClean="0"/>
              <a:t>lighter in weight and </a:t>
            </a:r>
          </a:p>
          <a:p>
            <a:pPr lvl="1"/>
            <a:r>
              <a:rPr lang="en-US" dirty="0" smtClean="0"/>
              <a:t>significantly less expensive </a:t>
            </a:r>
          </a:p>
          <a:p>
            <a:pPr lvl="1"/>
            <a:endParaRPr lang="en-US" b="1" i="1" dirty="0"/>
          </a:p>
          <a:p>
            <a:r>
              <a:rPr lang="en-US" b="1" i="1" dirty="0"/>
              <a:t>S</a:t>
            </a:r>
            <a:r>
              <a:rPr lang="en-US" b="1" i="1" dirty="0" smtClean="0"/>
              <a:t>tainless steel</a:t>
            </a:r>
          </a:p>
          <a:p>
            <a:pPr lvl="1"/>
            <a:r>
              <a:rPr lang="en-US" dirty="0" smtClean="0"/>
              <a:t>heavier </a:t>
            </a:r>
          </a:p>
          <a:p>
            <a:pPr lvl="1"/>
            <a:r>
              <a:rPr lang="en-US" dirty="0" smtClean="0"/>
              <a:t>more expensive </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838200"/>
            <a:ext cx="2590800" cy="2623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599" y="3657600"/>
            <a:ext cx="4250269" cy="2417341"/>
          </a:xfrm>
          <a:prstGeom prst="rect">
            <a:avLst/>
          </a:prstGeom>
        </p:spPr>
      </p:pic>
    </p:spTree>
    <p:extLst>
      <p:ext uri="{BB962C8B-B14F-4D97-AF65-F5344CB8AC3E}">
        <p14:creationId xmlns:p14="http://schemas.microsoft.com/office/powerpoint/2010/main" val="3324719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sunflower-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PowerPoint-9.16-2</Template>
  <TotalTime>1261</TotalTime>
  <Words>2249</Words>
  <Application>Microsoft Office PowerPoint</Application>
  <PresentationFormat>On-screen Show (4:3)</PresentationFormat>
  <Paragraphs>274</Paragraphs>
  <Slides>45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Jokerman</vt:lpstr>
      <vt:lpstr>KSREsunflower-3</vt:lpstr>
      <vt:lpstr>Meals Under Pressure! Meals in Minutes</vt:lpstr>
      <vt:lpstr>The History</vt:lpstr>
      <vt:lpstr>100 years later…</vt:lpstr>
      <vt:lpstr>Why Pressure Cook?</vt:lpstr>
      <vt:lpstr>And…</vt:lpstr>
      <vt:lpstr>No Canning in Small Pressure Cookers!</vt:lpstr>
      <vt:lpstr>Food Safety with Electric Multi-Cookers</vt:lpstr>
      <vt:lpstr>How it works</vt:lpstr>
      <vt:lpstr>Which Do I Want?</vt:lpstr>
      <vt:lpstr>What size pressure cooker is right for you?</vt:lpstr>
      <vt:lpstr>What is the best brand of pressure cooker for your needs?</vt:lpstr>
      <vt:lpstr>Parts of Pressure Cooker</vt:lpstr>
      <vt:lpstr>Parts of Pressure Cooker</vt:lpstr>
      <vt:lpstr>Pressure Cooking Today!</vt:lpstr>
      <vt:lpstr>Which One Do I Want?</vt:lpstr>
      <vt:lpstr>What is the best brand of pressure cooker for your needs?</vt:lpstr>
      <vt:lpstr>Buying Tips</vt:lpstr>
      <vt:lpstr>What size to buy?</vt:lpstr>
      <vt:lpstr>Pros</vt:lpstr>
      <vt:lpstr>Cons</vt:lpstr>
      <vt:lpstr>“Bells and Whistles”</vt:lpstr>
      <vt:lpstr>Converting Favorite Recipes to Pressure Cooking</vt:lpstr>
      <vt:lpstr>No Pressure</vt:lpstr>
      <vt:lpstr>Appliance Safety</vt:lpstr>
      <vt:lpstr>Electric vs. Stove Top</vt:lpstr>
      <vt:lpstr>Let’s Cook!</vt:lpstr>
      <vt:lpstr>The Pressure Cooking Method</vt:lpstr>
      <vt:lpstr>The Pressure Cooking Method</vt:lpstr>
      <vt:lpstr>The Pressure Cooking Method</vt:lpstr>
      <vt:lpstr>The Pressure Cooking Method</vt:lpstr>
      <vt:lpstr>The Pressure Cooking Method</vt:lpstr>
      <vt:lpstr>The Pressure Cooking Method</vt:lpstr>
      <vt:lpstr>The Pressure Cooking Method</vt:lpstr>
      <vt:lpstr>The Pressure Cooking Method</vt:lpstr>
      <vt:lpstr>The Pressure Cooking Method</vt:lpstr>
      <vt:lpstr>The Pressure Cooking Method</vt:lpstr>
      <vt:lpstr>The Pressure Cooking Method</vt:lpstr>
      <vt:lpstr>The Pressure Cooking Method</vt:lpstr>
      <vt:lpstr>Whole Meal Magic!</vt:lpstr>
      <vt:lpstr>Store It Right </vt:lpstr>
      <vt:lpstr>Store It Right </vt:lpstr>
      <vt:lpstr>Store It Right </vt:lpstr>
      <vt:lpstr>All This and More at….</vt:lpstr>
      <vt:lpstr>Meals Under Pressure! Meals in Minutes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 Pressure! Meals in Minutes</dc:title>
  <dc:creator>Karen Marie Blakeslee</dc:creator>
  <cp:lastModifiedBy>Anna Schremmer</cp:lastModifiedBy>
  <cp:revision>68</cp:revision>
  <dcterms:created xsi:type="dcterms:W3CDTF">2017-05-01T21:06:21Z</dcterms:created>
  <dcterms:modified xsi:type="dcterms:W3CDTF">2017-09-08T16:12:03Z</dcterms:modified>
</cp:coreProperties>
</file>