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8" r:id="rId2"/>
    <p:sldId id="421" r:id="rId3"/>
    <p:sldId id="426" r:id="rId4"/>
    <p:sldId id="484" r:id="rId5"/>
    <p:sldId id="485" r:id="rId6"/>
    <p:sldId id="467" r:id="rId7"/>
    <p:sldId id="468" r:id="rId8"/>
    <p:sldId id="470" r:id="rId9"/>
    <p:sldId id="462" r:id="rId10"/>
    <p:sldId id="488" r:id="rId11"/>
    <p:sldId id="474" r:id="rId12"/>
    <p:sldId id="472" r:id="rId13"/>
    <p:sldId id="454" r:id="rId14"/>
    <p:sldId id="428" r:id="rId15"/>
    <p:sldId id="489" r:id="rId16"/>
    <p:sldId id="490" r:id="rId17"/>
    <p:sldId id="491" r:id="rId18"/>
    <p:sldId id="458" r:id="rId19"/>
    <p:sldId id="478" r:id="rId20"/>
    <p:sldId id="459" r:id="rId21"/>
    <p:sldId id="435" r:id="rId22"/>
    <p:sldId id="464" r:id="rId23"/>
    <p:sldId id="418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74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A9B20D-2626-42D2-A3E2-C955BEAD259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330764-437F-4122-96D1-DCF851F0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F62D-EFD4-4BF1-9688-35CD5964848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079C6-7DC7-473A-8A1D-6CE1D417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photo shows the effects of papaya ringspot virus. Virus-resistant papaya has been developed through GE technology, which has greatly benefitted the papaya industry in Hawaii.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79C6-7DC7-473A-8A1D-6CE1D4170F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CBB9-93D1-4746-85FC-B22670CDB6E7}" type="datetime1">
              <a:rPr lang="en-US"/>
              <a:pPr>
                <a:defRPr/>
              </a:pPr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E1B8-708C-4013-9A42-0CB671088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9488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7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0A4E3F-5541-48AA-B2F9-F388E02EACFE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9399A5-88D0-4171-B0D2-41CBDD49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2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2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7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oanswers.com/" TargetMode="External"/><Relationship Id="rId2" Type="http://schemas.openxmlformats.org/officeDocument/2006/relationships/hyperlink" Target="http://www.foodinsigh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t.colostate.edu/pubs/foodnut/09371.html" TargetMode="External"/><Relationship Id="rId4" Type="http://schemas.openxmlformats.org/officeDocument/2006/relationships/hyperlink" Target="http://www.geneticliteracyproject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re.k-state.edu/foodsafe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05800" cy="1752600"/>
          </a:xfrm>
        </p:spPr>
        <p:txBody>
          <a:bodyPr/>
          <a:lstStyle/>
          <a:p>
            <a:pPr eaLnBrk="1" hangingPunct="1"/>
            <a:r>
              <a:rPr lang="en-US" altLang="en-US" sz="4800" i="1" dirty="0" smtClean="0">
                <a:ea typeface="ＭＳ Ｐゴシック" pitchFamily="34" charset="-128"/>
              </a:rPr>
              <a:t>Is It Safe? </a:t>
            </a:r>
            <a:br>
              <a:rPr lang="en-US" altLang="en-US" sz="4800" i="1" dirty="0" smtClean="0">
                <a:ea typeface="ＭＳ Ｐゴシック" pitchFamily="34" charset="-128"/>
              </a:rPr>
            </a:br>
            <a:r>
              <a:rPr lang="en-US" altLang="en-US" sz="4800" i="1" dirty="0" smtClean="0">
                <a:ea typeface="ＭＳ Ｐゴシック" pitchFamily="34" charset="-128"/>
              </a:rPr>
              <a:t>Information on Genetically Engineered Foods for Consumers</a:t>
            </a:r>
            <a:br>
              <a:rPr lang="en-US" altLang="en-US" sz="4800" i="1" dirty="0" smtClean="0">
                <a:ea typeface="ＭＳ Ｐゴシック" pitchFamily="34" charset="-128"/>
              </a:rPr>
            </a:br>
            <a:endParaRPr lang="en-US" altLang="en-US" sz="4800" i="1" dirty="0" smtClean="0">
              <a:ea typeface="ＭＳ Ｐゴシック" pitchFamily="34" charset="-128"/>
            </a:endParaRPr>
          </a:p>
        </p:txBody>
      </p:sp>
      <p:sp>
        <p:nvSpPr>
          <p:cNvPr id="6147" name="Subtitle 5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315200" cy="3124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800" i="1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Londa Nwadike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Extension Food Safety Specialist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University of Missouri/ Kansas State University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12612" r="63288" b="21180"/>
          <a:stretch/>
        </p:blipFill>
        <p:spPr bwMode="auto">
          <a:xfrm>
            <a:off x="1752600" y="4648200"/>
            <a:ext cx="31196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14164" r="63817" b="20387"/>
          <a:stretch/>
        </p:blipFill>
        <p:spPr bwMode="auto">
          <a:xfrm>
            <a:off x="4800600" y="4724400"/>
            <a:ext cx="28670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dirty="0" smtClean="0"/>
              <a:t>Regulation of GE products-2: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830763"/>
          </a:xfrm>
        </p:spPr>
        <p:txBody>
          <a:bodyPr/>
          <a:lstStyle/>
          <a:p>
            <a:r>
              <a:rPr lang="en-US" dirty="0" smtClean="0"/>
              <a:t>Development and approval </a:t>
            </a:r>
            <a:r>
              <a:rPr lang="en-US" dirty="0"/>
              <a:t>process rigorous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13 years from development to </a:t>
            </a:r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GE are most researched and tested products</a:t>
            </a:r>
          </a:p>
          <a:p>
            <a:pPr lvl="1"/>
            <a:r>
              <a:rPr lang="en-US" dirty="0" smtClean="0"/>
              <a:t>Plants developed using other breeding techniques do not go through any formal regulatory assessment</a:t>
            </a:r>
          </a:p>
          <a:p>
            <a:pPr marL="457200" lvl="1" indent="0">
              <a:buNone/>
            </a:pPr>
            <a:r>
              <a:rPr lang="en-US" sz="3200" b="1" dirty="0" smtClean="0"/>
              <a:t>*Essential to maintain this oversight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50891"/>
            <a:ext cx="2381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6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GE product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572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All </a:t>
            </a:r>
            <a:r>
              <a:rPr lang="en-US" sz="2800" dirty="0" smtClean="0"/>
              <a:t>plant and animal foods have DNA and proteins</a:t>
            </a:r>
          </a:p>
          <a:p>
            <a:r>
              <a:rPr lang="en-US" sz="2800" dirty="0" smtClean="0"/>
              <a:t>Consumed food is broken down by stomach acid           and digested into basic units:</a:t>
            </a:r>
          </a:p>
          <a:p>
            <a:pPr lvl="1"/>
            <a:r>
              <a:rPr lang="en-US" dirty="0" smtClean="0"/>
              <a:t>DNA </a:t>
            </a:r>
            <a:r>
              <a:rPr lang="en-US" dirty="0" smtClean="0">
                <a:sym typeface="Wingdings" pitchFamily="2" charset="2"/>
              </a:rPr>
              <a:t> nucleotides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Proteins  amino acids</a:t>
            </a:r>
          </a:p>
          <a:p>
            <a:r>
              <a:rPr lang="en-US" sz="2800" dirty="0" smtClean="0">
                <a:sym typeface="Wingdings" pitchFamily="2" charset="2"/>
              </a:rPr>
              <a:t>The basic units are absorbed into the body and used to make </a:t>
            </a:r>
            <a:r>
              <a:rPr lang="en-US" sz="2800" i="1" dirty="0" smtClean="0">
                <a:sym typeface="Wingdings" pitchFamily="2" charset="2"/>
              </a:rPr>
              <a:t>human</a:t>
            </a:r>
            <a:r>
              <a:rPr lang="en-US" sz="2800" dirty="0" smtClean="0">
                <a:sym typeface="Wingdings" pitchFamily="2" charset="2"/>
              </a:rPr>
              <a:t> DNA and proteins</a:t>
            </a:r>
          </a:p>
          <a:p>
            <a:r>
              <a:rPr lang="en-US" sz="2800" dirty="0" smtClean="0">
                <a:sym typeface="Wingdings" pitchFamily="2" charset="2"/>
              </a:rPr>
              <a:t>Intact DNA or protein from food is NOT absorbed directly into our bodies</a:t>
            </a:r>
          </a:p>
          <a:p>
            <a:r>
              <a:rPr lang="en-US" sz="2800" dirty="0" smtClean="0">
                <a:sym typeface="Wingdings" pitchFamily="2" charset="2"/>
              </a:rPr>
              <a:t>GMO DNA and protein is digested like all other sources</a:t>
            </a:r>
          </a:p>
        </p:txBody>
      </p:sp>
      <p:pic>
        <p:nvPicPr>
          <p:cNvPr id="20484" name="Picture 4" descr="http://www.bbc.co.uk/bitesize/ks3/science/images/protein_molecul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13514" r="3499" b="6126"/>
          <a:stretch/>
        </p:blipFill>
        <p:spPr bwMode="auto">
          <a:xfrm>
            <a:off x="5867400" y="2364292"/>
            <a:ext cx="3247768" cy="12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dirty="0" smtClean="0"/>
              <a:t>GEs and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50259"/>
          </a:xfrm>
        </p:spPr>
        <p:txBody>
          <a:bodyPr/>
          <a:lstStyle/>
          <a:p>
            <a:r>
              <a:rPr lang="en-US" dirty="0" smtClean="0"/>
              <a:t>100s of studies have shown that GEs do not present any health risk</a:t>
            </a:r>
          </a:p>
          <a:p>
            <a:r>
              <a:rPr lang="en-US" dirty="0" smtClean="0"/>
              <a:t>No documented instance of harm to human health from GE (since 1994, first GE seeds)</a:t>
            </a:r>
          </a:p>
          <a:p>
            <a:endParaRPr lang="en-US" dirty="0"/>
          </a:p>
        </p:txBody>
      </p:sp>
      <p:pic>
        <p:nvPicPr>
          <p:cNvPr id="21506" name="Picture 2" descr="http://wakeup-world.com/wp-content/uploads/2012/09/Corn_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68800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505"/>
            <a:ext cx="7772400" cy="300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“We </a:t>
            </a:r>
            <a:r>
              <a:rPr lang="en-US" i="1" dirty="0"/>
              <a:t>have reviewed the scientific literature on GE </a:t>
            </a:r>
            <a:r>
              <a:rPr lang="en-US" i="1" dirty="0" smtClean="0"/>
              <a:t>crop safety </a:t>
            </a:r>
            <a:r>
              <a:rPr lang="en-US" i="1" dirty="0"/>
              <a:t>for the last 10 years that catches the </a:t>
            </a:r>
            <a:r>
              <a:rPr lang="en-US" i="1" dirty="0" smtClean="0"/>
              <a:t>scientific consensus </a:t>
            </a:r>
            <a:r>
              <a:rPr lang="en-US" i="1" dirty="0"/>
              <a:t>matured since GE plants became widely </a:t>
            </a:r>
            <a:r>
              <a:rPr lang="en-US" i="1" dirty="0" smtClean="0"/>
              <a:t>cultivated worldwide</a:t>
            </a:r>
            <a:r>
              <a:rPr lang="en-US" i="1" dirty="0"/>
              <a:t>, and we can conclude that the scientific </a:t>
            </a:r>
            <a:r>
              <a:rPr lang="en-US" i="1" dirty="0" smtClean="0"/>
              <a:t>research conducted </a:t>
            </a:r>
            <a:r>
              <a:rPr lang="en-US" i="1" dirty="0"/>
              <a:t>so far has not detected any significant </a:t>
            </a:r>
            <a:r>
              <a:rPr lang="en-US" i="1" dirty="0" smtClean="0"/>
              <a:t>hazard directly </a:t>
            </a:r>
            <a:r>
              <a:rPr lang="en-US" i="1" dirty="0"/>
              <a:t>connected with the use of GM crops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20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525963"/>
          </a:xfrm>
        </p:spPr>
        <p:txBody>
          <a:bodyPr/>
          <a:lstStyle/>
          <a:p>
            <a:r>
              <a:rPr lang="en-US" dirty="0" smtClean="0"/>
              <a:t>Environmental effects- may lead to pesticide resistance (</a:t>
            </a:r>
            <a:r>
              <a:rPr lang="en-US" dirty="0" err="1" smtClean="0"/>
              <a:t>Bt</a:t>
            </a:r>
            <a:r>
              <a:rPr lang="en-US" dirty="0" smtClean="0"/>
              <a:t> corn or herbicide resistant weeds)</a:t>
            </a:r>
          </a:p>
          <a:p>
            <a:pPr lvl="1"/>
            <a:r>
              <a:rPr lang="en-US" dirty="0" smtClean="0"/>
              <a:t>Likely due to improper farming practices with this</a:t>
            </a:r>
          </a:p>
          <a:p>
            <a:pPr lvl="2"/>
            <a:r>
              <a:rPr lang="en-US" dirty="0" smtClean="0"/>
              <a:t>Need to use crop rotation, alternate varieties, good practices</a:t>
            </a:r>
          </a:p>
          <a:p>
            <a:r>
              <a:rPr lang="en-US" dirty="0" smtClean="0"/>
              <a:t>Concerns about corporate control</a:t>
            </a:r>
          </a:p>
          <a:p>
            <a:r>
              <a:rPr lang="en-US" dirty="0" smtClean="0"/>
              <a:t>Uncertainty of long-term effects, future research results</a:t>
            </a:r>
          </a:p>
          <a:p>
            <a:pPr lvl="1"/>
            <a:r>
              <a:rPr lang="en-US" dirty="0" smtClean="0"/>
              <a:t>Know that 20 years of consumption is safe (since GE introduced), but what about longer? </a:t>
            </a:r>
          </a:p>
          <a:p>
            <a:pPr lvl="2"/>
            <a:endParaRPr lang="en-US" dirty="0"/>
          </a:p>
        </p:txBody>
      </p:sp>
      <p:pic>
        <p:nvPicPr>
          <p:cNvPr id="3074" name="Picture 2" descr="https://s-media-cache-ak0.pinimg.com/236x/92/a6/a1/92a6a194df0712cd408ff73af4c0eb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b="10884"/>
          <a:stretch/>
        </p:blipFill>
        <p:spPr bwMode="auto">
          <a:xfrm>
            <a:off x="6400800" y="5541063"/>
            <a:ext cx="2743200" cy="13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9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GEs-2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525963"/>
          </a:xfrm>
        </p:spPr>
        <p:txBody>
          <a:bodyPr/>
          <a:lstStyle/>
          <a:p>
            <a:r>
              <a:rPr lang="en-US" dirty="0" smtClean="0"/>
              <a:t>Fear of the unknown</a:t>
            </a:r>
          </a:p>
          <a:p>
            <a:pPr lvl="1"/>
            <a:r>
              <a:rPr lang="en-US" dirty="0" smtClean="0"/>
              <a:t>Small number of studies may show that GE causes harm</a:t>
            </a:r>
          </a:p>
          <a:p>
            <a:r>
              <a:rPr lang="en-US" dirty="0" smtClean="0"/>
              <a:t>Companies may not favor GE labeling- why not?  </a:t>
            </a:r>
          </a:p>
          <a:p>
            <a:pPr lvl="2"/>
            <a:endParaRPr lang="en-US" dirty="0"/>
          </a:p>
        </p:txBody>
      </p:sp>
      <p:pic>
        <p:nvPicPr>
          <p:cNvPr id="4098" name="Picture 2" descr="http://www.inspirationgreen.com/assets/images/Issues/Food%20misc/gmo%20labe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36522"/>
            <a:ext cx="4675571" cy="35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2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GE Labeling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President signed federal law on July 29, 2016</a:t>
            </a:r>
          </a:p>
          <a:p>
            <a:pPr lvl="1"/>
            <a:r>
              <a:rPr lang="en-US" dirty="0" smtClean="0"/>
              <a:t>Most packaged food products to require label, website/phone #, OR smartphone readable code w/ GE status</a:t>
            </a:r>
          </a:p>
          <a:p>
            <a:pPr lvl="1"/>
            <a:r>
              <a:rPr lang="en-US" dirty="0" smtClean="0"/>
              <a:t>USDA (not FDA) to write specific rules by July 2018</a:t>
            </a:r>
          </a:p>
          <a:p>
            <a:r>
              <a:rPr lang="en-US" dirty="0" smtClean="0"/>
              <a:t>Overrules VT and other state GE labeling laws (which may all be different) </a:t>
            </a:r>
          </a:p>
          <a:p>
            <a:pPr lvl="1"/>
            <a:r>
              <a:rPr lang="en-US" dirty="0" smtClean="0"/>
              <a:t>Vermont </a:t>
            </a:r>
            <a:r>
              <a:rPr lang="en-US" dirty="0"/>
              <a:t>GE labeling </a:t>
            </a:r>
            <a:r>
              <a:rPr lang="en-US" dirty="0" smtClean="0"/>
              <a:t>law was </a:t>
            </a:r>
            <a:r>
              <a:rPr lang="en-US" dirty="0"/>
              <a:t>in force July 1, 2016</a:t>
            </a:r>
          </a:p>
          <a:p>
            <a:pPr lvl="1"/>
            <a:r>
              <a:rPr lang="en-US" dirty="0" smtClean="0"/>
              <a:t>Required </a:t>
            </a:r>
            <a:r>
              <a:rPr lang="en-US" dirty="0"/>
              <a:t>products to be labeled with GE status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GE labeling law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GE product?  </a:t>
            </a:r>
          </a:p>
          <a:p>
            <a:pPr lvl="1"/>
            <a:r>
              <a:rPr lang="en-US" dirty="0" smtClean="0"/>
              <a:t>e.g.:  corn oil, corn sweeteners- no DNA or protein left- are they still GE? </a:t>
            </a:r>
          </a:p>
          <a:p>
            <a:pPr lvl="1"/>
            <a:r>
              <a:rPr lang="en-US" dirty="0" smtClean="0"/>
              <a:t>USDA rule making process will decide</a:t>
            </a:r>
          </a:p>
          <a:p>
            <a:pPr lvl="1"/>
            <a:r>
              <a:rPr lang="en-US" dirty="0" smtClean="0"/>
              <a:t>Proponents say a website can provide more details on this than a food label</a:t>
            </a:r>
          </a:p>
          <a:p>
            <a:r>
              <a:rPr lang="en-US" dirty="0" smtClean="0"/>
              <a:t>Penalties for companies not complying? </a:t>
            </a:r>
          </a:p>
          <a:p>
            <a:r>
              <a:rPr lang="en-US" dirty="0" smtClean="0"/>
              <a:t>Is this enough information for consumers? </a:t>
            </a:r>
            <a:endParaRPr lang="en-US" dirty="0"/>
          </a:p>
        </p:txBody>
      </p:sp>
      <p:pic>
        <p:nvPicPr>
          <p:cNvPr id="5124" name="Picture 4" descr="http://www.e-health101.com/wp-content/uploads/2015/07/Corn-Oil-300x2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r="9225"/>
          <a:stretch/>
        </p:blipFill>
        <p:spPr bwMode="auto">
          <a:xfrm>
            <a:off x="7620000" y="2667000"/>
            <a:ext cx="1524000" cy="19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7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Diverse perspectives on GE labeling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3276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Many consumers: want the </a:t>
            </a:r>
            <a:r>
              <a:rPr lang="en-US" sz="2800" i="1" dirty="0" smtClean="0"/>
              <a:t>right to know</a:t>
            </a:r>
          </a:p>
          <a:p>
            <a:endParaRPr lang="en-US" sz="700" i="1" dirty="0"/>
          </a:p>
          <a:p>
            <a:r>
              <a:rPr lang="en-US" sz="2800" dirty="0" smtClean="0"/>
              <a:t>FDA, some food companies:</a:t>
            </a:r>
            <a:endParaRPr lang="en-US" sz="2800" dirty="0"/>
          </a:p>
          <a:p>
            <a:pPr lvl="1"/>
            <a:r>
              <a:rPr lang="en-US" dirty="0"/>
              <a:t>No harm from GE foods</a:t>
            </a:r>
          </a:p>
          <a:p>
            <a:pPr lvl="1"/>
            <a:r>
              <a:rPr lang="en-US" dirty="0"/>
              <a:t>Foods are not made ‘different’ by GE</a:t>
            </a:r>
          </a:p>
          <a:p>
            <a:pPr lvl="1"/>
            <a:r>
              <a:rPr lang="en-US" dirty="0"/>
              <a:t>No allergies or specific health risks of GE</a:t>
            </a:r>
          </a:p>
          <a:p>
            <a:pPr lvl="1"/>
            <a:r>
              <a:rPr lang="en-US" dirty="0"/>
              <a:t>Difficult to do </a:t>
            </a:r>
            <a:r>
              <a:rPr lang="en-US" dirty="0" smtClean="0"/>
              <a:t>accurately</a:t>
            </a:r>
          </a:p>
          <a:p>
            <a:pPr lvl="1"/>
            <a:endParaRPr lang="en-US" sz="1000" dirty="0"/>
          </a:p>
          <a:p>
            <a:r>
              <a:rPr lang="en-US" sz="2800" dirty="0" smtClean="0"/>
              <a:t>Some companies already labeling voluntarily</a:t>
            </a:r>
            <a:endParaRPr lang="en-US" sz="1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/>
          <a:stretch/>
        </p:blipFill>
        <p:spPr bwMode="auto">
          <a:xfrm>
            <a:off x="3810000" y="5074508"/>
            <a:ext cx="2838547" cy="17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GE/GMO free options already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Certified Organic foods- not allowed to have GEs</a:t>
            </a:r>
          </a:p>
          <a:p>
            <a:r>
              <a:rPr lang="en-US" dirty="0" smtClean="0"/>
              <a:t>Products labeled as “GMO free”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29815"/>
            <a:ext cx="3819525" cy="28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dziennik.com/w_files/Image/Zdrowie/ZMU%20organic%2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84" y="2209800"/>
            <a:ext cx="2529016" cy="252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974124"/>
          </a:xfrm>
        </p:spPr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r>
              <a:rPr lang="en-US" dirty="0" smtClean="0"/>
              <a:t>What are GE Foods? </a:t>
            </a:r>
          </a:p>
          <a:p>
            <a:r>
              <a:rPr lang="en-US" dirty="0" smtClean="0"/>
              <a:t>What are the benefits of GE foods?</a:t>
            </a:r>
          </a:p>
          <a:p>
            <a:r>
              <a:rPr lang="en-US" dirty="0" smtClean="0"/>
              <a:t>Which foods are currently GE?</a:t>
            </a:r>
          </a:p>
          <a:p>
            <a:r>
              <a:rPr lang="en-US" dirty="0" smtClean="0"/>
              <a:t>GE product regulation</a:t>
            </a:r>
          </a:p>
          <a:p>
            <a:r>
              <a:rPr lang="en-US" dirty="0" smtClean="0"/>
              <a:t>Are GE foods safe?</a:t>
            </a:r>
          </a:p>
          <a:p>
            <a:r>
              <a:rPr lang="en-US" dirty="0" smtClean="0"/>
              <a:t>Concerns with GE foods</a:t>
            </a:r>
          </a:p>
          <a:p>
            <a:r>
              <a:rPr lang="en-US" dirty="0" smtClean="0"/>
              <a:t>Labeling of GE foods</a:t>
            </a:r>
          </a:p>
          <a:p>
            <a:pPr lvl="1"/>
            <a:endParaRPr lang="en-US" dirty="0" smtClean="0"/>
          </a:p>
        </p:txBody>
      </p:sp>
      <p:pic>
        <p:nvPicPr>
          <p:cNvPr id="14338" name="Picture 2" descr="http://modernfarmer.com/wp-content/uploads/2013/04/gmo-he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23106"/>
          <a:stretch/>
        </p:blipFill>
        <p:spPr bwMode="auto">
          <a:xfrm>
            <a:off x="4648200" y="4572000"/>
            <a:ext cx="4495800" cy="15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79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dirty="0" smtClean="0"/>
              <a:t>Challenges of GE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754563"/>
          </a:xfrm>
        </p:spPr>
        <p:txBody>
          <a:bodyPr/>
          <a:lstStyle/>
          <a:p>
            <a:r>
              <a:rPr lang="en-US" dirty="0" smtClean="0"/>
              <a:t>Need to define level of “GE free” </a:t>
            </a:r>
          </a:p>
          <a:p>
            <a:r>
              <a:rPr lang="en-US" dirty="0" smtClean="0"/>
              <a:t>Industry will need to track all ingredients and production methods</a:t>
            </a:r>
          </a:p>
          <a:p>
            <a:r>
              <a:rPr lang="en-US" dirty="0" smtClean="0"/>
              <a:t>More sensitive methods to detect GEs in foods need to be developed and purchased by inspectors and industry</a:t>
            </a:r>
          </a:p>
          <a:p>
            <a:r>
              <a:rPr lang="en-US" dirty="0" smtClean="0"/>
              <a:t>More inspectors needed to educate and monitor industry</a:t>
            </a:r>
          </a:p>
          <a:p>
            <a:endParaRPr lang="en-US" dirty="0"/>
          </a:p>
        </p:txBody>
      </p:sp>
      <p:pic>
        <p:nvPicPr>
          <p:cNvPr id="6146" name="Picture 2" descr="http://www.inspection.gc.ca/DAM/DAM-food-aliments/STAGING/images-images/actionplan_brochure_2_1368763251267_e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3853" b="18508"/>
          <a:stretch/>
        </p:blipFill>
        <p:spPr bwMode="auto">
          <a:xfrm>
            <a:off x="2819399" y="4994098"/>
            <a:ext cx="2526957" cy="18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715000" cy="1143000"/>
          </a:xfrm>
        </p:spPr>
        <p:txBody>
          <a:bodyPr/>
          <a:lstStyle/>
          <a:p>
            <a:r>
              <a:rPr lang="en-US" dirty="0" smtClean="0"/>
              <a:t>Balancing it all…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altLang="en-US" dirty="0" smtClean="0"/>
              <a:t>Recognize that there are diverse                   perspectives, uncertainties</a:t>
            </a:r>
          </a:p>
          <a:p>
            <a:pPr>
              <a:buFontTx/>
              <a:buChar char="-"/>
            </a:pPr>
            <a:r>
              <a:rPr lang="en-US" altLang="en-US" dirty="0" smtClean="0"/>
              <a:t>How do we meet current food needs without compromising food needs of other countries, future generations around the world</a:t>
            </a:r>
          </a:p>
          <a:p>
            <a:pPr>
              <a:buFontTx/>
              <a:buChar char="-"/>
            </a:pPr>
            <a:r>
              <a:rPr lang="en-US" altLang="en-US" dirty="0" smtClean="0"/>
              <a:t>Need to ensure that information is science based</a:t>
            </a:r>
          </a:p>
          <a:p>
            <a:pPr lvl="1">
              <a:buFontTx/>
              <a:buChar char="-"/>
            </a:pPr>
            <a:r>
              <a:rPr lang="en-US" altLang="en-US" dirty="0" smtClean="0"/>
              <a:t>Also need to respect individual food sourcing philosophies</a:t>
            </a:r>
          </a:p>
          <a:p>
            <a:endParaRPr lang="en-US" dirty="0"/>
          </a:p>
        </p:txBody>
      </p:sp>
      <p:pic>
        <p:nvPicPr>
          <p:cNvPr id="25604" name="Picture 4" descr="http://blog.inetu.net/wp-content/uploads/2012/05/Balanc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8129" r="19324" b="16981"/>
          <a:stretch/>
        </p:blipFill>
        <p:spPr bwMode="auto">
          <a:xfrm>
            <a:off x="6553200" y="0"/>
            <a:ext cx="2590800" cy="23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84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IFIC </a:t>
            </a:r>
            <a:r>
              <a:rPr lang="en-US" sz="2800" dirty="0">
                <a:hlinkClick r:id="rId2"/>
              </a:rPr>
              <a:t>www.foodinsight.org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GMO Answers  </a:t>
            </a:r>
            <a:r>
              <a:rPr lang="en-US" sz="2800" dirty="0" smtClean="0">
                <a:hlinkClick r:id="rId3"/>
              </a:rPr>
              <a:t>www.gmoanswers.com</a:t>
            </a: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Genetic Literacy Project </a:t>
            </a:r>
            <a:r>
              <a:rPr lang="en-US" sz="2800" dirty="0" smtClean="0">
                <a:hlinkClick r:id="rId4"/>
              </a:rPr>
              <a:t>www.geneticliteracyproject.org</a:t>
            </a: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Colorado State- GMO labeling: </a:t>
            </a:r>
            <a:r>
              <a:rPr lang="en-US" sz="2800" dirty="0" smtClean="0">
                <a:hlinkClick r:id="rId5"/>
              </a:rPr>
              <a:t>www.ext.colostate.edu/pubs/foodnut/09371.html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Contact Details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7545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Londa </a:t>
            </a:r>
            <a:r>
              <a:rPr lang="en-US" dirty="0" err="1" smtClean="0"/>
              <a:t>Nwadike</a:t>
            </a:r>
            <a:r>
              <a:rPr lang="en-US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Extension Consumer Food Safety Specialist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Kansas State University/ </a:t>
            </a:r>
            <a:r>
              <a:rPr lang="en-US" dirty="0"/>
              <a:t>University of </a:t>
            </a:r>
            <a:r>
              <a:rPr lang="en-US" dirty="0" smtClean="0"/>
              <a:t>Missouri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Phone: 913 307 7391</a:t>
            </a:r>
            <a:br>
              <a:rPr lang="en-US" dirty="0" smtClean="0"/>
            </a:br>
            <a:r>
              <a:rPr lang="en-US" dirty="0" smtClean="0"/>
              <a:t>Email: lnwadike@ksu.edu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hlinkClick r:id="rId2"/>
              </a:rPr>
              <a:t>www.ksre.k-state.edu/foodsafety/</a:t>
            </a:r>
            <a:r>
              <a:rPr lang="en-US" dirty="0" smtClean="0"/>
              <a:t>  </a:t>
            </a: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Multiple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087"/>
            <a:ext cx="8229600" cy="4525963"/>
          </a:xfrm>
        </p:spPr>
        <p:txBody>
          <a:bodyPr/>
          <a:lstStyle/>
          <a:p>
            <a:r>
              <a:rPr lang="en-US" dirty="0"/>
              <a:t>Increasing consumer interest in source of food</a:t>
            </a:r>
          </a:p>
          <a:p>
            <a:pPr lvl="1"/>
            <a:r>
              <a:rPr lang="en-US" dirty="0"/>
              <a:t>Health implications of food production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Will use term “Genetically engineered (GE)”</a:t>
            </a:r>
          </a:p>
          <a:p>
            <a:pPr lvl="1"/>
            <a:r>
              <a:rPr lang="en-US" dirty="0" smtClean="0"/>
              <a:t>Scientifically accurate term used by FDA</a:t>
            </a:r>
          </a:p>
          <a:p>
            <a:pPr lvl="1"/>
            <a:r>
              <a:rPr lang="en-US" dirty="0" smtClean="0"/>
              <a:t>Genetically modified organisms (GMOs- synonym)</a:t>
            </a:r>
          </a:p>
          <a:p>
            <a:pPr lvl="1"/>
            <a:r>
              <a:rPr lang="en-US" dirty="0" smtClean="0"/>
              <a:t>Transgenic crops or animals- synonym</a:t>
            </a:r>
          </a:p>
          <a:p>
            <a:r>
              <a:rPr lang="en-US" dirty="0" smtClean="0"/>
              <a:t>37 </a:t>
            </a:r>
            <a:r>
              <a:rPr lang="en-US" dirty="0"/>
              <a:t>% of </a:t>
            </a:r>
            <a:r>
              <a:rPr lang="en-US" dirty="0" smtClean="0"/>
              <a:t>U.S. </a:t>
            </a:r>
            <a:r>
              <a:rPr lang="en-US" dirty="0"/>
              <a:t>adults vs. 88% AAAS scientists </a:t>
            </a:r>
            <a:r>
              <a:rPr lang="en-US" dirty="0" smtClean="0"/>
              <a:t>think </a:t>
            </a:r>
            <a:r>
              <a:rPr lang="en-US" dirty="0"/>
              <a:t>GM foods are </a:t>
            </a:r>
            <a:r>
              <a:rPr lang="en-US" dirty="0" smtClean="0"/>
              <a:t>safe- Pew Research, 2015</a:t>
            </a:r>
            <a:endParaRPr lang="en-US" dirty="0"/>
          </a:p>
          <a:p>
            <a:r>
              <a:rPr lang="en-US" dirty="0" smtClean="0"/>
              <a:t>Many issues tied together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5362" name="Picture 2" descr="http://www.v-artofwellness.com/wp-content/uploads/2012/12/GMO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65" y="5424700"/>
            <a:ext cx="2219135" cy="14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2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All food crops have been modified by man to improve taste, yield, disease resistance, etc. </a:t>
            </a:r>
          </a:p>
          <a:p>
            <a:pPr lvl="1"/>
            <a:r>
              <a:rPr lang="en-US" dirty="0" smtClean="0"/>
              <a:t>Done through crossbreeding, selective breeding, etc.</a:t>
            </a:r>
          </a:p>
          <a:p>
            <a:pPr lvl="2"/>
            <a:r>
              <a:rPr lang="en-US" dirty="0" smtClean="0"/>
              <a:t>Takes years!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42-16251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343400"/>
            <a:ext cx="8572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arrot"/>
          <p:cNvPicPr>
            <a:picLocks noChangeAspect="1" noChangeArrowheads="1"/>
          </p:cNvPicPr>
          <p:nvPr/>
        </p:nvPicPr>
        <p:blipFill rotWithShape="1">
          <a:blip r:embed="rId3"/>
          <a:srcRect t="14137" r="28358"/>
          <a:stretch/>
        </p:blipFill>
        <p:spPr bwMode="auto">
          <a:xfrm>
            <a:off x="6734968" y="1362331"/>
            <a:ext cx="1960563" cy="255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229600" y="3694628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0938" y="3923267"/>
            <a:ext cx="1835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smtClean="0"/>
              <a:t>Top Photo: 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Peggy </a:t>
            </a:r>
            <a:r>
              <a:rPr lang="en-US" altLang="en-US" sz="1200" dirty="0" err="1"/>
              <a:t>Lemaux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345239" y="5964193"/>
            <a:ext cx="1588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smtClean="0"/>
              <a:t>Bottom Photo: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Corbis</a:t>
            </a:r>
          </a:p>
        </p:txBody>
      </p:sp>
    </p:spTree>
    <p:extLst>
      <p:ext uri="{BB962C8B-B14F-4D97-AF65-F5344CB8AC3E}">
        <p14:creationId xmlns:p14="http://schemas.microsoft.com/office/powerpoint/2010/main" val="9586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 foods?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or animal with DNA (genes) altered in a lab to enhance desirable traits</a:t>
            </a:r>
            <a:endParaRPr lang="en-US" dirty="0"/>
          </a:p>
        </p:txBody>
      </p:sp>
      <p:pic>
        <p:nvPicPr>
          <p:cNvPr id="4" name="Picture 5" descr="P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55" y="4724400"/>
            <a:ext cx="4388562" cy="14017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BR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93" y="2849653"/>
            <a:ext cx="4533107" cy="1428659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6648" y="6324600"/>
            <a:ext cx="40925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Mary Lee Chin, 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303" y="487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Genetic engineering: more precise gene transfer- only desired gene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67589"/>
            <a:ext cx="288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Crossbreeding: other undesirable traits may also come along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4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/>
          <a:lstStyle/>
          <a:p>
            <a:r>
              <a:rPr lang="en-US" dirty="0" smtClean="0"/>
              <a:t>Benefits of GE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30" y="1295400"/>
            <a:ext cx="87630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GE can help produce more food and/or enhance quality to feed growing world population</a:t>
            </a:r>
          </a:p>
          <a:p>
            <a:pPr>
              <a:buFontTx/>
              <a:buChar char="-"/>
            </a:pPr>
            <a:r>
              <a:rPr lang="en-US" dirty="0" smtClean="0"/>
              <a:t>Reduces: yield loss, crop damage from weeds, diseases and insects, drought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More recent crops/under development:  improved nutrition, taste, quality, shelf life</a:t>
            </a:r>
          </a:p>
          <a:p>
            <a:endParaRPr lang="en-US" dirty="0"/>
          </a:p>
        </p:txBody>
      </p:sp>
      <p:pic>
        <p:nvPicPr>
          <p:cNvPr id="17410" name="Picture 2" descr="http://upload.wikimedia.org/wikipedia/commons/4/49/Papaya_Ringspot_Virus_Sympto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65" y="2895600"/>
            <a:ext cx="195313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4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 smtClean="0"/>
              <a:t>GEs currently in US food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830763"/>
          </a:xfrm>
        </p:spPr>
        <p:txBody>
          <a:bodyPr/>
          <a:lstStyle/>
          <a:p>
            <a:r>
              <a:rPr lang="en-US" dirty="0" smtClean="0"/>
              <a:t>Corn (field and sweet)- insect, herbicide</a:t>
            </a:r>
          </a:p>
          <a:p>
            <a:r>
              <a:rPr lang="en-US" dirty="0" smtClean="0"/>
              <a:t>Soybeans- insect, herbicide </a:t>
            </a:r>
          </a:p>
          <a:p>
            <a:r>
              <a:rPr lang="en-US" dirty="0" smtClean="0"/>
              <a:t>Cotton- insect, herbicide (animal feed)</a:t>
            </a:r>
          </a:p>
          <a:p>
            <a:r>
              <a:rPr lang="en-US" dirty="0" smtClean="0"/>
              <a:t>Canola- herbicide</a:t>
            </a:r>
          </a:p>
          <a:p>
            <a:r>
              <a:rPr lang="en-US" dirty="0" smtClean="0"/>
              <a:t>Alfalfa- herbicide (animal feed)</a:t>
            </a:r>
          </a:p>
          <a:p>
            <a:r>
              <a:rPr lang="en-US" dirty="0" smtClean="0"/>
              <a:t>Sugar beets- herbicide tolerance</a:t>
            </a:r>
          </a:p>
          <a:p>
            <a:r>
              <a:rPr lang="en-US" dirty="0"/>
              <a:t>Potatoes- </a:t>
            </a:r>
            <a:r>
              <a:rPr lang="en-US" dirty="0" smtClean="0"/>
              <a:t>reduced bruising, low acrylamide </a:t>
            </a:r>
            <a:endParaRPr lang="en-US" dirty="0"/>
          </a:p>
          <a:p>
            <a:r>
              <a:rPr lang="en-US" dirty="0" smtClean="0"/>
              <a:t>Papaya- disease </a:t>
            </a:r>
          </a:p>
          <a:p>
            <a:r>
              <a:rPr lang="en-US" dirty="0" smtClean="0"/>
              <a:t>Squash- disease</a:t>
            </a:r>
          </a:p>
        </p:txBody>
      </p:sp>
      <p:pic>
        <p:nvPicPr>
          <p:cNvPr id="18434" name="Picture 2" descr="http://gmoanswers.com/sites/default/files/8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16743"/>
            <a:ext cx="4724399" cy="18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5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GMO..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Tomatoes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Sorghum</a:t>
            </a:r>
          </a:p>
          <a:p>
            <a:r>
              <a:rPr lang="en-US" dirty="0" smtClean="0"/>
              <a:t>Anything not on previous slide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84" y="1143000"/>
            <a:ext cx="2644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r="23708"/>
          <a:stretch/>
        </p:blipFill>
        <p:spPr bwMode="auto">
          <a:xfrm>
            <a:off x="6127703" y="3733800"/>
            <a:ext cx="195236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dirty="0" smtClean="0"/>
              <a:t>Regulation of GE products: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830763"/>
          </a:xfrm>
        </p:spPr>
        <p:txBody>
          <a:bodyPr/>
          <a:lstStyle/>
          <a:p>
            <a:r>
              <a:rPr lang="en-US" dirty="0" smtClean="0"/>
              <a:t>FDA rigorously reviews for: </a:t>
            </a:r>
          </a:p>
          <a:p>
            <a:pPr lvl="1"/>
            <a:r>
              <a:rPr lang="en-US" dirty="0" smtClean="0"/>
              <a:t>Unintended effects/ toxicity </a:t>
            </a:r>
          </a:p>
          <a:p>
            <a:pPr lvl="1"/>
            <a:r>
              <a:rPr lang="en-US" dirty="0" err="1" smtClean="0"/>
              <a:t>Allergenicity</a:t>
            </a:r>
            <a:r>
              <a:rPr lang="en-US" dirty="0" smtClean="0"/>
              <a:t> (i.e. nut gene into other crops)</a:t>
            </a:r>
          </a:p>
          <a:p>
            <a:pPr lvl="1"/>
            <a:r>
              <a:rPr lang="en-US" dirty="0" smtClean="0"/>
              <a:t>Nutritional composition- not significantly different</a:t>
            </a:r>
          </a:p>
          <a:p>
            <a:r>
              <a:rPr lang="en-US" dirty="0" smtClean="0"/>
              <a:t>Human trials not conducted</a:t>
            </a:r>
          </a:p>
          <a:p>
            <a:pPr lvl="1"/>
            <a:r>
              <a:rPr lang="en-US" dirty="0" smtClean="0"/>
              <a:t>Study of composition better indicator of safety</a:t>
            </a:r>
          </a:p>
          <a:p>
            <a:r>
              <a:rPr lang="en-US" dirty="0" smtClean="0"/>
              <a:t>USDA and EPA also regulate</a:t>
            </a:r>
          </a:p>
        </p:txBody>
      </p:sp>
      <p:pic>
        <p:nvPicPr>
          <p:cNvPr id="1026" name="Picture 2" descr="http://www.wired.com/images_blogs/photos/uncategorized/2008/11/28/peanu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0"/>
          <a:stretch/>
        </p:blipFill>
        <p:spPr bwMode="auto">
          <a:xfrm>
            <a:off x="7848601" y="1537947"/>
            <a:ext cx="1295400" cy="11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66380"/>
      </p:ext>
    </p:extLst>
  </p:cSld>
  <p:clrMapOvr>
    <a:masterClrMapping/>
  </p:clrMapOvr>
</p:sld>
</file>

<file path=ppt/theme/theme1.xml><?xml version="1.0" encoding="utf-8"?>
<a:theme xmlns:a="http://schemas.openxmlformats.org/drawingml/2006/main" name="KSRE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KSREgrid</Template>
  <TotalTime>3780</TotalTime>
  <Words>1016</Words>
  <Application>Microsoft Office PowerPoint</Application>
  <PresentationFormat>On-screen Show (4:3)</PresentationFormat>
  <Paragraphs>146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KSREgrid</vt:lpstr>
      <vt:lpstr>Is It Safe?  Information on Genetically Engineered Foods for Consumers </vt:lpstr>
      <vt:lpstr>Outline </vt:lpstr>
      <vt:lpstr>Multiple concerns</vt:lpstr>
      <vt:lpstr>Modification of foods</vt:lpstr>
      <vt:lpstr>What are GE foods? </vt:lpstr>
      <vt:lpstr>Benefits of GE foods</vt:lpstr>
      <vt:lpstr>GEs currently in US food supply</vt:lpstr>
      <vt:lpstr>Not a GMO..</vt:lpstr>
      <vt:lpstr>Regulation of GE products:</vt:lpstr>
      <vt:lpstr>Regulation of GE products-2:</vt:lpstr>
      <vt:lpstr>GE product digestion</vt:lpstr>
      <vt:lpstr>GEs and safety</vt:lpstr>
      <vt:lpstr>PowerPoint Presentation</vt:lpstr>
      <vt:lpstr>Concerns about GEs</vt:lpstr>
      <vt:lpstr>Concerns about GEs-2</vt:lpstr>
      <vt:lpstr>GE Labeling </vt:lpstr>
      <vt:lpstr>Federal GE labeling law questions</vt:lpstr>
      <vt:lpstr>Diverse perspectives on GE labeling</vt:lpstr>
      <vt:lpstr>GE/GMO free options already available</vt:lpstr>
      <vt:lpstr>Challenges of GE labeling</vt:lpstr>
      <vt:lpstr>Balancing it all… </vt:lpstr>
      <vt:lpstr>Helpful websites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Londa Nwadike</dc:creator>
  <cp:lastModifiedBy>Londa Nwadike</cp:lastModifiedBy>
  <cp:revision>170</cp:revision>
  <cp:lastPrinted>2013-08-14T14:59:44Z</cp:lastPrinted>
  <dcterms:created xsi:type="dcterms:W3CDTF">2013-08-08T21:03:43Z</dcterms:created>
  <dcterms:modified xsi:type="dcterms:W3CDTF">2016-10-03T16:30:44Z</dcterms:modified>
</cp:coreProperties>
</file>