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23"/>
  </p:notesMasterIdLst>
  <p:handoutMasterIdLst>
    <p:handoutMasterId r:id="rId24"/>
  </p:handoutMasterIdLst>
  <p:sldIdLst>
    <p:sldId id="256" r:id="rId2"/>
    <p:sldId id="257" r:id="rId3"/>
    <p:sldId id="270" r:id="rId4"/>
    <p:sldId id="275" r:id="rId5"/>
    <p:sldId id="274" r:id="rId6"/>
    <p:sldId id="259" r:id="rId7"/>
    <p:sldId id="271" r:id="rId8"/>
    <p:sldId id="273" r:id="rId9"/>
    <p:sldId id="262" r:id="rId10"/>
    <p:sldId id="266" r:id="rId11"/>
    <p:sldId id="267" r:id="rId12"/>
    <p:sldId id="268" r:id="rId13"/>
    <p:sldId id="264" r:id="rId14"/>
    <p:sldId id="265" r:id="rId15"/>
    <p:sldId id="269" r:id="rId16"/>
    <p:sldId id="260" r:id="rId17"/>
    <p:sldId id="283" r:id="rId18"/>
    <p:sldId id="284" r:id="rId19"/>
    <p:sldId id="280" r:id="rId20"/>
    <p:sldId id="282"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0"/>
    <p:restoredTop sz="73154"/>
  </p:normalViewPr>
  <p:slideViewPr>
    <p:cSldViewPr snapToGrid="0" snapToObjects="1">
      <p:cViewPr>
        <p:scale>
          <a:sx n="73" d="100"/>
          <a:sy n="73" d="100"/>
        </p:scale>
        <p:origin x="5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175C41-AC9A-824D-B364-C877B93490B6}" type="datetimeFigureOut">
              <a:rPr lang="en-US" smtClean="0"/>
              <a:t>8/28/17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49B97-B46A-7F4A-BA72-E0B27ECE928A}" type="slidenum">
              <a:rPr lang="en-US" smtClean="0"/>
              <a:t>‹#›</a:t>
            </a:fld>
            <a:endParaRPr lang="en-US"/>
          </a:p>
        </p:txBody>
      </p:sp>
    </p:spTree>
    <p:extLst>
      <p:ext uri="{BB962C8B-B14F-4D97-AF65-F5344CB8AC3E}">
        <p14:creationId xmlns:p14="http://schemas.microsoft.com/office/powerpoint/2010/main" val="3454500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21B6-01F2-274A-B38A-19BAC78092B6}" type="datetimeFigureOut">
              <a:rPr lang="en-US" smtClean="0"/>
              <a:t>8/28/17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5D6C8-78CD-1C4C-991A-21963E6EEDC8}" type="slidenum">
              <a:rPr lang="en-US" smtClean="0"/>
              <a:t>‹#›</a:t>
            </a:fld>
            <a:endParaRPr lang="en-US"/>
          </a:p>
        </p:txBody>
      </p:sp>
    </p:spTree>
    <p:extLst>
      <p:ext uri="{BB962C8B-B14F-4D97-AF65-F5344CB8AC3E}">
        <p14:creationId xmlns:p14="http://schemas.microsoft.com/office/powerpoint/2010/main" val="126272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1</a:t>
            </a:fld>
            <a:endParaRPr lang="en-US"/>
          </a:p>
        </p:txBody>
      </p:sp>
    </p:spTree>
    <p:extLst>
      <p:ext uri="{BB962C8B-B14F-4D97-AF65-F5344CB8AC3E}">
        <p14:creationId xmlns:p14="http://schemas.microsoft.com/office/powerpoint/2010/main" val="29470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scaffolding</a:t>
            </a:r>
            <a:r>
              <a:rPr lang="en-US" baseline="0" dirty="0" smtClean="0"/>
              <a:t> strategy on the list is questioning. </a:t>
            </a:r>
            <a:r>
              <a:rPr lang="en-US" dirty="0" smtClean="0"/>
              <a:t>There are two</a:t>
            </a:r>
            <a:r>
              <a:rPr lang="en-US" baseline="0" dirty="0" smtClean="0"/>
              <a:t> types of questions that parents can ask their children and that teachers can ask any adult or child who is learning: Assessment and assistance questions</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10</a:t>
            </a:fld>
            <a:endParaRPr lang="en-US"/>
          </a:p>
        </p:txBody>
      </p:sp>
    </p:spTree>
    <p:extLst>
      <p:ext uri="{BB962C8B-B14F-4D97-AF65-F5344CB8AC3E}">
        <p14:creationId xmlns:p14="http://schemas.microsoft.com/office/powerpoint/2010/main" val="241106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11</a:t>
            </a:fld>
            <a:endParaRPr lang="en-US"/>
          </a:p>
        </p:txBody>
      </p:sp>
    </p:spTree>
    <p:extLst>
      <p:ext uri="{BB962C8B-B14F-4D97-AF65-F5344CB8AC3E}">
        <p14:creationId xmlns:p14="http://schemas.microsoft.com/office/powerpoint/2010/main" val="616989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always model behavior for their children, whether it</a:t>
            </a:r>
            <a:r>
              <a:rPr lang="en-US" baseline="0" dirty="0" smtClean="0"/>
              <a:t> is good behavior or not. Children like to copy.</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12</a:t>
            </a:fld>
            <a:endParaRPr lang="en-US"/>
          </a:p>
        </p:txBody>
      </p:sp>
    </p:spTree>
    <p:extLst>
      <p:ext uri="{BB962C8B-B14F-4D97-AF65-F5344CB8AC3E}">
        <p14:creationId xmlns:p14="http://schemas.microsoft.com/office/powerpoint/2010/main" val="118681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13</a:t>
            </a:fld>
            <a:endParaRPr lang="en-US"/>
          </a:p>
        </p:txBody>
      </p:sp>
    </p:spTree>
    <p:extLst>
      <p:ext uri="{BB962C8B-B14F-4D97-AF65-F5344CB8AC3E}">
        <p14:creationId xmlns:p14="http://schemas.microsoft.com/office/powerpoint/2010/main" val="248969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14</a:t>
            </a:fld>
            <a:endParaRPr lang="en-US"/>
          </a:p>
        </p:txBody>
      </p:sp>
    </p:spTree>
    <p:extLst>
      <p:ext uri="{BB962C8B-B14F-4D97-AF65-F5344CB8AC3E}">
        <p14:creationId xmlns:p14="http://schemas.microsoft.com/office/powerpoint/2010/main" val="49041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15</a:t>
            </a:fld>
            <a:endParaRPr lang="en-US"/>
          </a:p>
        </p:txBody>
      </p:sp>
    </p:spTree>
    <p:extLst>
      <p:ext uri="{BB962C8B-B14F-4D97-AF65-F5344CB8AC3E}">
        <p14:creationId xmlns:p14="http://schemas.microsoft.com/office/powerpoint/2010/main" val="4111070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Now that we’ve covered the basic process of teaching, we’re</a:t>
            </a:r>
            <a:r>
              <a:rPr lang="en-US" baseline="0" dirty="0" smtClean="0"/>
              <a:t> going to move on to the actual tap curriculum. To begin, you will be greeting parents and their children. Make sure to interact with them before the session starts so you can increase their enthusiasm and likelihood of participation. </a:t>
            </a:r>
          </a:p>
          <a:p>
            <a:endParaRPr lang="en-US" baseline="0" dirty="0" smtClean="0"/>
          </a:p>
          <a:p>
            <a:r>
              <a:rPr lang="en-US" baseline="0" dirty="0" smtClean="0"/>
              <a:t>You will then explain how the session will go that night. You will tell them that you’ll teach them for a very short time ways that parents can help children learn and after they practice this, they will be learning dance moves without music. After that, they will be dancing using the dance moves you taught them while music is playing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CE5D6C8-78CD-1C4C-991A-21963E6EEDC8}" type="slidenum">
              <a:rPr lang="en-US" smtClean="0"/>
              <a:t>16</a:t>
            </a:fld>
            <a:endParaRPr lang="en-US"/>
          </a:p>
        </p:txBody>
      </p:sp>
    </p:spTree>
    <p:extLst>
      <p:ext uri="{BB962C8B-B14F-4D97-AF65-F5344CB8AC3E}">
        <p14:creationId xmlns:p14="http://schemas.microsoft.com/office/powerpoint/2010/main" val="112149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you know how each session will generally go, I’m going to review the dance moves that you will be using in most of the sessions.</a:t>
            </a:r>
          </a:p>
          <a:p>
            <a:endParaRPr lang="en-US" baseline="0" dirty="0" smtClean="0"/>
          </a:p>
          <a:p>
            <a:endParaRPr lang="en-US" baseline="0" dirty="0" smtClean="0"/>
          </a:p>
          <a:p>
            <a:r>
              <a:rPr lang="en-US" baseline="0" dirty="0" smtClean="0"/>
              <a:t>Though these are basic tap moves, they will be modified in the choreography to make it easier for children who have not yet developed fine motor skills.</a:t>
            </a:r>
          </a:p>
          <a:p>
            <a:endParaRPr lang="en-US" baseline="0" dirty="0" smtClean="0"/>
          </a:p>
        </p:txBody>
      </p:sp>
      <p:sp>
        <p:nvSpPr>
          <p:cNvPr id="4" name="Slide Number Placeholder 3"/>
          <p:cNvSpPr>
            <a:spLocks noGrp="1"/>
          </p:cNvSpPr>
          <p:nvPr>
            <p:ph type="sldNum" sz="quarter" idx="10"/>
          </p:nvPr>
        </p:nvSpPr>
        <p:spPr/>
        <p:txBody>
          <a:bodyPr/>
          <a:lstStyle/>
          <a:p>
            <a:fld id="{2CE5D6C8-78CD-1C4C-991A-21963E6EEDC8}" type="slidenum">
              <a:rPr lang="en-US" smtClean="0"/>
              <a:t>19</a:t>
            </a:fld>
            <a:endParaRPr lang="en-US"/>
          </a:p>
        </p:txBody>
      </p:sp>
    </p:spTree>
    <p:extLst>
      <p:ext uri="{BB962C8B-B14F-4D97-AF65-F5344CB8AC3E}">
        <p14:creationId xmlns:p14="http://schemas.microsoft.com/office/powerpoint/2010/main" val="128737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demonstrating</a:t>
            </a:r>
            <a:r>
              <a:rPr lang="en-US" baseline="0" dirty="0" smtClean="0"/>
              <a:t> the straight kick, note to the audience that the kicks we are using will be below hip level. Demonstrate.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Pause the toe tap video at 0:48 and note that the toe taps we will be doing in our program will be using the whole leg because many younger children have not yet developed the fine motor skills needed to move just the ankle for toe taps. </a:t>
            </a:r>
            <a:r>
              <a:rPr lang="en-US" baseline="0" smtClean="0"/>
              <a:t>Then demonstrate.</a:t>
            </a:r>
          </a:p>
          <a:p>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20</a:t>
            </a:fld>
            <a:endParaRPr lang="en-US"/>
          </a:p>
        </p:txBody>
      </p:sp>
    </p:spTree>
    <p:extLst>
      <p:ext uri="{BB962C8B-B14F-4D97-AF65-F5344CB8AC3E}">
        <p14:creationId xmlns:p14="http://schemas.microsoft.com/office/powerpoint/2010/main" val="134836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21</a:t>
            </a:fld>
            <a:endParaRPr lang="en-US"/>
          </a:p>
        </p:txBody>
      </p:sp>
    </p:spTree>
    <p:extLst>
      <p:ext uri="{BB962C8B-B14F-4D97-AF65-F5344CB8AC3E}">
        <p14:creationId xmlns:p14="http://schemas.microsoft.com/office/powerpoint/2010/main" val="188834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E5D6C8-78CD-1C4C-991A-21963E6EEDC8}" type="slidenum">
              <a:rPr lang="en-US" smtClean="0"/>
              <a:t>2</a:t>
            </a:fld>
            <a:endParaRPr lang="en-US"/>
          </a:p>
        </p:txBody>
      </p:sp>
    </p:spTree>
    <p:extLst>
      <p:ext uri="{BB962C8B-B14F-4D97-AF65-F5344CB8AC3E}">
        <p14:creationId xmlns:p14="http://schemas.microsoft.com/office/powerpoint/2010/main" val="342459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a:t>
            </a:r>
            <a:r>
              <a:rPr lang="en-US" baseline="0" dirty="0" smtClean="0"/>
              <a:t> is a program in which we will be teaching tap dance to children and their families in order to promote family health and parental involvement with their children. This program will include brief segments in which you will teach parents scaffolding strategies for interacting with their children in order for parents to make their interactions with their children more conducive to their child’s development. Last, but certainly not least, this program involves a lot of dancing!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participating in this program, we hope to help families achieve 2 main goals. First, we hope to improve family health by introducing physical activity in a fun format for both parents and their children. Participants of previous dance interventions have noted that dancing is carried over into the home and that even siblings of participants become more physically active </a:t>
            </a:r>
            <a:r>
              <a:rPr lang="en-US" dirty="0" smtClean="0"/>
              <a:t>(</a:t>
            </a:r>
            <a:r>
              <a:rPr lang="en-US" dirty="0" err="1" smtClean="0"/>
              <a:t>Beaulac</a:t>
            </a:r>
            <a:r>
              <a:rPr lang="en-US" dirty="0" smtClean="0"/>
              <a:t>, </a:t>
            </a:r>
            <a:r>
              <a:rPr lang="en-US" dirty="0" err="1" smtClean="0"/>
              <a:t>Kristjansson</a:t>
            </a:r>
            <a:r>
              <a:rPr lang="en-US" dirty="0" smtClean="0"/>
              <a:t>, &amp; Calhoun, 2011)</a:t>
            </a:r>
            <a:r>
              <a:rPr lang="en-US" baseline="0" dirty="0" smtClean="0"/>
              <a:t>. Lastly, we want to promote strong Kansan families via a fun, shared family activity that encourages family togetherness.</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3</a:t>
            </a:fld>
            <a:endParaRPr lang="en-US"/>
          </a:p>
        </p:txBody>
      </p:sp>
    </p:spTree>
    <p:extLst>
      <p:ext uri="{BB962C8B-B14F-4D97-AF65-F5344CB8AC3E}">
        <p14:creationId xmlns:p14="http://schemas.microsoft.com/office/powerpoint/2010/main" val="148541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spcBef>
                <a:spcPts val="1000"/>
              </a:spcBef>
            </a:pPr>
            <a:r>
              <a:rPr lang="en-US" sz="1200" dirty="0" smtClean="0"/>
              <a:t>Research and interventions from previous studies</a:t>
            </a:r>
            <a:r>
              <a:rPr lang="en-US" sz="1200" baseline="0" dirty="0" smtClean="0"/>
              <a:t> strongly support the likelihood that our tap program will help us to achieve our goals. </a:t>
            </a:r>
            <a:r>
              <a:rPr lang="en-US" sz="1200" dirty="0" smtClean="0"/>
              <a:t>Researchers with University of Nebraska’s extension for Early Childhood development asked parents “What makes your family strong?” (University of Nebraska-Lincoln Extension, </a:t>
            </a:r>
            <a:r>
              <a:rPr lang="en-US" sz="1200" dirty="0" err="1" smtClean="0"/>
              <a:t>n.d.</a:t>
            </a:r>
            <a:r>
              <a:rPr lang="en-US" sz="1200" dirty="0" smtClean="0"/>
              <a:t>).</a:t>
            </a:r>
            <a:r>
              <a:rPr lang="en-US" sz="1200" baseline="0" dirty="0" smtClean="0"/>
              <a:t> </a:t>
            </a:r>
            <a:r>
              <a:rPr lang="en-US" sz="1200" dirty="0" smtClean="0"/>
              <a:t>Enjoyable time together was listed as one of the top responses. This provides support that our</a:t>
            </a:r>
            <a:r>
              <a:rPr lang="en-US" sz="1200" baseline="0" dirty="0" smtClean="0"/>
              <a:t> activity (dance) can help strengthen families because our format ensures that families will have enjoyable time together.</a:t>
            </a:r>
          </a:p>
          <a:p>
            <a:endParaRPr lang="en-US" baseline="0" dirty="0" smtClean="0"/>
          </a:p>
          <a:p>
            <a:r>
              <a:rPr lang="en-US" baseline="0" dirty="0" smtClean="0"/>
              <a:t>That’s not the only research that shows that our program is likely to help families. In addition to strengthening families, our program encourages physical activity, an important component for overall health. Research shows that children are the most physically active when their parents are participating with them. In a research study conducted by </a:t>
            </a:r>
            <a:r>
              <a:rPr lang="en-US" baseline="0" dirty="0" err="1" smtClean="0"/>
              <a:t>Rebold</a:t>
            </a:r>
            <a:r>
              <a:rPr lang="en-US" baseline="0" dirty="0" smtClean="0"/>
              <a:t>, </a:t>
            </a:r>
            <a:r>
              <a:rPr lang="en-US" baseline="0" dirty="0" err="1" smtClean="0"/>
              <a:t>Lepp</a:t>
            </a:r>
            <a:r>
              <a:rPr lang="en-US" baseline="0" dirty="0" smtClean="0"/>
              <a:t>, </a:t>
            </a:r>
            <a:r>
              <a:rPr lang="en-US" baseline="0" dirty="0" err="1" smtClean="0"/>
              <a:t>Kobak</a:t>
            </a:r>
            <a:r>
              <a:rPr lang="en-US" baseline="0" dirty="0" smtClean="0"/>
              <a:t>, </a:t>
            </a:r>
            <a:r>
              <a:rPr lang="en-US" baseline="0" dirty="0" err="1" smtClean="0"/>
              <a:t>Mcdaniel</a:t>
            </a:r>
            <a:r>
              <a:rPr lang="en-US" baseline="0" dirty="0" smtClean="0"/>
              <a:t>, and Barkley (2016), children were given a choice of various sedentary or active activities in a gymnasium. Sedentary activities included coloring, reading books, and dolls and action figures. Physical activities included basketballs, footballs, soccer balls, jump ropes, and obstacle courses. Each child and his/her parent took part in all three levels of parent participation, participating in each level on different days. These levels were the child playing alone, in which the parent was not in the gym, the child playing with the parent watching in the gym, and the child and parent playing together. These researchers found that in the last condition, the parent participating condition, the children were more active than the other 2 and found that children were least active when they played alone. They also asked which condition the child preferred and the majority of children reported that they preferred to do the activities with their parents.</a:t>
            </a:r>
          </a:p>
          <a:p>
            <a:endParaRPr lang="en-US" baseline="0" dirty="0" smtClean="0"/>
          </a:p>
          <a:p>
            <a:r>
              <a:rPr lang="en-US" baseline="0" dirty="0" smtClean="0"/>
              <a:t>Because of this study, there are components in our program which encourage interaction between parents and children. The dances in our program can also be used at home. Parents who take this home have an increased likelihood of having children who are more active, because parents play essential roles in making sure their families are healthy.</a:t>
            </a:r>
          </a:p>
          <a:p>
            <a:endParaRPr lang="en-US" baseline="0" dirty="0" smtClean="0"/>
          </a:p>
        </p:txBody>
      </p:sp>
      <p:sp>
        <p:nvSpPr>
          <p:cNvPr id="4" name="Slide Number Placeholder 3"/>
          <p:cNvSpPr>
            <a:spLocks noGrp="1"/>
          </p:cNvSpPr>
          <p:nvPr>
            <p:ph type="sldNum" sz="quarter" idx="10"/>
          </p:nvPr>
        </p:nvSpPr>
        <p:spPr/>
        <p:txBody>
          <a:bodyPr/>
          <a:lstStyle/>
          <a:p>
            <a:fld id="{2CE5D6C8-78CD-1C4C-991A-21963E6EEDC8}" type="slidenum">
              <a:rPr lang="en-US" smtClean="0"/>
              <a:t>4</a:t>
            </a:fld>
            <a:endParaRPr lang="en-US"/>
          </a:p>
        </p:txBody>
      </p:sp>
    </p:spTree>
    <p:extLst>
      <p:ext uri="{BB962C8B-B14F-4D97-AF65-F5344CB8AC3E}">
        <p14:creationId xmlns:p14="http://schemas.microsoft.com/office/powerpoint/2010/main" val="185832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promoting family engagement, we are hoping to further promote</a:t>
            </a:r>
            <a:r>
              <a:rPr lang="en-US" baseline="0" dirty="0" smtClean="0"/>
              <a:t> additional</a:t>
            </a:r>
            <a:r>
              <a:rPr lang="en-US" dirty="0" smtClean="0"/>
              <a:t> parental involvement in</a:t>
            </a:r>
            <a:r>
              <a:rPr lang="en-US" baseline="0" dirty="0" smtClean="0"/>
              <a:t> their children’s lives. </a:t>
            </a:r>
            <a:r>
              <a:rPr lang="en-US" dirty="0" smtClean="0"/>
              <a:t>In addition to promoting children’s physical activity, parental involvement also has benefits for children’s education (</a:t>
            </a:r>
            <a:r>
              <a:rPr lang="en-US" baseline="0" dirty="0" smtClean="0"/>
              <a:t>Cooper, </a:t>
            </a:r>
            <a:r>
              <a:rPr lang="en-US" baseline="0" dirty="0" err="1" smtClean="0"/>
              <a:t>Crosnoe</a:t>
            </a:r>
            <a:r>
              <a:rPr lang="en-US" baseline="0" dirty="0" smtClean="0"/>
              <a:t>, </a:t>
            </a:r>
            <a:r>
              <a:rPr lang="en-US" baseline="0" dirty="0" err="1" smtClean="0"/>
              <a:t>Suizzo</a:t>
            </a:r>
            <a:r>
              <a:rPr lang="en-US" baseline="0" dirty="0" smtClean="0"/>
              <a:t>, &amp; </a:t>
            </a:r>
            <a:r>
              <a:rPr lang="en-US" baseline="0" dirty="0" err="1" smtClean="0"/>
              <a:t>Pituch</a:t>
            </a:r>
            <a:r>
              <a:rPr lang="en-US" baseline="0" dirty="0" smtClean="0"/>
              <a:t>, 2010). Cooper et al. (2010) found that parental involvement is partially responsible for the relationship between poverty and child achievement scores in reading and math at the kindergarten-age. Though poverty is a risk factor for low achievement scores, children with involved parents were less likely to have low scores. They also found that children are more likely to have higher achievement scores in math when they are participating in an organized activity, such as our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I’ve stated before, we hope that parental involvement in children’s physical activity will spread to other domains of family life, such as children’s education. The more parents are involved in their children’s education, the better children perform. Parents who are involved have children who score higher in reading and math and their children are also more likely to be self-regulated learners.</a:t>
            </a:r>
          </a:p>
          <a:p>
            <a:endParaRPr lang="en-US" baseline="0" dirty="0" smtClean="0"/>
          </a:p>
          <a:p>
            <a:r>
              <a:rPr lang="en-US" baseline="0" dirty="0" smtClean="0"/>
              <a:t>Children who are self-regulated in their learning are able to think about their learning and are motivated to take steps to further their own learning without much influence from outside pressure, such as parents and/or teachers. They are “</a:t>
            </a:r>
            <a:r>
              <a:rPr lang="en-US" baseline="0" dirty="0" err="1" smtClean="0"/>
              <a:t>metacognitively</a:t>
            </a:r>
            <a:r>
              <a:rPr lang="en-US" baseline="0" dirty="0" smtClean="0"/>
              <a:t>, motivationally, and behaviorally active participants in their own learning” (Zimmerman, 1990, p. 4, as cited in Xu, Benson, </a:t>
            </a:r>
            <a:r>
              <a:rPr lang="en-US" baseline="0" dirty="0" err="1" smtClean="0"/>
              <a:t>Mudrey</a:t>
            </a:r>
            <a:r>
              <a:rPr lang="en-US" baseline="0" dirty="0" smtClean="0"/>
              <a:t>-Camino, &amp; Steiner, 2010)</a:t>
            </a:r>
          </a:p>
          <a:p>
            <a:endParaRPr lang="en-US" baseline="0" dirty="0" smtClean="0"/>
          </a:p>
          <a:p>
            <a:r>
              <a:rPr lang="en-US" baseline="0" dirty="0" smtClean="0"/>
              <a:t>In short, in addition to increasing children’s physical activity, parental involvement also increases the likelihood that children will perform well academically, which holds significant implications for their futures</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5</a:t>
            </a:fld>
            <a:endParaRPr lang="en-US"/>
          </a:p>
        </p:txBody>
      </p:sp>
    </p:spTree>
    <p:extLst>
      <p:ext uri="{BB962C8B-B14F-4D97-AF65-F5344CB8AC3E}">
        <p14:creationId xmlns:p14="http://schemas.microsoft.com/office/powerpoint/2010/main" val="89740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benefiting from the</a:t>
            </a:r>
            <a:r>
              <a:rPr lang="en-US" baseline="0" dirty="0" smtClean="0"/>
              <a:t> relationship with their parents, children will also benefit from the physical activity our program offers. These researchers provided a 13-week long hip-hop dance program to a group of adolescents and outcomes were reported by parents, program staff, and the participants themselves. All reported several benefits gained as a result of the dance program.</a:t>
            </a:r>
            <a:endParaRPr lang="en-US" dirty="0" smtClean="0"/>
          </a:p>
          <a:p>
            <a:endParaRPr lang="en-US" baseline="0" dirty="0" smtClean="0"/>
          </a:p>
          <a:p>
            <a:r>
              <a:rPr lang="en-US" baseline="0" dirty="0" smtClean="0"/>
              <a:t>These benefits included weight loss, increased energy, increased strength, increases in physical activity at home, increases in the physical activity of participants’ siblings, improved eating behaviors, and higher confidence.</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6</a:t>
            </a:fld>
            <a:endParaRPr lang="en-US"/>
          </a:p>
        </p:txBody>
      </p:sp>
    </p:spTree>
    <p:extLst>
      <p:ext uri="{BB962C8B-B14F-4D97-AF65-F5344CB8AC3E}">
        <p14:creationId xmlns:p14="http://schemas.microsoft.com/office/powerpoint/2010/main" val="135154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list of benefits continues; it was also reported that adolescents benefited from the program because they gained more relationships, better interactions with parents and teachers, and improved academic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7</a:t>
            </a:fld>
            <a:endParaRPr lang="en-US"/>
          </a:p>
        </p:txBody>
      </p:sp>
    </p:spTree>
    <p:extLst>
      <p:ext uri="{BB962C8B-B14F-4D97-AF65-F5344CB8AC3E}">
        <p14:creationId xmlns:p14="http://schemas.microsoft.com/office/powerpoint/2010/main" val="11617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a:t>
            </a:r>
            <a:r>
              <a:rPr lang="en-US" baseline="0" dirty="0" smtClean="0"/>
              <a:t> we’ve covered our goals and the research supporting the likely utility of this program, why is this program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t>
            </a:r>
            <a:r>
              <a:rPr lang="en-US" baseline="0" dirty="0" err="1" smtClean="0"/>
              <a:t>Wilke</a:t>
            </a:r>
            <a:r>
              <a:rPr lang="en-US" baseline="0" dirty="0" smtClean="0"/>
              <a:t> et al. state, “A crucial determinant in influencing PA (physical activity) is the environment in which a child lives.” By participating in this program, we hope that parents will take the dance moves home with them and change their home environment to an active one, if it is not already.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other researchers note that the reach of physical activity interventions is very limited. Pate, O’Neill, Brown, McIver, Howie, and </a:t>
            </a:r>
            <a:r>
              <a:rPr lang="en-US" baseline="0" dirty="0" err="1" smtClean="0"/>
              <a:t>Dowda</a:t>
            </a:r>
            <a:r>
              <a:rPr lang="en-US" baseline="0" dirty="0" smtClean="0"/>
              <a:t> (2013) state “Most effective physical activity interventions have only reached the participants in physical activity research studies or in a limited number of formal physical activity groups. Systematic dissemination of preschool physical activity interventions to early childhood educators is sorely needed” (p. 453)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teaching you the curriculum, we are able to spread this program to multiple communities in Kansas and overcome this barrier.</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8</a:t>
            </a:fld>
            <a:endParaRPr lang="en-US"/>
          </a:p>
        </p:txBody>
      </p:sp>
    </p:spTree>
    <p:extLst>
      <p:ext uri="{BB962C8B-B14F-4D97-AF65-F5344CB8AC3E}">
        <p14:creationId xmlns:p14="http://schemas.microsoft.com/office/powerpoint/2010/main" val="193399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what the program</a:t>
            </a:r>
            <a:r>
              <a:rPr lang="en-US" baseline="0" dirty="0" smtClean="0"/>
              <a:t> is, what we hope to achieve, and the research backing it, we’re going to cover the teaching strategies that you will be using and teaching to parents each session.</a:t>
            </a:r>
          </a:p>
          <a:p>
            <a:endParaRPr lang="en-US" baseline="0" dirty="0" smtClean="0"/>
          </a:p>
          <a:p>
            <a:r>
              <a:rPr lang="en-US" baseline="0" dirty="0" smtClean="0"/>
              <a:t>You will be teaching using a process called scaffolding. During this learning process, adults and children are able to build upon previous knowledge in order to consolidate what they already know and integrate it with new knowledge given to them. There are 6 strategies of scaffolding and they are questioning, explaining and instructing, modeling, feedback, maintaining focus, and structuring. We will go over all of these with you now and provide you opportunities to practice each one.</a:t>
            </a:r>
            <a:endParaRPr lang="en-US" dirty="0"/>
          </a:p>
        </p:txBody>
      </p:sp>
      <p:sp>
        <p:nvSpPr>
          <p:cNvPr id="4" name="Slide Number Placeholder 3"/>
          <p:cNvSpPr>
            <a:spLocks noGrp="1"/>
          </p:cNvSpPr>
          <p:nvPr>
            <p:ph type="sldNum" sz="quarter" idx="10"/>
          </p:nvPr>
        </p:nvSpPr>
        <p:spPr/>
        <p:txBody>
          <a:bodyPr/>
          <a:lstStyle/>
          <a:p>
            <a:fld id="{2CE5D6C8-78CD-1C4C-991A-21963E6EEDC8}" type="slidenum">
              <a:rPr lang="en-US" smtClean="0"/>
              <a:t>9</a:t>
            </a:fld>
            <a:endParaRPr lang="en-US"/>
          </a:p>
        </p:txBody>
      </p:sp>
    </p:spTree>
    <p:extLst>
      <p:ext uri="{BB962C8B-B14F-4D97-AF65-F5344CB8AC3E}">
        <p14:creationId xmlns:p14="http://schemas.microsoft.com/office/powerpoint/2010/main" val="112486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85FE306-8F67-0D49-8C49-1762ECC4B727}" type="datetimeFigureOut">
              <a:rPr lang="en-US" smtClean="0"/>
              <a:t>8/28/17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8485260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975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23297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9C74C6-E7B9-144E-9F9D-7BE124CA4A18}"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103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57560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85FE306-8F67-0D49-8C49-1762ECC4B727}" type="datetimeFigureOut">
              <a:rPr lang="en-US" smtClean="0"/>
              <a:t>8/28/17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86056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85FE306-8F67-0D49-8C49-1762ECC4B727}" type="datetimeFigureOut">
              <a:rPr lang="en-US" smtClean="0"/>
              <a:t>8/28/17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06522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FE306-8F67-0D49-8C49-1762ECC4B727}"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85428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85FE306-8F67-0D49-8C49-1762ECC4B727}" type="datetimeFigureOut">
              <a:rPr lang="en-US" smtClean="0"/>
              <a:t>8/28/17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7567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FE306-8F67-0D49-8C49-1762ECC4B727}" type="datetimeFigureOut">
              <a:rPr lang="en-US" smtClean="0"/>
              <a:t>8/28/17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53071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85FE306-8F67-0D49-8C49-1762ECC4B727}" type="datetimeFigureOut">
              <a:rPr lang="en-US" smtClean="0"/>
              <a:t>8/28/17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17891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3235884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5FE306-8F67-0D49-8C49-1762ECC4B727}" type="datetimeFigureOut">
              <a:rPr lang="en-US" smtClean="0"/>
              <a:t>8/28/17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91507696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5FE306-8F67-0D49-8C49-1762ECC4B727}" type="datetimeFigureOut">
              <a:rPr lang="en-US" smtClean="0"/>
              <a:t>8/28/17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213615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FE306-8F67-0D49-8C49-1762ECC4B727}" type="datetimeFigureOut">
              <a:rPr lang="en-US" smtClean="0"/>
              <a:t>8/28/17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7973411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4085360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FE306-8F67-0D49-8C49-1762ECC4B727}" type="datetimeFigureOut">
              <a:rPr lang="en-US" smtClean="0"/>
              <a:t>8/28/17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C74C6-E7B9-144E-9F9D-7BE124CA4A18}" type="slidenum">
              <a:rPr lang="en-US" smtClean="0"/>
              <a:t>‹#›</a:t>
            </a:fld>
            <a:endParaRPr lang="en-US"/>
          </a:p>
        </p:txBody>
      </p:sp>
    </p:spTree>
    <p:extLst>
      <p:ext uri="{BB962C8B-B14F-4D97-AF65-F5344CB8AC3E}">
        <p14:creationId xmlns:p14="http://schemas.microsoft.com/office/powerpoint/2010/main" val="1553722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85FE306-8F67-0D49-8C49-1762ECC4B727}" type="datetimeFigureOut">
              <a:rPr lang="en-US" smtClean="0"/>
              <a:t>8/28/17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9C74C6-E7B9-144E-9F9D-7BE124CA4A18}" type="slidenum">
              <a:rPr lang="en-US" smtClean="0"/>
              <a:t>‹#›</a:t>
            </a:fld>
            <a:endParaRPr lang="en-US"/>
          </a:p>
        </p:txBody>
      </p:sp>
    </p:spTree>
    <p:extLst>
      <p:ext uri="{BB962C8B-B14F-4D97-AF65-F5344CB8AC3E}">
        <p14:creationId xmlns:p14="http://schemas.microsoft.com/office/powerpoint/2010/main" val="157325323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playlist?list=PLMllcl8NFl2C1MjsGG9CxyHTTN_CwlqHA" TargetMode="External"/><Relationship Id="rId3" Type="http://schemas.openxmlformats.org/officeDocument/2006/relationships/hyperlink" Target="https://www.youtube.com/playlist?list=PLMllcl8NFl2CCuD6K8ZbT1JlBOivrMYy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ksuemailprod-my.sharepoint.com/personal/bwiles_ksu_edu/_layouts/15/guestaccess.aspx?folderid=0112408a88b4542688f8c28e2c1c291fb&amp;authkey=Ad8v7g1FyaOS7ftaaRyd1g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e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www.scopus.com/" TargetMode="External"/><Relationship Id="rId4" Type="http://schemas.openxmlformats.org/officeDocument/2006/relationships/hyperlink" Target="http://search.proquest.com.er.lib.k-state.edu/docview/1651852128?accountid=11789" TargetMode="External"/><Relationship Id="rId5" Type="http://schemas.openxmlformats.org/officeDocument/2006/relationships/hyperlink" Target="http://child.unl.edu/strongfamilies" TargetMode="External"/><Relationship Id="rId6" Type="http://schemas.openxmlformats.org/officeDocument/2006/relationships/hyperlink" Target="http://search.proquest.com.er.lib.k-state.edu/docview/1651832479?accountid=11789"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33997"/>
            <a:ext cx="9448800" cy="1825096"/>
          </a:xfrm>
        </p:spPr>
        <p:txBody>
          <a:bodyPr>
            <a:normAutofit fontScale="90000"/>
          </a:bodyPr>
          <a:lstStyle/>
          <a:p>
            <a:r>
              <a:rPr lang="en-US" i="1" dirty="0"/>
              <a:t>Family Dance! Using dance as a healthy family engagement activity.</a:t>
            </a:r>
            <a:r>
              <a:rPr lang="en-US" dirty="0"/>
              <a:t> </a:t>
            </a:r>
          </a:p>
        </p:txBody>
      </p:sp>
      <p:sp>
        <p:nvSpPr>
          <p:cNvPr id="3" name="Subtitle 2"/>
          <p:cNvSpPr>
            <a:spLocks noGrp="1"/>
          </p:cNvSpPr>
          <p:nvPr>
            <p:ph type="subTitle" idx="1"/>
          </p:nvPr>
        </p:nvSpPr>
        <p:spPr>
          <a:xfrm>
            <a:off x="1371600" y="4124571"/>
            <a:ext cx="9448800" cy="685800"/>
          </a:xfrm>
        </p:spPr>
        <p:txBody>
          <a:bodyPr/>
          <a:lstStyle/>
          <a:p>
            <a:pPr algn="r"/>
            <a:r>
              <a:rPr lang="en-US" dirty="0" smtClean="0"/>
              <a:t>Bradford Wiles, Ph.D. and Laura Schachtner</a:t>
            </a:r>
            <a:endParaRPr lang="en-US" dirty="0"/>
          </a:p>
        </p:txBody>
      </p:sp>
    </p:spTree>
    <p:extLst>
      <p:ext uri="{BB962C8B-B14F-4D97-AF65-F5344CB8AC3E}">
        <p14:creationId xmlns:p14="http://schemas.microsoft.com/office/powerpoint/2010/main" val="42425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Scaffolding-Questioning</a:t>
            </a:r>
            <a:endParaRPr lang="en-US" dirty="0"/>
          </a:p>
        </p:txBody>
      </p:sp>
      <p:sp>
        <p:nvSpPr>
          <p:cNvPr id="3" name="Content Placeholder 2"/>
          <p:cNvSpPr>
            <a:spLocks noGrp="1"/>
          </p:cNvSpPr>
          <p:nvPr>
            <p:ph idx="1"/>
          </p:nvPr>
        </p:nvSpPr>
        <p:spPr/>
        <p:txBody>
          <a:bodyPr>
            <a:normAutofit/>
          </a:bodyPr>
          <a:lstStyle/>
          <a:p>
            <a:r>
              <a:rPr lang="en-US" dirty="0" smtClean="0">
                <a:latin typeface="Times New Roman" charset="0"/>
                <a:ea typeface="Times New Roman" charset="0"/>
                <a:cs typeface="Times New Roman" charset="0"/>
              </a:rPr>
              <a:t>Assessment </a:t>
            </a:r>
          </a:p>
          <a:p>
            <a:pPr lvl="1"/>
            <a:r>
              <a:rPr lang="en-US" sz="2800" dirty="0" smtClean="0">
                <a:latin typeface="Times New Roman" charset="0"/>
                <a:ea typeface="Times New Roman" charset="0"/>
                <a:cs typeface="Times New Roman" charset="0"/>
              </a:rPr>
              <a:t>Yes/no/one-word answers</a:t>
            </a:r>
          </a:p>
          <a:p>
            <a:pPr lvl="1"/>
            <a:r>
              <a:rPr lang="en-US" sz="2800" dirty="0" smtClean="0">
                <a:latin typeface="Times New Roman" charset="0"/>
                <a:ea typeface="Times New Roman" charset="0"/>
                <a:cs typeface="Times New Roman" charset="0"/>
              </a:rPr>
              <a:t>For example “Do you like dancing?”</a:t>
            </a:r>
          </a:p>
          <a:p>
            <a:r>
              <a:rPr lang="en-US" dirty="0" smtClean="0">
                <a:latin typeface="Times New Roman" charset="0"/>
                <a:ea typeface="Times New Roman" charset="0"/>
                <a:cs typeface="Times New Roman" charset="0"/>
              </a:rPr>
              <a:t>Assistance</a:t>
            </a:r>
          </a:p>
          <a:p>
            <a:pPr lvl="1"/>
            <a:r>
              <a:rPr lang="en-US" sz="2800" dirty="0" smtClean="0">
                <a:latin typeface="Times New Roman" charset="0"/>
                <a:ea typeface="Times New Roman" charset="0"/>
                <a:cs typeface="Times New Roman" charset="0"/>
              </a:rPr>
              <a:t>Open-ended</a:t>
            </a:r>
          </a:p>
          <a:p>
            <a:pPr lvl="1"/>
            <a:r>
              <a:rPr lang="en-US" sz="2800" dirty="0" smtClean="0">
                <a:latin typeface="Times New Roman" charset="0"/>
                <a:ea typeface="Times New Roman" charset="0"/>
                <a:cs typeface="Times New Roman" charset="0"/>
              </a:rPr>
              <a:t>For example “What do you think about dancing?”</a:t>
            </a:r>
          </a:p>
          <a:p>
            <a:r>
              <a:rPr lang="en-US" sz="3200" dirty="0" smtClean="0">
                <a:latin typeface="Times New Roman" charset="0"/>
                <a:ea typeface="Times New Roman" charset="0"/>
                <a:cs typeface="Times New Roman" charset="0"/>
              </a:rPr>
              <a:t>Practice</a:t>
            </a:r>
            <a:endParaRPr lang="en-US" sz="3200" dirty="0">
              <a:latin typeface="Times New Roman" charset="0"/>
              <a:ea typeface="Times New Roman" charset="0"/>
              <a:cs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400" y="5000869"/>
            <a:ext cx="1828800" cy="1481328"/>
          </a:xfrm>
          <a:prstGeom prst="rect">
            <a:avLst/>
          </a:prstGeom>
        </p:spPr>
      </p:pic>
    </p:spTree>
    <p:extLst>
      <p:ext uri="{BB962C8B-B14F-4D97-AF65-F5344CB8AC3E}">
        <p14:creationId xmlns:p14="http://schemas.microsoft.com/office/powerpoint/2010/main" val="57704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Scaffolding-Explaining and instructing</a:t>
            </a:r>
            <a:endParaRPr lang="en-US" dirty="0"/>
          </a:p>
        </p:txBody>
      </p:sp>
      <p:sp>
        <p:nvSpPr>
          <p:cNvPr id="3" name="Content Placeholder 2"/>
          <p:cNvSpPr>
            <a:spLocks noGrp="1"/>
          </p:cNvSpPr>
          <p:nvPr>
            <p:ph idx="1"/>
          </p:nvPr>
        </p:nvSpPr>
        <p:spPr/>
        <p:txBody>
          <a:bodyPr>
            <a:normAutofit/>
          </a:bodyPr>
          <a:lstStyle/>
          <a:p>
            <a:r>
              <a:rPr lang="en-US" sz="2800" dirty="0" smtClean="0"/>
              <a:t>Parents can help their children learn by explaining what is happening</a:t>
            </a:r>
          </a:p>
          <a:p>
            <a:r>
              <a:rPr lang="en-US" sz="2800" dirty="0" smtClean="0"/>
              <a:t>For example, “Dancing is when we move our bodies in a different way. It usually happens when there is music playing but you can dance without music too.”</a:t>
            </a:r>
          </a:p>
          <a:p>
            <a:r>
              <a:rPr lang="en-US" sz="2800" dirty="0" smtClean="0"/>
              <a:t>Practice</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742" y="4414121"/>
            <a:ext cx="2467363" cy="2320787"/>
          </a:xfrm>
          <a:prstGeom prst="rect">
            <a:avLst/>
          </a:prstGeom>
        </p:spPr>
      </p:pic>
    </p:spTree>
    <p:extLst>
      <p:ext uri="{BB962C8B-B14F-4D97-AF65-F5344CB8AC3E}">
        <p14:creationId xmlns:p14="http://schemas.microsoft.com/office/powerpoint/2010/main" val="189729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Scaffolding-Modeling</a:t>
            </a:r>
            <a:endParaRPr lang="en-US" dirty="0"/>
          </a:p>
        </p:txBody>
      </p:sp>
      <p:sp>
        <p:nvSpPr>
          <p:cNvPr id="3" name="Content Placeholder 2"/>
          <p:cNvSpPr>
            <a:spLocks noGrp="1"/>
          </p:cNvSpPr>
          <p:nvPr>
            <p:ph idx="1"/>
          </p:nvPr>
        </p:nvSpPr>
        <p:spPr/>
        <p:txBody>
          <a:bodyPr/>
          <a:lstStyle/>
          <a:p>
            <a:r>
              <a:rPr lang="en-US" sz="2800" dirty="0" smtClean="0"/>
              <a:t>Modeling occurs on 2 levels</a:t>
            </a:r>
          </a:p>
          <a:p>
            <a:pPr lvl="1"/>
            <a:r>
              <a:rPr lang="en-US" sz="2800" dirty="0" smtClean="0"/>
              <a:t>Parents are always modeling for their children</a:t>
            </a:r>
          </a:p>
          <a:p>
            <a:pPr lvl="1"/>
            <a:r>
              <a:rPr lang="en-US" sz="2800" dirty="0" smtClean="0"/>
              <a:t>Parents can also intentionally model specific things, such as characters out of a book or dance moves</a:t>
            </a:r>
          </a:p>
          <a:p>
            <a:r>
              <a:rPr lang="en-US" sz="2800" dirty="0" smtClean="0"/>
              <a:t>Practice</a:t>
            </a:r>
            <a:endParaRPr lang="en-US" sz="2800" dirty="0"/>
          </a:p>
          <a:p>
            <a:endParaRPr lang="en-US" dirty="0"/>
          </a:p>
        </p:txBody>
      </p:sp>
    </p:spTree>
    <p:extLst>
      <p:ext uri="{BB962C8B-B14F-4D97-AF65-F5344CB8AC3E}">
        <p14:creationId xmlns:p14="http://schemas.microsoft.com/office/powerpoint/2010/main" val="16214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Scaffolding-Feedback</a:t>
            </a:r>
            <a:endParaRPr lang="en-US" dirty="0"/>
          </a:p>
        </p:txBody>
      </p:sp>
      <p:sp>
        <p:nvSpPr>
          <p:cNvPr id="3" name="Content Placeholder 2"/>
          <p:cNvSpPr>
            <a:spLocks noGrp="1"/>
          </p:cNvSpPr>
          <p:nvPr>
            <p:ph idx="1"/>
          </p:nvPr>
        </p:nvSpPr>
        <p:spPr/>
        <p:txBody>
          <a:bodyPr/>
          <a:lstStyle/>
          <a:p>
            <a:r>
              <a:rPr lang="en-US" sz="2800" dirty="0" smtClean="0"/>
              <a:t>Important to tell children what the feedback is about</a:t>
            </a:r>
          </a:p>
          <a:p>
            <a:pPr lvl="1"/>
            <a:r>
              <a:rPr lang="en-US" sz="2800" dirty="0" smtClean="0"/>
              <a:t>Use “because” or explain what the feedback is for</a:t>
            </a:r>
          </a:p>
          <a:p>
            <a:r>
              <a:rPr lang="en-US" sz="2800" dirty="0" smtClean="0"/>
              <a:t>For example “You’re doing a good job today because you’re getting up and dancing!”</a:t>
            </a:r>
          </a:p>
          <a:p>
            <a:r>
              <a:rPr lang="en-US" sz="2800" dirty="0" smtClean="0"/>
              <a:t>Practice</a:t>
            </a:r>
            <a:endParaRPr lang="en-US" sz="2800" dirty="0"/>
          </a:p>
          <a:p>
            <a:endParaRPr lang="en-US" dirty="0"/>
          </a:p>
        </p:txBody>
      </p:sp>
    </p:spTree>
    <p:extLst>
      <p:ext uri="{BB962C8B-B14F-4D97-AF65-F5344CB8AC3E}">
        <p14:creationId xmlns:p14="http://schemas.microsoft.com/office/powerpoint/2010/main" val="179694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Scaffolding-Maintaining focus</a:t>
            </a:r>
            <a:endParaRPr lang="en-US" dirty="0"/>
          </a:p>
        </p:txBody>
      </p:sp>
      <p:sp>
        <p:nvSpPr>
          <p:cNvPr id="3" name="Content Placeholder 2"/>
          <p:cNvSpPr>
            <a:spLocks noGrp="1"/>
          </p:cNvSpPr>
          <p:nvPr>
            <p:ph idx="1"/>
          </p:nvPr>
        </p:nvSpPr>
        <p:spPr/>
        <p:txBody>
          <a:bodyPr/>
          <a:lstStyle/>
          <a:p>
            <a:r>
              <a:rPr lang="en-US" sz="2800" dirty="0" smtClean="0"/>
              <a:t>Adult should model their own interest</a:t>
            </a:r>
          </a:p>
          <a:p>
            <a:r>
              <a:rPr lang="en-US" sz="2800" dirty="0" smtClean="0"/>
              <a:t>Can go along with distraction and then redirect</a:t>
            </a:r>
          </a:p>
          <a:p>
            <a:r>
              <a:rPr lang="en-US" sz="2800" dirty="0" smtClean="0"/>
              <a:t>Offer options</a:t>
            </a:r>
          </a:p>
          <a:p>
            <a:r>
              <a:rPr lang="en-US" sz="2800" dirty="0" smtClean="0"/>
              <a:t>Practice</a:t>
            </a:r>
            <a:endParaRPr lang="en-US" sz="2800" dirty="0"/>
          </a:p>
          <a:p>
            <a:endParaRPr lang="en-US" dirty="0"/>
          </a:p>
        </p:txBody>
      </p:sp>
    </p:spTree>
    <p:extLst>
      <p:ext uri="{BB962C8B-B14F-4D97-AF65-F5344CB8AC3E}">
        <p14:creationId xmlns:p14="http://schemas.microsoft.com/office/powerpoint/2010/main" val="45798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Scaffolding-Structuring</a:t>
            </a:r>
            <a:endParaRPr lang="en-US" dirty="0"/>
          </a:p>
        </p:txBody>
      </p:sp>
      <p:sp>
        <p:nvSpPr>
          <p:cNvPr id="3" name="Content Placeholder 2"/>
          <p:cNvSpPr>
            <a:spLocks noGrp="1"/>
          </p:cNvSpPr>
          <p:nvPr>
            <p:ph idx="1"/>
          </p:nvPr>
        </p:nvSpPr>
        <p:spPr/>
        <p:txBody>
          <a:bodyPr/>
          <a:lstStyle/>
          <a:p>
            <a:r>
              <a:rPr lang="en-US" sz="2800" dirty="0" smtClean="0"/>
              <a:t>Set the stage for what will happen</a:t>
            </a:r>
          </a:p>
          <a:p>
            <a:r>
              <a:rPr lang="en-US" sz="2800" dirty="0" smtClean="0"/>
              <a:t>Practice</a:t>
            </a:r>
            <a:endParaRPr lang="en-US" sz="28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980" y="2057401"/>
            <a:ext cx="3953220" cy="4161284"/>
          </a:xfrm>
          <a:prstGeom prst="rect">
            <a:avLst/>
          </a:prstGeom>
        </p:spPr>
      </p:pic>
    </p:spTree>
    <p:extLst>
      <p:ext uri="{BB962C8B-B14F-4D97-AF65-F5344CB8AC3E}">
        <p14:creationId xmlns:p14="http://schemas.microsoft.com/office/powerpoint/2010/main" val="119457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tap session format</a:t>
            </a:r>
            <a:endParaRPr lang="en-US" dirty="0"/>
          </a:p>
        </p:txBody>
      </p:sp>
      <p:sp>
        <p:nvSpPr>
          <p:cNvPr id="3" name="Content Placeholder 2"/>
          <p:cNvSpPr>
            <a:spLocks noGrp="1"/>
          </p:cNvSpPr>
          <p:nvPr>
            <p:ph idx="1"/>
          </p:nvPr>
        </p:nvSpPr>
        <p:spPr/>
        <p:txBody>
          <a:bodyPr>
            <a:normAutofit/>
          </a:bodyPr>
          <a:lstStyle/>
          <a:p>
            <a:r>
              <a:rPr lang="en-US" sz="2800" dirty="0" smtClean="0"/>
              <a:t>Greet parents and children</a:t>
            </a:r>
          </a:p>
          <a:p>
            <a:r>
              <a:rPr lang="en-US" sz="2800" dirty="0" smtClean="0"/>
              <a:t>Welcome and introduce yourself for those who do not know you</a:t>
            </a:r>
          </a:p>
          <a:p>
            <a:r>
              <a:rPr lang="en-US" sz="2800" dirty="0" smtClean="0"/>
              <a:t>Explain how the session will go that evening (scaffolding strategy of structuring </a:t>
            </a:r>
            <a:r>
              <a:rPr lang="en-US" sz="2800" dirty="0" smtClean="0">
                <a:sym typeface="Wingdings"/>
              </a:rPr>
              <a:t>)</a:t>
            </a:r>
            <a:endParaRPr lang="en-US" sz="2800" dirty="0" smtClean="0"/>
          </a:p>
          <a:p>
            <a:pPr lvl="1"/>
            <a:r>
              <a:rPr lang="en-US" sz="2800" dirty="0" smtClean="0"/>
              <a:t>Short explanation of one of the scaffolding strategies</a:t>
            </a:r>
          </a:p>
          <a:p>
            <a:pPr lvl="1"/>
            <a:r>
              <a:rPr lang="en-US" sz="2800" dirty="0" smtClean="0"/>
              <a:t>Teach moves</a:t>
            </a:r>
          </a:p>
          <a:p>
            <a:pPr lvl="1"/>
            <a:r>
              <a:rPr lang="en-US" sz="2800" dirty="0" smtClean="0"/>
              <a:t>Dance</a:t>
            </a:r>
          </a:p>
          <a:p>
            <a:pPr lvl="1"/>
            <a:endParaRPr lang="en-US" dirty="0"/>
          </a:p>
          <a:p>
            <a:pPr marL="457200" lvl="1" indent="0">
              <a:buNone/>
            </a:pPr>
            <a:endParaRPr lang="en-US" dirty="0" smtClean="0"/>
          </a:p>
          <a:p>
            <a:endParaRPr lang="en-US" dirty="0"/>
          </a:p>
        </p:txBody>
      </p:sp>
    </p:spTree>
    <p:extLst>
      <p:ext uri="{BB962C8B-B14F-4D97-AF65-F5344CB8AC3E}">
        <p14:creationId xmlns:p14="http://schemas.microsoft.com/office/powerpoint/2010/main" val="168545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 Step Playlists</a:t>
            </a:r>
            <a:endParaRPr lang="en-US" dirty="0"/>
          </a:p>
        </p:txBody>
      </p:sp>
      <p:sp>
        <p:nvSpPr>
          <p:cNvPr id="3" name="Content Placeholder 2"/>
          <p:cNvSpPr>
            <a:spLocks noGrp="1"/>
          </p:cNvSpPr>
          <p:nvPr>
            <p:ph idx="1"/>
          </p:nvPr>
        </p:nvSpPr>
        <p:spPr/>
        <p:txBody>
          <a:bodyPr>
            <a:normAutofit lnSpcReduction="10000"/>
          </a:bodyPr>
          <a:lstStyle/>
          <a:p>
            <a:r>
              <a:rPr lang="en-US" sz="7200" dirty="0" smtClean="0">
                <a:hlinkClick r:id="rId2"/>
              </a:rPr>
              <a:t>Tap Steps for All Sessions</a:t>
            </a:r>
            <a:endParaRPr lang="en-US" sz="7200" dirty="0" smtClean="0"/>
          </a:p>
          <a:p>
            <a:endParaRPr lang="en-US" sz="7200" dirty="0"/>
          </a:p>
          <a:p>
            <a:r>
              <a:rPr lang="en-US" sz="7200" dirty="0" smtClean="0">
                <a:hlinkClick r:id="rId3"/>
              </a:rPr>
              <a:t>Tap Steps - Basics</a:t>
            </a:r>
            <a:endParaRPr lang="en-US" sz="7200" dirty="0"/>
          </a:p>
        </p:txBody>
      </p:sp>
    </p:spTree>
    <p:extLst>
      <p:ext uri="{BB962C8B-B14F-4D97-AF65-F5344CB8AC3E}">
        <p14:creationId xmlns:p14="http://schemas.microsoft.com/office/powerpoint/2010/main" val="80335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for all Family Dance! Resources</a:t>
            </a:r>
            <a:endParaRPr lang="en-US" dirty="0"/>
          </a:p>
        </p:txBody>
      </p:sp>
      <p:sp>
        <p:nvSpPr>
          <p:cNvPr id="3" name="Content Placeholder 2"/>
          <p:cNvSpPr>
            <a:spLocks noGrp="1"/>
          </p:cNvSpPr>
          <p:nvPr>
            <p:ph idx="1"/>
          </p:nvPr>
        </p:nvSpPr>
        <p:spPr/>
        <p:txBody>
          <a:bodyPr>
            <a:normAutofit/>
          </a:bodyPr>
          <a:lstStyle/>
          <a:p>
            <a:r>
              <a:rPr lang="en-US" sz="4800" dirty="0" smtClean="0">
                <a:hlinkClick r:id="rId2"/>
              </a:rPr>
              <a:t>Family Dance!</a:t>
            </a:r>
            <a:endParaRPr lang="en-US" sz="4800" dirty="0"/>
          </a:p>
        </p:txBody>
      </p:sp>
    </p:spTree>
    <p:extLst>
      <p:ext uri="{BB962C8B-B14F-4D97-AF65-F5344CB8AC3E}">
        <p14:creationId xmlns:p14="http://schemas.microsoft.com/office/powerpoint/2010/main" val="7275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 moves</a:t>
            </a:r>
            <a:endParaRPr lang="en-US" dirty="0"/>
          </a:p>
        </p:txBody>
      </p:sp>
      <p:sp>
        <p:nvSpPr>
          <p:cNvPr id="3" name="Content Placeholder 2"/>
          <p:cNvSpPr>
            <a:spLocks noGrp="1"/>
          </p:cNvSpPr>
          <p:nvPr>
            <p:ph idx="1"/>
          </p:nvPr>
        </p:nvSpPr>
        <p:spPr/>
        <p:txBody>
          <a:bodyPr>
            <a:normAutofit/>
          </a:bodyPr>
          <a:lstStyle/>
          <a:p>
            <a:r>
              <a:rPr lang="en-US" dirty="0"/>
              <a:t>Stamp-https://</a:t>
            </a:r>
            <a:r>
              <a:rPr lang="en-US" dirty="0" err="1"/>
              <a:t>www.youtube.com</a:t>
            </a:r>
            <a:r>
              <a:rPr lang="en-US" dirty="0"/>
              <a:t>/</a:t>
            </a:r>
            <a:r>
              <a:rPr lang="en-US" dirty="0" err="1"/>
              <a:t>watch?v</a:t>
            </a:r>
            <a:r>
              <a:rPr lang="en-US" dirty="0"/>
              <a:t>=</a:t>
            </a:r>
            <a:r>
              <a:rPr lang="en-US" dirty="0" err="1"/>
              <a:t>yCMkj-LiIPQ</a:t>
            </a:r>
            <a:r>
              <a:rPr lang="en-US" dirty="0"/>
              <a:t> (0:35-0:50)</a:t>
            </a:r>
          </a:p>
          <a:p>
            <a:r>
              <a:rPr lang="en-US" dirty="0" smtClean="0"/>
              <a:t>Step </a:t>
            </a:r>
            <a:r>
              <a:rPr lang="en-US" dirty="0"/>
              <a:t>and clap-https://</a:t>
            </a:r>
            <a:r>
              <a:rPr lang="en-US" dirty="0" err="1" smtClean="0"/>
              <a:t>www.youtube.com</a:t>
            </a:r>
            <a:r>
              <a:rPr lang="en-US" dirty="0" smtClean="0"/>
              <a:t>/</a:t>
            </a:r>
            <a:r>
              <a:rPr lang="en-US" dirty="0" err="1" smtClean="0"/>
              <a:t>watch?v</a:t>
            </a:r>
            <a:r>
              <a:rPr lang="en-US" dirty="0" smtClean="0"/>
              <a:t>=a-15PIJNpyE (0:00-0:09)</a:t>
            </a:r>
          </a:p>
          <a:p>
            <a:r>
              <a:rPr lang="en-US" dirty="0" smtClean="0"/>
              <a:t>Shuffle-https</a:t>
            </a:r>
            <a:r>
              <a:rPr lang="en-US" dirty="0"/>
              <a:t>://</a:t>
            </a:r>
            <a:r>
              <a:rPr lang="en-US" dirty="0" err="1" smtClean="0"/>
              <a:t>www.youtube.com</a:t>
            </a:r>
            <a:r>
              <a:rPr lang="en-US" dirty="0" smtClean="0"/>
              <a:t>/</a:t>
            </a:r>
            <a:r>
              <a:rPr lang="en-US" dirty="0" err="1" smtClean="0"/>
              <a:t>watch?v</a:t>
            </a:r>
            <a:r>
              <a:rPr lang="en-US" dirty="0" smtClean="0"/>
              <a:t>=7D582WY2Et4 (0:00-0:52)</a:t>
            </a:r>
          </a:p>
          <a:p>
            <a:r>
              <a:rPr lang="en-US" dirty="0"/>
              <a:t>Irish-https://</a:t>
            </a:r>
            <a:r>
              <a:rPr lang="en-US" dirty="0" err="1"/>
              <a:t>www.youtube.com</a:t>
            </a:r>
            <a:r>
              <a:rPr lang="en-US" dirty="0"/>
              <a:t>/</a:t>
            </a:r>
            <a:r>
              <a:rPr lang="en-US" dirty="0" err="1"/>
              <a:t>watch?v</a:t>
            </a:r>
            <a:r>
              <a:rPr lang="en-US" dirty="0"/>
              <a:t>=43UoZ0a4cIA (0:00-1:13</a:t>
            </a:r>
            <a:r>
              <a:rPr lang="en-US" dirty="0" smtClean="0"/>
              <a:t>)</a:t>
            </a:r>
          </a:p>
          <a:p>
            <a:r>
              <a:rPr lang="en-US" dirty="0"/>
              <a:t>Toe </a:t>
            </a:r>
            <a:r>
              <a:rPr lang="en-US" dirty="0" smtClean="0"/>
              <a:t>drops </a:t>
            </a:r>
            <a:r>
              <a:rPr lang="en-US" dirty="0"/>
              <a:t>and heel drops-https://</a:t>
            </a:r>
            <a:r>
              <a:rPr lang="en-US" dirty="0" err="1"/>
              <a:t>www.youtube.com</a:t>
            </a:r>
            <a:r>
              <a:rPr lang="en-US" dirty="0"/>
              <a:t>/</a:t>
            </a:r>
            <a:r>
              <a:rPr lang="en-US" dirty="0" err="1"/>
              <a:t>watch?v</a:t>
            </a:r>
            <a:r>
              <a:rPr lang="en-US" dirty="0"/>
              <a:t>=_</a:t>
            </a:r>
            <a:r>
              <a:rPr lang="en-US" dirty="0" smtClean="0"/>
              <a:t>p3H7csi_A8 (0:00-1:20)</a:t>
            </a:r>
            <a:endParaRPr lang="en-US" dirty="0"/>
          </a:p>
          <a:p>
            <a:r>
              <a:rPr lang="en-US" dirty="0"/>
              <a:t>Flap-https://</a:t>
            </a:r>
            <a:r>
              <a:rPr lang="en-US" dirty="0" err="1"/>
              <a:t>www.youtube.com</a:t>
            </a:r>
            <a:r>
              <a:rPr lang="en-US" dirty="0"/>
              <a:t>/</a:t>
            </a:r>
            <a:r>
              <a:rPr lang="en-US" dirty="0" err="1"/>
              <a:t>watch?v</a:t>
            </a:r>
            <a:r>
              <a:rPr lang="en-US" dirty="0"/>
              <a:t>=WcxRnK4-r1s (</a:t>
            </a:r>
            <a:r>
              <a:rPr lang="en-US" dirty="0" smtClean="0"/>
              <a:t>0:00-0:39)</a:t>
            </a:r>
            <a:endParaRPr lang="en-US" dirty="0"/>
          </a:p>
          <a:p>
            <a:endParaRPr lang="en-US" dirty="0"/>
          </a:p>
          <a:p>
            <a:endParaRPr lang="en-US" dirty="0"/>
          </a:p>
        </p:txBody>
      </p:sp>
    </p:spTree>
    <p:extLst>
      <p:ext uri="{BB962C8B-B14F-4D97-AF65-F5344CB8AC3E}">
        <p14:creationId xmlns:p14="http://schemas.microsoft.com/office/powerpoint/2010/main" val="138361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a:t>
            </a:r>
            <a:r>
              <a:rPr lang="en-US" dirty="0" smtClean="0"/>
              <a:t>presenters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59258">
            <a:off x="6384574" y="4189030"/>
            <a:ext cx="2276709" cy="22767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02978">
            <a:off x="2820224" y="2289613"/>
            <a:ext cx="3945467" cy="2959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540">
            <a:off x="1101044" y="3882450"/>
            <a:ext cx="2289976" cy="1717482"/>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rot="20529772">
            <a:off x="14545" y="2212279"/>
            <a:ext cx="2259214" cy="2229224"/>
          </a:xfr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05698">
            <a:off x="6269344" y="2371163"/>
            <a:ext cx="6242836" cy="2751715"/>
          </a:xfrm>
          <a:prstGeom prst="rect">
            <a:avLst/>
          </a:prstGeom>
        </p:spPr>
      </p:pic>
    </p:spTree>
    <p:extLst>
      <p:ext uri="{BB962C8B-B14F-4D97-AF65-F5344CB8AC3E}">
        <p14:creationId xmlns:p14="http://schemas.microsoft.com/office/powerpoint/2010/main" val="1928846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Dance moves cont’d.</a:t>
            </a:r>
            <a:endParaRPr lang="en-US" dirty="0"/>
          </a:p>
        </p:txBody>
      </p:sp>
      <p:sp>
        <p:nvSpPr>
          <p:cNvPr id="3" name="Content Placeholder 2"/>
          <p:cNvSpPr>
            <a:spLocks noGrp="1"/>
          </p:cNvSpPr>
          <p:nvPr>
            <p:ph idx="1"/>
          </p:nvPr>
        </p:nvSpPr>
        <p:spPr/>
        <p:txBody>
          <a:bodyPr>
            <a:normAutofit/>
          </a:bodyPr>
          <a:lstStyle/>
          <a:p>
            <a:r>
              <a:rPr lang="en-US" dirty="0"/>
              <a:t>Straight kick-https://</a:t>
            </a:r>
            <a:r>
              <a:rPr lang="en-US" dirty="0" err="1" smtClean="0"/>
              <a:t>www.youtube.com</a:t>
            </a:r>
            <a:r>
              <a:rPr lang="en-US" dirty="0" smtClean="0"/>
              <a:t>/</a:t>
            </a:r>
            <a:r>
              <a:rPr lang="en-US" dirty="0" err="1" smtClean="0"/>
              <a:t>watch?v</a:t>
            </a:r>
            <a:r>
              <a:rPr lang="en-US" dirty="0" smtClean="0"/>
              <a:t>=1-wzOXT_orc (0:55-1:03)</a:t>
            </a:r>
            <a:endParaRPr lang="en-US" dirty="0"/>
          </a:p>
          <a:p>
            <a:r>
              <a:rPr lang="en-US" dirty="0" smtClean="0"/>
              <a:t>Shuffle </a:t>
            </a:r>
            <a:r>
              <a:rPr lang="en-US" dirty="0"/>
              <a:t>ball change-https://</a:t>
            </a:r>
            <a:r>
              <a:rPr lang="en-US" dirty="0" err="1"/>
              <a:t>www.youtube.com</a:t>
            </a:r>
            <a:r>
              <a:rPr lang="en-US" dirty="0"/>
              <a:t>/</a:t>
            </a:r>
            <a:r>
              <a:rPr lang="en-US" dirty="0" err="1"/>
              <a:t>watch?v</a:t>
            </a:r>
            <a:r>
              <a:rPr lang="en-US" dirty="0"/>
              <a:t>=7wmmBLi1EyI (0:00-1:41)</a:t>
            </a:r>
          </a:p>
          <a:p>
            <a:r>
              <a:rPr lang="en-US" dirty="0" smtClean="0"/>
              <a:t>Buffalo-https</a:t>
            </a:r>
            <a:r>
              <a:rPr lang="en-US" dirty="0"/>
              <a:t>://</a:t>
            </a:r>
            <a:r>
              <a:rPr lang="en-US" dirty="0" err="1"/>
              <a:t>www.youtube.com</a:t>
            </a:r>
            <a:r>
              <a:rPr lang="en-US" dirty="0"/>
              <a:t>/</a:t>
            </a:r>
            <a:r>
              <a:rPr lang="en-US" dirty="0" err="1"/>
              <a:t>watch?v</a:t>
            </a:r>
            <a:r>
              <a:rPr lang="en-US" dirty="0"/>
              <a:t>=unszgGPxC0Y</a:t>
            </a:r>
          </a:p>
          <a:p>
            <a:r>
              <a:rPr lang="en-US" dirty="0" smtClean="0"/>
              <a:t>Thunderstorm (run in place)</a:t>
            </a:r>
            <a:endParaRPr lang="en-US" dirty="0"/>
          </a:p>
          <a:p>
            <a:r>
              <a:rPr lang="en-US" dirty="0"/>
              <a:t>Toe tap-https://</a:t>
            </a:r>
            <a:r>
              <a:rPr lang="en-US" dirty="0" err="1"/>
              <a:t>www.youtube.com</a:t>
            </a:r>
            <a:r>
              <a:rPr lang="en-US" dirty="0"/>
              <a:t>/</a:t>
            </a:r>
            <a:r>
              <a:rPr lang="en-US" dirty="0" err="1"/>
              <a:t>watch?v</a:t>
            </a:r>
            <a:r>
              <a:rPr lang="en-US" dirty="0"/>
              <a:t>=X61YfjtjjD4&amp;index=4&amp;list=PLSc9hQHuK-PKr2NJfLNMEIG0Bx3DxHsC6 (0:00-0:48) </a:t>
            </a:r>
          </a:p>
          <a:p>
            <a:endParaRPr lang="en-US" dirty="0"/>
          </a:p>
        </p:txBody>
      </p:sp>
    </p:spTree>
    <p:extLst>
      <p:ext uri="{BB962C8B-B14F-4D97-AF65-F5344CB8AC3E}">
        <p14:creationId xmlns:p14="http://schemas.microsoft.com/office/powerpoint/2010/main" val="2056274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Beaulac</a:t>
            </a:r>
            <a:r>
              <a:rPr lang="en-US" dirty="0"/>
              <a:t>, J., </a:t>
            </a:r>
            <a:r>
              <a:rPr lang="en-US" dirty="0" err="1"/>
              <a:t>Kristjansson</a:t>
            </a:r>
            <a:r>
              <a:rPr lang="en-US" dirty="0"/>
              <a:t>, E., &amp; Calhoun, M. (2011). 'Bigger than hip-hop?' impact of a </a:t>
            </a:r>
            <a:r>
              <a:rPr lang="en-US" dirty="0" smtClean="0"/>
              <a:t>community-based </a:t>
            </a:r>
            <a:r>
              <a:rPr lang="en-US" dirty="0"/>
              <a:t>physical activity program on youth living in a disadvantaged neighborhood in Canada. </a:t>
            </a:r>
            <a:r>
              <a:rPr lang="en-US" i="1" dirty="0"/>
              <a:t>Journal of Youth Studies, 14</a:t>
            </a:r>
            <a:r>
              <a:rPr lang="en-US" dirty="0"/>
              <a:t>(8), 961-974. Retrieved from </a:t>
            </a:r>
            <a:r>
              <a:rPr lang="en-US" dirty="0">
                <a:hlinkClick r:id="rId3"/>
              </a:rPr>
              <a:t>www.scopus.com</a:t>
            </a:r>
            <a:endParaRPr lang="en-US" dirty="0"/>
          </a:p>
          <a:p>
            <a:endParaRPr lang="en-US" dirty="0" smtClean="0"/>
          </a:p>
          <a:p>
            <a:r>
              <a:rPr lang="en-US" dirty="0" smtClean="0"/>
              <a:t>Cooper</a:t>
            </a:r>
            <a:r>
              <a:rPr lang="en-US" dirty="0"/>
              <a:t>, C. E., </a:t>
            </a:r>
            <a:r>
              <a:rPr lang="en-US" dirty="0" err="1"/>
              <a:t>Crosnoe</a:t>
            </a:r>
            <a:r>
              <a:rPr lang="en-US" dirty="0"/>
              <a:t>, R., </a:t>
            </a:r>
            <a:r>
              <a:rPr lang="en-US" dirty="0" err="1"/>
              <a:t>Suizzo</a:t>
            </a:r>
            <a:r>
              <a:rPr lang="en-US" dirty="0"/>
              <a:t>, M., &amp; </a:t>
            </a:r>
            <a:r>
              <a:rPr lang="en-US" dirty="0" err="1"/>
              <a:t>Pituch</a:t>
            </a:r>
            <a:r>
              <a:rPr lang="en-US" dirty="0"/>
              <a:t>, K. A. (2010). Poverty, race, and 	</a:t>
            </a:r>
            <a:r>
              <a:rPr lang="en-US" dirty="0" smtClean="0"/>
              <a:t>parental </a:t>
            </a:r>
            <a:r>
              <a:rPr lang="en-US" dirty="0"/>
              <a:t>involvement during the transition to elementary school.</a:t>
            </a:r>
            <a:r>
              <a:rPr lang="en-US" i="1" dirty="0"/>
              <a:t> Journal of Family Issues, 31</a:t>
            </a:r>
            <a:r>
              <a:rPr lang="en-US" dirty="0"/>
              <a:t>(7), 859-883. Retrieved from </a:t>
            </a:r>
            <a:r>
              <a:rPr lang="en-US" dirty="0">
                <a:hlinkClick r:id="rId3"/>
              </a:rPr>
              <a:t>www.scopus.com</a:t>
            </a:r>
            <a:endParaRPr lang="en-US" dirty="0"/>
          </a:p>
          <a:p>
            <a:endParaRPr lang="en-US" dirty="0" smtClean="0"/>
          </a:p>
          <a:p>
            <a:r>
              <a:rPr lang="en-US" dirty="0" smtClean="0"/>
              <a:t>Pate</a:t>
            </a:r>
            <a:r>
              <a:rPr lang="en-US" dirty="0"/>
              <a:t>, R. R., O'Neill, J. R., Brown, W. H., McIver, K. L., Howie, E. K., &amp; </a:t>
            </a:r>
            <a:r>
              <a:rPr lang="en-US" dirty="0" err="1"/>
              <a:t>Dowda</a:t>
            </a:r>
            <a:r>
              <a:rPr lang="en-US" dirty="0"/>
              <a:t>, M. </a:t>
            </a:r>
            <a:r>
              <a:rPr lang="en-US" dirty="0" smtClean="0"/>
              <a:t>(</a:t>
            </a:r>
            <a:r>
              <a:rPr lang="en-US" dirty="0"/>
              <a:t>2013). Top 10 research questions related to physical activity in preschool children. </a:t>
            </a:r>
            <a:r>
              <a:rPr lang="en-US" i="1" dirty="0"/>
              <a:t>Research Quarterly for Exercise and Sport, 84</a:t>
            </a:r>
            <a:r>
              <a:rPr lang="en-US" dirty="0"/>
              <a:t>(4), 448-455. Retrieved from </a:t>
            </a:r>
            <a:r>
              <a:rPr lang="en-US" u="sng" dirty="0">
                <a:hlinkClick r:id="rId4"/>
              </a:rPr>
              <a:t>http://</a:t>
            </a:r>
            <a:r>
              <a:rPr lang="en-US" u="sng" dirty="0" smtClean="0">
                <a:hlinkClick r:id="rId4"/>
              </a:rPr>
              <a:t>search.proquest.com.er.lib.k-state.edu/docview/1651852128?accountid=11789</a:t>
            </a:r>
            <a:endParaRPr lang="en-US" u="sng" dirty="0" smtClean="0"/>
          </a:p>
          <a:p>
            <a:r>
              <a:rPr lang="en-US" dirty="0" err="1" smtClean="0"/>
              <a:t>Rebold</a:t>
            </a:r>
            <a:r>
              <a:rPr lang="en-US" dirty="0" smtClean="0"/>
              <a:t>, M., </a:t>
            </a:r>
            <a:r>
              <a:rPr lang="en-US" dirty="0" err="1"/>
              <a:t>Lepp</a:t>
            </a:r>
            <a:r>
              <a:rPr lang="en-US" dirty="0" smtClean="0"/>
              <a:t>, A., </a:t>
            </a:r>
            <a:r>
              <a:rPr lang="en-US" dirty="0" err="1"/>
              <a:t>Kobak</a:t>
            </a:r>
            <a:r>
              <a:rPr lang="en-US" dirty="0" smtClean="0"/>
              <a:t>, M., </a:t>
            </a:r>
            <a:r>
              <a:rPr lang="en-US" dirty="0" err="1"/>
              <a:t>Mcdaniel</a:t>
            </a:r>
            <a:r>
              <a:rPr lang="en-US" dirty="0" smtClean="0"/>
              <a:t>, J., </a:t>
            </a:r>
            <a:r>
              <a:rPr lang="en-US" dirty="0"/>
              <a:t>&amp; </a:t>
            </a:r>
            <a:r>
              <a:rPr lang="en-US" dirty="0" smtClean="0"/>
              <a:t>Barkley, J. </a:t>
            </a:r>
            <a:r>
              <a:rPr lang="en-US" dirty="0"/>
              <a:t>(2016). The Effect of Parental Involvement on Children's Physical Activity. </a:t>
            </a:r>
            <a:r>
              <a:rPr lang="en-US" i="1" dirty="0"/>
              <a:t>The Journal of Pediatrics,</a:t>
            </a:r>
            <a:r>
              <a:rPr lang="en-US" dirty="0"/>
              <a:t> </a:t>
            </a:r>
            <a:r>
              <a:rPr lang="en-US" i="1" dirty="0"/>
              <a:t>170</a:t>
            </a:r>
            <a:r>
              <a:rPr lang="en-US" dirty="0"/>
              <a:t>, 206-210</a:t>
            </a:r>
            <a:r>
              <a:rPr lang="en-US" dirty="0" smtClean="0"/>
              <a:t>.</a:t>
            </a:r>
            <a:endParaRPr lang="en-US" dirty="0"/>
          </a:p>
          <a:p>
            <a:r>
              <a:rPr lang="en-US" dirty="0" smtClean="0"/>
              <a:t>University of Nebraska-Lincoln Extension. (</a:t>
            </a:r>
            <a:r>
              <a:rPr lang="en-US" dirty="0" err="1" smtClean="0"/>
              <a:t>n.d.</a:t>
            </a:r>
            <a:r>
              <a:rPr lang="en-US" dirty="0" smtClean="0"/>
              <a:t>). Family relationships: Strong family relationships. Retrieved from </a:t>
            </a:r>
            <a:r>
              <a:rPr lang="en-US" dirty="0" smtClean="0">
                <a:hlinkClick r:id="rId5"/>
              </a:rPr>
              <a:t>http://child.unl.edu/strongfamilies</a:t>
            </a:r>
            <a:r>
              <a:rPr lang="en-US" dirty="0" smtClean="0"/>
              <a:t> </a:t>
            </a:r>
          </a:p>
          <a:p>
            <a:r>
              <a:rPr lang="en-US" dirty="0" err="1" smtClean="0"/>
              <a:t>Wilke</a:t>
            </a:r>
            <a:r>
              <a:rPr lang="en-US" dirty="0"/>
              <a:t>, S., </a:t>
            </a:r>
            <a:r>
              <a:rPr lang="en-US" dirty="0" err="1"/>
              <a:t>Opdenakker</a:t>
            </a:r>
            <a:r>
              <a:rPr lang="en-US" dirty="0"/>
              <a:t>, C., </a:t>
            </a:r>
            <a:r>
              <a:rPr lang="en-US" dirty="0" err="1"/>
              <a:t>Kremers</a:t>
            </a:r>
            <a:r>
              <a:rPr lang="en-US" dirty="0"/>
              <a:t>, S. P., &amp; </a:t>
            </a:r>
            <a:r>
              <a:rPr lang="en-US" dirty="0" err="1"/>
              <a:t>Gubbels</a:t>
            </a:r>
            <a:r>
              <a:rPr lang="en-US" dirty="0"/>
              <a:t>, J. S. (2013). Factors influencing </a:t>
            </a:r>
            <a:r>
              <a:rPr lang="en-US" dirty="0" smtClean="0"/>
              <a:t> childcare </a:t>
            </a:r>
            <a:r>
              <a:rPr lang="en-US" dirty="0"/>
              <a:t>workers' promotion of physical activity in children aged 0-4 years: A qualitative study. Early Years: </a:t>
            </a:r>
            <a:r>
              <a:rPr lang="en-US" i="1" dirty="0"/>
              <a:t>An International Journal of Research and Development, 33</a:t>
            </a:r>
            <a:r>
              <a:rPr lang="en-US" dirty="0"/>
              <a:t>(3), 226-238. Retrieved from </a:t>
            </a:r>
            <a:r>
              <a:rPr lang="en-US" u="sng" dirty="0">
                <a:hlinkClick r:id="rId6"/>
              </a:rPr>
              <a:t>http://</a:t>
            </a:r>
            <a:r>
              <a:rPr lang="en-US" u="sng" dirty="0" smtClean="0">
                <a:hlinkClick r:id="rId6"/>
              </a:rPr>
              <a:t>search.proquest.com.er.lib.k-state.edu/docview/1651832479?accountid=11789</a:t>
            </a:r>
            <a:endParaRPr lang="en-US" u="sng" dirty="0" smtClean="0"/>
          </a:p>
          <a:p>
            <a:r>
              <a:rPr lang="en-US" dirty="0"/>
              <a:t>Xu, M., Benson, S. N. K., </a:t>
            </a:r>
            <a:r>
              <a:rPr lang="en-US" dirty="0" err="1"/>
              <a:t>Mudrey</a:t>
            </a:r>
            <a:r>
              <a:rPr lang="en-US" dirty="0"/>
              <a:t>-Camino, R., &amp; Steiner, R. P. (2010). The </a:t>
            </a:r>
            <a:r>
              <a:rPr lang="en-US" dirty="0" smtClean="0"/>
              <a:t>relationship between </a:t>
            </a:r>
            <a:r>
              <a:rPr lang="en-US" dirty="0"/>
              <a:t>parental involvement, self-regulated learning, and reading achievement of fifth graders: A path analysis using the ECLS-K database.</a:t>
            </a:r>
            <a:r>
              <a:rPr lang="en-US" i="1" dirty="0"/>
              <a:t> Social Psychology of Education, 13</a:t>
            </a:r>
            <a:r>
              <a:rPr lang="en-US" dirty="0"/>
              <a:t>(2), 237-269. Retrieved from </a:t>
            </a:r>
            <a:r>
              <a:rPr lang="en-US" dirty="0">
                <a:hlinkClick r:id="rId3"/>
              </a:rPr>
              <a:t>www.scopus.com</a:t>
            </a:r>
            <a:endParaRPr lang="en-US" dirty="0"/>
          </a:p>
          <a:p>
            <a:endParaRPr lang="en-US" dirty="0"/>
          </a:p>
          <a:p>
            <a:endParaRPr lang="en-US" dirty="0"/>
          </a:p>
        </p:txBody>
      </p:sp>
    </p:spTree>
    <p:extLst>
      <p:ext uri="{BB962C8B-B14F-4D97-AF65-F5344CB8AC3E}">
        <p14:creationId xmlns:p14="http://schemas.microsoft.com/office/powerpoint/2010/main" val="68454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p:txBody>
          <a:bodyPr>
            <a:normAutofit/>
          </a:bodyPr>
          <a:lstStyle/>
          <a:p>
            <a:r>
              <a:rPr lang="en-US" sz="3200" dirty="0" smtClean="0"/>
              <a:t>What is it?</a:t>
            </a:r>
          </a:p>
          <a:p>
            <a:pPr lvl="1"/>
            <a:r>
              <a:rPr lang="en-US" sz="2800" dirty="0" smtClean="0"/>
              <a:t>Dance program for beginners</a:t>
            </a:r>
          </a:p>
          <a:p>
            <a:pPr lvl="1"/>
            <a:r>
              <a:rPr lang="en-US" sz="2800" dirty="0" smtClean="0"/>
              <a:t>Promotion of family health and parental involvement</a:t>
            </a:r>
          </a:p>
          <a:p>
            <a:pPr lvl="1"/>
            <a:r>
              <a:rPr lang="en-US" sz="2800" dirty="0" smtClean="0"/>
              <a:t>Scaffolding strategies</a:t>
            </a:r>
          </a:p>
          <a:p>
            <a:pPr lvl="1"/>
            <a:r>
              <a:rPr lang="en-US" sz="2800" dirty="0" smtClean="0"/>
              <a:t>Dancing!</a:t>
            </a:r>
          </a:p>
          <a:p>
            <a:r>
              <a:rPr lang="en-US" sz="3200" dirty="0" smtClean="0"/>
              <a:t>What do we hope to achieve?</a:t>
            </a:r>
          </a:p>
          <a:p>
            <a:pPr lvl="1"/>
            <a:r>
              <a:rPr lang="en-US" sz="2800" dirty="0" smtClean="0"/>
              <a:t>Family health</a:t>
            </a:r>
          </a:p>
          <a:p>
            <a:pPr lvl="1"/>
            <a:r>
              <a:rPr lang="en-US" sz="2800" dirty="0" smtClean="0"/>
              <a:t>Strong families</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219" y="3804138"/>
            <a:ext cx="2942981" cy="2825262"/>
          </a:xfrm>
          <a:prstGeom prst="rect">
            <a:avLst/>
          </a:prstGeom>
        </p:spPr>
      </p:pic>
    </p:spTree>
    <p:extLst>
      <p:ext uri="{BB962C8B-B14F-4D97-AF65-F5344CB8AC3E}">
        <p14:creationId xmlns:p14="http://schemas.microsoft.com/office/powerpoint/2010/main" val="25805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informing our goals</a:t>
            </a:r>
            <a:endParaRPr lang="en-US" dirty="0"/>
          </a:p>
        </p:txBody>
      </p:sp>
      <p:sp>
        <p:nvSpPr>
          <p:cNvPr id="3" name="Content Placeholder 2"/>
          <p:cNvSpPr>
            <a:spLocks noGrp="1"/>
          </p:cNvSpPr>
          <p:nvPr>
            <p:ph idx="1"/>
          </p:nvPr>
        </p:nvSpPr>
        <p:spPr/>
        <p:txBody>
          <a:bodyPr/>
          <a:lstStyle/>
          <a:p>
            <a:pPr marL="228600" lvl="1">
              <a:spcBef>
                <a:spcPts val="1000"/>
              </a:spcBef>
            </a:pPr>
            <a:r>
              <a:rPr lang="en-US" sz="2800" dirty="0" smtClean="0"/>
              <a:t>Enjoyable time together makes </a:t>
            </a:r>
            <a:r>
              <a:rPr lang="en-US" sz="2800" dirty="0"/>
              <a:t>families strong (University of Nebraska-Lincoln Extension, </a:t>
            </a:r>
            <a:r>
              <a:rPr lang="en-US" sz="2800" dirty="0" smtClean="0"/>
              <a:t>2007.)</a:t>
            </a:r>
            <a:endParaRPr lang="en-US" sz="2800" dirty="0" smtClean="0"/>
          </a:p>
          <a:p>
            <a:r>
              <a:rPr lang="en-US" sz="2800" dirty="0" smtClean="0"/>
              <a:t>Children are more physically active with parents (</a:t>
            </a:r>
            <a:r>
              <a:rPr lang="en-US" sz="2800" dirty="0" err="1" smtClean="0"/>
              <a:t>Rebold</a:t>
            </a:r>
            <a:r>
              <a:rPr lang="en-US" sz="2800" dirty="0"/>
              <a:t>, </a:t>
            </a:r>
            <a:r>
              <a:rPr lang="en-US" sz="2800" dirty="0" err="1"/>
              <a:t>Lepp</a:t>
            </a:r>
            <a:r>
              <a:rPr lang="en-US" sz="2800" dirty="0"/>
              <a:t>, </a:t>
            </a:r>
            <a:r>
              <a:rPr lang="en-US" sz="2800" dirty="0" err="1"/>
              <a:t>Kobak</a:t>
            </a:r>
            <a:r>
              <a:rPr lang="en-US" sz="2800" dirty="0"/>
              <a:t>, </a:t>
            </a:r>
            <a:r>
              <a:rPr lang="en-US" sz="2800" dirty="0" err="1"/>
              <a:t>Mcdaniel</a:t>
            </a:r>
            <a:r>
              <a:rPr lang="en-US" sz="2800" dirty="0"/>
              <a:t>, </a:t>
            </a:r>
            <a:r>
              <a:rPr lang="en-US" sz="2800" dirty="0" smtClean="0"/>
              <a:t>&amp; Barkley, 2016)</a:t>
            </a:r>
            <a:endParaRPr lang="en-US" sz="2800" dirty="0"/>
          </a:p>
          <a:p>
            <a:pPr marL="457200" lvl="1" indent="0">
              <a:buNone/>
            </a:pPr>
            <a:endParaRPr lang="en-US" dirty="0" smtClean="0"/>
          </a:p>
          <a:p>
            <a:pPr lvl="1"/>
            <a:endParaRPr lang="en-US" dirty="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430" y="4169867"/>
            <a:ext cx="2915139" cy="2256317"/>
          </a:xfrm>
          <a:prstGeom prst="rect">
            <a:avLst/>
          </a:prstGeom>
        </p:spPr>
      </p:pic>
    </p:spTree>
    <p:extLst>
      <p:ext uri="{BB962C8B-B14F-4D97-AF65-F5344CB8AC3E}">
        <p14:creationId xmlns:p14="http://schemas.microsoft.com/office/powerpoint/2010/main" val="180332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are our goals important?</a:t>
            </a:r>
            <a:br>
              <a:rPr lang="en-US" dirty="0" smtClean="0"/>
            </a:br>
            <a:r>
              <a:rPr lang="en-US" dirty="0" smtClean="0"/>
              <a:t>Strong families/Parental involvement</a:t>
            </a:r>
            <a:endParaRPr lang="en-US" dirty="0"/>
          </a:p>
        </p:txBody>
      </p:sp>
      <p:sp>
        <p:nvSpPr>
          <p:cNvPr id="3" name="Content Placeholder 2"/>
          <p:cNvSpPr>
            <a:spLocks noGrp="1"/>
          </p:cNvSpPr>
          <p:nvPr>
            <p:ph idx="1"/>
          </p:nvPr>
        </p:nvSpPr>
        <p:spPr/>
        <p:txBody>
          <a:bodyPr>
            <a:normAutofit/>
          </a:bodyPr>
          <a:lstStyle/>
          <a:p>
            <a:r>
              <a:rPr lang="en-US" sz="2400" dirty="0" smtClean="0"/>
              <a:t>Parental involvement linked to higher reading and math scores</a:t>
            </a:r>
          </a:p>
          <a:p>
            <a:r>
              <a:rPr lang="en-US" sz="2400" dirty="0" smtClean="0"/>
              <a:t>Organized activities also enhance academic performance</a:t>
            </a:r>
            <a:endParaRPr lang="en-US" sz="2400" dirty="0"/>
          </a:p>
          <a:p>
            <a:pPr marL="0" indent="0" algn="r">
              <a:buNone/>
            </a:pPr>
            <a:r>
              <a:rPr lang="en-US" dirty="0" smtClean="0"/>
              <a:t>			(Cooper, </a:t>
            </a:r>
            <a:r>
              <a:rPr lang="en-US" dirty="0" err="1" smtClean="0"/>
              <a:t>Crosnoe</a:t>
            </a:r>
            <a:r>
              <a:rPr lang="en-US" dirty="0" smtClean="0"/>
              <a:t>, </a:t>
            </a:r>
            <a:r>
              <a:rPr lang="en-US" dirty="0" err="1" smtClean="0"/>
              <a:t>Suizzo</a:t>
            </a:r>
            <a:r>
              <a:rPr lang="en-US" dirty="0" smtClean="0"/>
              <a:t>, &amp; </a:t>
            </a:r>
            <a:r>
              <a:rPr lang="en-US" dirty="0" err="1" smtClean="0"/>
              <a:t>Pituch</a:t>
            </a:r>
            <a:r>
              <a:rPr lang="en-US" dirty="0" smtClean="0"/>
              <a:t>, 2010)</a:t>
            </a:r>
          </a:p>
          <a:p>
            <a:r>
              <a:rPr lang="en-US" sz="2400" dirty="0" smtClean="0"/>
              <a:t>Parental involvement also increases children’s involvement in their own learning</a:t>
            </a:r>
          </a:p>
          <a:p>
            <a:pPr marL="0" indent="0" algn="r">
              <a:buNone/>
            </a:pPr>
            <a:r>
              <a:rPr lang="en-US" dirty="0" smtClean="0"/>
              <a:t> 				  (</a:t>
            </a:r>
            <a:r>
              <a:rPr lang="en-US" dirty="0"/>
              <a:t>Zimmerman, </a:t>
            </a:r>
            <a:r>
              <a:rPr lang="en-US" dirty="0" smtClean="0"/>
              <a:t>1990, </a:t>
            </a:r>
            <a:r>
              <a:rPr lang="en-US" dirty="0"/>
              <a:t>as cited in Xu, Benson, </a:t>
            </a:r>
            <a:r>
              <a:rPr lang="en-US" dirty="0" err="1"/>
              <a:t>Mudrey</a:t>
            </a:r>
            <a:r>
              <a:rPr lang="en-US" dirty="0"/>
              <a:t>-Camino, &amp; Steiner, 2010)</a:t>
            </a:r>
          </a:p>
          <a:p>
            <a:endParaRPr lang="en-US" dirty="0"/>
          </a:p>
        </p:txBody>
      </p:sp>
    </p:spTree>
    <p:extLst>
      <p:ext uri="{BB962C8B-B14F-4D97-AF65-F5344CB8AC3E}">
        <p14:creationId xmlns:p14="http://schemas.microsoft.com/office/powerpoint/2010/main" val="19057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dance/physical activity (PA)</a:t>
            </a:r>
            <a:br>
              <a:rPr lang="en-US" dirty="0" smtClean="0"/>
            </a:br>
            <a:endParaRPr lang="en-US" dirty="0"/>
          </a:p>
        </p:txBody>
      </p:sp>
      <p:sp>
        <p:nvSpPr>
          <p:cNvPr id="3" name="Content Placeholder 2"/>
          <p:cNvSpPr>
            <a:spLocks noGrp="1"/>
          </p:cNvSpPr>
          <p:nvPr>
            <p:ph idx="1"/>
          </p:nvPr>
        </p:nvSpPr>
        <p:spPr>
          <a:xfrm>
            <a:off x="756138" y="1309260"/>
            <a:ext cx="10679723" cy="5548740"/>
          </a:xfrm>
        </p:spPr>
        <p:txBody>
          <a:bodyPr>
            <a:normAutofit/>
          </a:bodyPr>
          <a:lstStyle/>
          <a:p>
            <a:r>
              <a:rPr lang="en-US" sz="3200" dirty="0" smtClean="0"/>
              <a:t>Physical</a:t>
            </a:r>
          </a:p>
          <a:p>
            <a:pPr lvl="1"/>
            <a:r>
              <a:rPr lang="en-US" sz="2400" dirty="0" smtClean="0"/>
              <a:t>Weight loss</a:t>
            </a:r>
          </a:p>
          <a:p>
            <a:pPr lvl="1"/>
            <a:r>
              <a:rPr lang="en-US" sz="2400" dirty="0" smtClean="0"/>
              <a:t>Increased fitness, energy, and strength</a:t>
            </a:r>
          </a:p>
          <a:p>
            <a:r>
              <a:rPr lang="en-US" sz="3200" dirty="0" smtClean="0"/>
              <a:t>Psychological</a:t>
            </a:r>
          </a:p>
          <a:p>
            <a:pPr lvl="1"/>
            <a:r>
              <a:rPr lang="en-US" sz="2400" dirty="0" smtClean="0"/>
              <a:t>Higher confidence</a:t>
            </a:r>
          </a:p>
          <a:p>
            <a:pPr lvl="1"/>
            <a:r>
              <a:rPr lang="en-US" sz="2400" dirty="0" smtClean="0"/>
              <a:t>Positive mood changes</a:t>
            </a:r>
          </a:p>
          <a:p>
            <a:r>
              <a:rPr lang="en-US" sz="3200" dirty="0" smtClean="0"/>
              <a:t>Behavioral</a:t>
            </a:r>
          </a:p>
          <a:p>
            <a:pPr lvl="1"/>
            <a:r>
              <a:rPr lang="en-US" sz="2400" dirty="0" smtClean="0"/>
              <a:t>Increased physical activity at home in participants and participants’ siblings</a:t>
            </a:r>
          </a:p>
          <a:p>
            <a:pPr lvl="1"/>
            <a:r>
              <a:rPr lang="en-US" sz="2400" dirty="0" smtClean="0"/>
              <a:t>Improved eating habits</a:t>
            </a:r>
          </a:p>
          <a:p>
            <a:pPr marL="0" indent="0">
              <a:buNone/>
            </a:pPr>
            <a:endParaRPr lang="en-US" dirty="0"/>
          </a:p>
          <a:p>
            <a:pPr marL="0" indent="0" algn="r">
              <a:buNone/>
            </a:pPr>
            <a:r>
              <a:rPr lang="en-US" dirty="0" smtClean="0"/>
              <a:t>(</a:t>
            </a:r>
            <a:r>
              <a:rPr lang="en-US" dirty="0" err="1" smtClean="0"/>
              <a:t>Beaulac</a:t>
            </a:r>
            <a:r>
              <a:rPr lang="en-US" dirty="0" smtClean="0"/>
              <a:t>, </a:t>
            </a:r>
            <a:r>
              <a:rPr lang="en-US" dirty="0" err="1" smtClean="0"/>
              <a:t>Kristjansson</a:t>
            </a:r>
            <a:r>
              <a:rPr lang="en-US" dirty="0" smtClean="0"/>
              <a:t>, &amp; Calhoun, 2011)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939" y="1721195"/>
            <a:ext cx="2467708" cy="2467708"/>
          </a:xfrm>
          <a:prstGeom prst="rect">
            <a:avLst/>
          </a:prstGeom>
        </p:spPr>
      </p:pic>
    </p:spTree>
    <p:extLst>
      <p:ext uri="{BB962C8B-B14F-4D97-AF65-F5344CB8AC3E}">
        <p14:creationId xmlns:p14="http://schemas.microsoft.com/office/powerpoint/2010/main" val="47835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dance/physical activity cont’d.</a:t>
            </a:r>
            <a:endParaRPr lang="en-US" dirty="0"/>
          </a:p>
        </p:txBody>
      </p:sp>
      <p:sp>
        <p:nvSpPr>
          <p:cNvPr id="3" name="Content Placeholder 2"/>
          <p:cNvSpPr>
            <a:spLocks noGrp="1"/>
          </p:cNvSpPr>
          <p:nvPr>
            <p:ph idx="1"/>
          </p:nvPr>
        </p:nvSpPr>
        <p:spPr>
          <a:xfrm>
            <a:off x="838200" y="1444502"/>
            <a:ext cx="10925908" cy="5255235"/>
          </a:xfrm>
        </p:spPr>
        <p:txBody>
          <a:bodyPr>
            <a:normAutofit fontScale="85000" lnSpcReduction="20000"/>
          </a:bodyPr>
          <a:lstStyle/>
          <a:p>
            <a:pPr marL="0" indent="0">
              <a:buNone/>
            </a:pPr>
            <a:endParaRPr lang="en-US" dirty="0" smtClean="0"/>
          </a:p>
          <a:p>
            <a:r>
              <a:rPr lang="en-US" sz="3600" dirty="0" smtClean="0"/>
              <a:t>Interpersonal</a:t>
            </a:r>
          </a:p>
          <a:p>
            <a:pPr lvl="1"/>
            <a:r>
              <a:rPr lang="en-US" sz="2800" dirty="0" smtClean="0"/>
              <a:t>More relationships</a:t>
            </a:r>
          </a:p>
          <a:p>
            <a:pPr lvl="1"/>
            <a:r>
              <a:rPr lang="en-US" sz="2800" dirty="0" smtClean="0"/>
              <a:t>Improved social skills</a:t>
            </a:r>
          </a:p>
          <a:p>
            <a:pPr marL="457200" lvl="1" indent="0">
              <a:buNone/>
            </a:pPr>
            <a:endParaRPr lang="en-US" sz="2800" dirty="0" smtClean="0"/>
          </a:p>
          <a:p>
            <a:r>
              <a:rPr lang="en-US" sz="3600" dirty="0" smtClean="0"/>
              <a:t>Academic</a:t>
            </a:r>
          </a:p>
          <a:p>
            <a:pPr lvl="1"/>
            <a:r>
              <a:rPr lang="en-US" sz="2800" dirty="0" smtClean="0"/>
              <a:t>Better grades</a:t>
            </a:r>
          </a:p>
          <a:p>
            <a:pPr lvl="1"/>
            <a:r>
              <a:rPr lang="en-US" sz="2800" dirty="0" smtClean="0"/>
              <a:t>Improved homework completion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dirty="0" smtClean="0"/>
              <a:t>(</a:t>
            </a:r>
            <a:r>
              <a:rPr lang="en-US" dirty="0" err="1" smtClean="0"/>
              <a:t>Beaulac</a:t>
            </a:r>
            <a:r>
              <a:rPr lang="en-US" dirty="0" smtClean="0"/>
              <a:t>, </a:t>
            </a:r>
            <a:r>
              <a:rPr lang="en-US" dirty="0" err="1" smtClean="0"/>
              <a:t>Kristjansson</a:t>
            </a:r>
            <a:r>
              <a:rPr lang="en-US" dirty="0" smtClean="0"/>
              <a:t>, &amp; Calhoun, 2011)</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407875"/>
            <a:ext cx="2168770" cy="21687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316" y="2021443"/>
            <a:ext cx="4959838" cy="1813441"/>
          </a:xfrm>
          <a:prstGeom prst="rect">
            <a:avLst/>
          </a:prstGeom>
        </p:spPr>
      </p:pic>
    </p:spTree>
    <p:extLst>
      <p:ext uri="{BB962C8B-B14F-4D97-AF65-F5344CB8AC3E}">
        <p14:creationId xmlns:p14="http://schemas.microsoft.com/office/powerpoint/2010/main" val="11940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sz="2800" dirty="0" smtClean="0"/>
              <a:t>Why is it needed?</a:t>
            </a:r>
          </a:p>
          <a:p>
            <a:pPr lvl="1"/>
            <a:r>
              <a:rPr lang="en-US" sz="2400" dirty="0" smtClean="0"/>
              <a:t>“A crucial determinant influencing PA is the environment in which a child lives” (</a:t>
            </a:r>
            <a:r>
              <a:rPr lang="en-US" sz="2400" dirty="0" err="1" smtClean="0"/>
              <a:t>Wilke</a:t>
            </a:r>
            <a:r>
              <a:rPr lang="en-US" sz="2400" dirty="0" smtClean="0"/>
              <a:t>, </a:t>
            </a:r>
            <a:r>
              <a:rPr lang="en-US" sz="2400" dirty="0" err="1" smtClean="0"/>
              <a:t>Opdenakker</a:t>
            </a:r>
            <a:r>
              <a:rPr lang="en-US" sz="2400" dirty="0" smtClean="0"/>
              <a:t>, </a:t>
            </a:r>
            <a:r>
              <a:rPr lang="en-US" sz="2400" dirty="0" err="1" smtClean="0"/>
              <a:t>Kremers</a:t>
            </a:r>
            <a:r>
              <a:rPr lang="en-US" sz="2400" dirty="0" smtClean="0"/>
              <a:t>, &amp; </a:t>
            </a:r>
            <a:r>
              <a:rPr lang="en-US" sz="2400" dirty="0" err="1" smtClean="0"/>
              <a:t>Gubbels</a:t>
            </a:r>
            <a:r>
              <a:rPr lang="en-US" sz="2400" dirty="0" smtClean="0"/>
              <a:t>, 2013, p. 226)</a:t>
            </a:r>
          </a:p>
          <a:p>
            <a:pPr lvl="1"/>
            <a:r>
              <a:rPr lang="en-US" sz="2400" dirty="0" smtClean="0"/>
              <a:t>The reach of physical activity interventions is very limited.</a:t>
            </a:r>
          </a:p>
          <a:p>
            <a:pPr marL="914400" lvl="2" indent="0">
              <a:buNone/>
            </a:pPr>
            <a:endParaRPr lang="en-US" dirty="0" smtClean="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276" y="3870436"/>
            <a:ext cx="2028787" cy="2647187"/>
          </a:xfrm>
          <a:prstGeom prst="rect">
            <a:avLst/>
          </a:prstGeom>
        </p:spPr>
      </p:pic>
    </p:spTree>
    <p:extLst>
      <p:ext uri="{BB962C8B-B14F-4D97-AF65-F5344CB8AC3E}">
        <p14:creationId xmlns:p14="http://schemas.microsoft.com/office/powerpoint/2010/main" val="43809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components-Scaffolding</a:t>
            </a:r>
            <a:endParaRPr lang="en-US" dirty="0"/>
          </a:p>
        </p:txBody>
      </p:sp>
      <p:sp>
        <p:nvSpPr>
          <p:cNvPr id="3" name="Content Placeholder 2"/>
          <p:cNvSpPr>
            <a:spLocks noGrp="1"/>
          </p:cNvSpPr>
          <p:nvPr>
            <p:ph idx="1"/>
          </p:nvPr>
        </p:nvSpPr>
        <p:spPr/>
        <p:txBody>
          <a:bodyPr/>
          <a:lstStyle/>
          <a:p>
            <a:r>
              <a:rPr lang="en-US" sz="3200" dirty="0" smtClean="0"/>
              <a:t>6 strategies of scaffolding</a:t>
            </a:r>
          </a:p>
          <a:p>
            <a:pPr lvl="1"/>
            <a:r>
              <a:rPr lang="en-US" sz="2800" dirty="0" smtClean="0"/>
              <a:t>Questioning</a:t>
            </a:r>
          </a:p>
          <a:p>
            <a:pPr lvl="1"/>
            <a:r>
              <a:rPr lang="en-US" sz="2800" dirty="0" smtClean="0"/>
              <a:t>Explaining/Instructing</a:t>
            </a:r>
          </a:p>
          <a:p>
            <a:pPr lvl="1"/>
            <a:r>
              <a:rPr lang="en-US" sz="2800" dirty="0" smtClean="0"/>
              <a:t>Modeling</a:t>
            </a:r>
          </a:p>
          <a:p>
            <a:pPr lvl="1"/>
            <a:r>
              <a:rPr lang="en-US" sz="2800" dirty="0" smtClean="0"/>
              <a:t>Feedback</a:t>
            </a:r>
          </a:p>
          <a:p>
            <a:pPr lvl="1"/>
            <a:r>
              <a:rPr lang="en-US" sz="2800" dirty="0" smtClean="0"/>
              <a:t>Maintaining focus</a:t>
            </a:r>
          </a:p>
          <a:p>
            <a:pPr lvl="1"/>
            <a:r>
              <a:rPr lang="en-US" sz="2800" dirty="0" smtClean="0"/>
              <a:t>Structuring</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953" y="2469094"/>
            <a:ext cx="4689231" cy="3475055"/>
          </a:xfrm>
          <a:prstGeom prst="rect">
            <a:avLst/>
          </a:prstGeom>
        </p:spPr>
      </p:pic>
    </p:spTree>
    <p:extLst>
      <p:ext uri="{BB962C8B-B14F-4D97-AF65-F5344CB8AC3E}">
        <p14:creationId xmlns:p14="http://schemas.microsoft.com/office/powerpoint/2010/main" val="148105904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15945</TotalTime>
  <Words>2297</Words>
  <Application>Microsoft Macintosh PowerPoint</Application>
  <PresentationFormat>Widescreen</PresentationFormat>
  <Paragraphs>190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Century Gothic</vt:lpstr>
      <vt:lpstr>Times New Roman</vt:lpstr>
      <vt:lpstr>Wingdings</vt:lpstr>
      <vt:lpstr>Arial</vt:lpstr>
      <vt:lpstr>Vapor Trail</vt:lpstr>
      <vt:lpstr>Family Dance! Using dance as a healthy family engagement activity. </vt:lpstr>
      <vt:lpstr>Introduction of presenters</vt:lpstr>
      <vt:lpstr>Program  Overview</vt:lpstr>
      <vt:lpstr>Research informing our goals</vt:lpstr>
      <vt:lpstr>Why are our goals important? Strong families/Parental involvement</vt:lpstr>
      <vt:lpstr>Benefits of dance/physical activity (PA) </vt:lpstr>
      <vt:lpstr>Benefits of dance/physical activity cont’d.</vt:lpstr>
      <vt:lpstr>Why?</vt:lpstr>
      <vt:lpstr>Teaching components-Scaffolding</vt:lpstr>
      <vt:lpstr>Scaffolding-Questioning</vt:lpstr>
      <vt:lpstr>Scaffolding-Explaining and instructing</vt:lpstr>
      <vt:lpstr>Scaffolding-Modeling</vt:lpstr>
      <vt:lpstr>Scaffolding-Feedback</vt:lpstr>
      <vt:lpstr>Scaffolding-Maintaining focus</vt:lpstr>
      <vt:lpstr>Scaffolding-Structuring</vt:lpstr>
      <vt:lpstr>General tap session format</vt:lpstr>
      <vt:lpstr>Dance Step Playlists</vt:lpstr>
      <vt:lpstr>Link for all Family Dance! Resources</vt:lpstr>
      <vt:lpstr>Dance moves</vt:lpstr>
      <vt:lpstr>Dance moves cont’d.</vt:lpstr>
      <vt:lpstr>References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Bradford Wiles</cp:lastModifiedBy>
  <cp:revision>314</cp:revision>
  <cp:lastPrinted>2017-01-27T21:30:07Z</cp:lastPrinted>
  <dcterms:created xsi:type="dcterms:W3CDTF">2016-08-22T13:16:09Z</dcterms:created>
  <dcterms:modified xsi:type="dcterms:W3CDTF">2017-08-28T15:04:03Z</dcterms:modified>
</cp:coreProperties>
</file>