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97" r:id="rId2"/>
    <p:sldId id="298" r:id="rId3"/>
    <p:sldId id="378" r:id="rId4"/>
    <p:sldId id="379" r:id="rId5"/>
    <p:sldId id="380" r:id="rId6"/>
    <p:sldId id="381" r:id="rId7"/>
    <p:sldId id="360" r:id="rId8"/>
    <p:sldId id="361" r:id="rId9"/>
    <p:sldId id="362" r:id="rId10"/>
    <p:sldId id="363" r:id="rId11"/>
    <p:sldId id="364" r:id="rId12"/>
    <p:sldId id="365" r:id="rId13"/>
    <p:sldId id="368" r:id="rId14"/>
    <p:sldId id="382" r:id="rId15"/>
    <p:sldId id="383" r:id="rId16"/>
    <p:sldId id="367" r:id="rId17"/>
    <p:sldId id="369" r:id="rId18"/>
    <p:sldId id="377" r:id="rId19"/>
    <p:sldId id="370" r:id="rId20"/>
    <p:sldId id="372" r:id="rId21"/>
    <p:sldId id="346" r:id="rId22"/>
    <p:sldId id="347" r:id="rId23"/>
    <p:sldId id="348" r:id="rId24"/>
    <p:sldId id="349" r:id="rId25"/>
    <p:sldId id="387" r:id="rId26"/>
    <p:sldId id="384" r:id="rId27"/>
    <p:sldId id="385" r:id="rId28"/>
    <p:sldId id="386" r:id="rId29"/>
    <p:sldId id="323" r:id="rId30"/>
    <p:sldId id="324" r:id="rId31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374" autoAdjust="0"/>
    <p:restoredTop sz="94660"/>
  </p:normalViewPr>
  <p:slideViewPr>
    <p:cSldViewPr>
      <p:cViewPr varScale="1">
        <p:scale>
          <a:sx n="97" d="100"/>
          <a:sy n="97" d="100"/>
        </p:scale>
        <p:origin x="1103" y="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6A9B20D-2626-42D2-A3E2-C955BEAD259B}" type="datetimeFigureOut">
              <a:rPr lang="en-US" smtClean="0"/>
              <a:t>9/4/2018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E330764-437F-4122-96D1-DCF851F08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243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6BF62D-EFD4-4BF1-9688-35CD59648486}" type="datetimeFigureOut">
              <a:rPr lang="en-US" smtClean="0"/>
              <a:t>9/4/2018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2079C6-7DC7-473A-8A1D-6CE1D4170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421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Infant formula also has inherent risks. Like breast milk, formula is not a sterile product.</a:t>
            </a:r>
            <a:r>
              <a:rPr lang="en-US" baseline="0" dirty="0"/>
              <a:t> </a:t>
            </a:r>
            <a:r>
              <a:rPr lang="en-US" dirty="0"/>
              <a:t>Furthermore, milk-based infant formula contains lactose,</a:t>
            </a:r>
            <a:r>
              <a:rPr lang="en-US" baseline="0" dirty="0"/>
              <a:t> </a:t>
            </a:r>
            <a:r>
              <a:rPr lang="en-US" dirty="0"/>
              <a:t>protein, and milk fat that may protect bacteria during the drying process. These sublethally injured</a:t>
            </a:r>
            <a:r>
              <a:rPr lang="en-US" baseline="0" dirty="0"/>
              <a:t> </a:t>
            </a:r>
            <a:r>
              <a:rPr lang="en-US" dirty="0"/>
              <a:t>microorganisms have been reported to survive for up to two years.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AD98C-0EF5-4632-A0BF-86BF5AAAC99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435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583947AB-4183-4BB8-A707-5B0A3EAA58F5}" type="slidenum">
              <a:rPr lang="en-US" altLang="en-US">
                <a:latin typeface="Arial" charset="0"/>
              </a:rPr>
              <a:pPr eaLnBrk="1" hangingPunct="1"/>
              <a:t>22</a:t>
            </a:fld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701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345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296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78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7924800" cy="2133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886200"/>
            <a:ext cx="7924800" cy="2133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270B1-2A53-4CCE-B839-475F4C110A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705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E628E-932C-4155-943B-130B2C404883}" type="datetimeFigureOut">
              <a:rPr lang="en-US" altLang="en-US"/>
              <a:pPr>
                <a:defRPr/>
              </a:pPr>
              <a:t>9/4/2018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1C389-95CD-4964-BFCF-CA068EE2D9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0527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96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9771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63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230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80A4E3F-5541-48AA-B2F9-F388E02EACFE}" type="datetimeFigureOut">
              <a:rPr lang="en-US"/>
              <a:pPr>
                <a:defRPr/>
              </a:pPr>
              <a:t>9/4/2018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89399A5-88D0-4171-B0D2-41CBDD491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756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525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2221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9070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1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2" r:id="rId12"/>
    <p:sldLayoutId id="2147483673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ducesafetyproject.org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sre.ksu.edu/foodsafety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4"/>
          <p:cNvSpPr>
            <a:spLocks noGrp="1"/>
          </p:cNvSpPr>
          <p:nvPr>
            <p:ph type="ctrTitle"/>
          </p:nvPr>
        </p:nvSpPr>
        <p:spPr>
          <a:xfrm>
            <a:off x="381000" y="1066800"/>
            <a:ext cx="8458200" cy="1470025"/>
          </a:xfrm>
        </p:spPr>
        <p:txBody>
          <a:bodyPr/>
          <a:lstStyle/>
          <a:p>
            <a:pPr eaLnBrk="1" hangingPunct="1"/>
            <a:r>
              <a:rPr lang="en-US" altLang="en-US" sz="4800" i="1" dirty="0" smtClean="0">
                <a:ea typeface="ＭＳ Ｐゴシック" pitchFamily="34" charset="-128"/>
              </a:rPr>
              <a:t>Food Safety for At-Risk Populations</a:t>
            </a:r>
          </a:p>
        </p:txBody>
      </p:sp>
      <p:sp>
        <p:nvSpPr>
          <p:cNvPr id="2051" name="Subtitle 5"/>
          <p:cNvSpPr>
            <a:spLocks noGrp="1"/>
          </p:cNvSpPr>
          <p:nvPr>
            <p:ph type="subTitle" idx="1"/>
          </p:nvPr>
        </p:nvSpPr>
        <p:spPr>
          <a:xfrm>
            <a:off x="1371600" y="3200400"/>
            <a:ext cx="6400800" cy="1981200"/>
          </a:xfrm>
        </p:spPr>
        <p:txBody>
          <a:bodyPr/>
          <a:lstStyle/>
          <a:p>
            <a:pPr eaLnBrk="1" hangingPunct="1"/>
            <a:r>
              <a:rPr lang="en-US" altLang="en-US" sz="2800" i="1" dirty="0" smtClean="0">
                <a:solidFill>
                  <a:srgbClr val="898989"/>
                </a:solidFill>
                <a:ea typeface="ＭＳ Ｐゴシック" pitchFamily="34" charset="-128"/>
              </a:rPr>
              <a:t>Londa Nwadike</a:t>
            </a:r>
          </a:p>
          <a:p>
            <a:pPr eaLnBrk="1" hangingPunct="1"/>
            <a:r>
              <a:rPr lang="en-US" altLang="en-US" sz="2800" i="1" dirty="0" smtClean="0">
                <a:solidFill>
                  <a:srgbClr val="898989"/>
                </a:solidFill>
                <a:ea typeface="ＭＳ Ｐゴシック" pitchFamily="34" charset="-128"/>
              </a:rPr>
              <a:t>Extension Consumer Food Safety Specialist</a:t>
            </a:r>
          </a:p>
          <a:p>
            <a:pPr eaLnBrk="1" hangingPunct="1"/>
            <a:r>
              <a:rPr lang="en-US" altLang="en-US" sz="2800" i="1" dirty="0" smtClean="0">
                <a:solidFill>
                  <a:srgbClr val="898989"/>
                </a:solidFill>
                <a:ea typeface="ＭＳ Ｐゴシック" pitchFamily="34" charset="-128"/>
              </a:rPr>
              <a:t>University of Missouri/                          Kansas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49086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00810"/>
            <a:ext cx="9144000" cy="4800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91363"/>
            <a:ext cx="81869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2"/>
                </a:solidFill>
              </a:rPr>
              <a:t>Tip #3</a:t>
            </a:r>
          </a:p>
        </p:txBody>
      </p:sp>
    </p:spTree>
    <p:extLst>
      <p:ext uri="{BB962C8B-B14F-4D97-AF65-F5344CB8AC3E}">
        <p14:creationId xmlns:p14="http://schemas.microsoft.com/office/powerpoint/2010/main" val="1729023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53099" cy="480271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91363"/>
            <a:ext cx="81869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2"/>
                </a:solidFill>
              </a:rPr>
              <a:t>Tip #4</a:t>
            </a:r>
          </a:p>
        </p:txBody>
      </p:sp>
    </p:spTree>
    <p:extLst>
      <p:ext uri="{BB962C8B-B14F-4D97-AF65-F5344CB8AC3E}">
        <p14:creationId xmlns:p14="http://schemas.microsoft.com/office/powerpoint/2010/main" val="528541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81531" cy="482030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91363"/>
            <a:ext cx="81869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2"/>
                </a:solidFill>
              </a:rPr>
              <a:t>Tip #5</a:t>
            </a:r>
          </a:p>
        </p:txBody>
      </p:sp>
    </p:spTree>
    <p:extLst>
      <p:ext uri="{BB962C8B-B14F-4D97-AF65-F5344CB8AC3E}">
        <p14:creationId xmlns:p14="http://schemas.microsoft.com/office/powerpoint/2010/main" val="2974188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14400"/>
            <a:ext cx="9181529" cy="482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44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52400"/>
            <a:ext cx="8229600" cy="1143000"/>
          </a:xfrm>
        </p:spPr>
        <p:txBody>
          <a:bodyPr/>
          <a:lstStyle/>
          <a:p>
            <a:r>
              <a:rPr lang="en-US" dirty="0" smtClean="0"/>
              <a:t>Using breast milk safely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371600"/>
            <a:ext cx="8229600" cy="4525963"/>
          </a:xfrm>
        </p:spPr>
        <p:txBody>
          <a:bodyPr/>
          <a:lstStyle/>
          <a:p>
            <a:r>
              <a:rPr lang="en-US" dirty="0" smtClean="0"/>
              <a:t>Breastfeeding has many benefits! </a:t>
            </a:r>
          </a:p>
          <a:p>
            <a:r>
              <a:rPr lang="en-US" dirty="0" smtClean="0"/>
              <a:t>Need to follow safe handling and storage practices with expressed breast milk</a:t>
            </a:r>
          </a:p>
          <a:p>
            <a:pPr lvl="1"/>
            <a:r>
              <a:rPr lang="en-US" dirty="0" smtClean="0"/>
              <a:t>Maintain high quality of milk and health of baby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3" t="10428" r="14824" b="23285"/>
          <a:stretch/>
        </p:blipFill>
        <p:spPr bwMode="auto">
          <a:xfrm>
            <a:off x="2286000" y="3764185"/>
            <a:ext cx="4648200" cy="3093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2993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Storing breast milk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" y="1295400"/>
          <a:ext cx="9131642" cy="56622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1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4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90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166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5353">
                <a:tc>
                  <a:txBody>
                    <a:bodyPr/>
                    <a:lstStyle/>
                    <a:p>
                      <a:pPr marL="0" marR="0"/>
                      <a:r>
                        <a:rPr lang="en-US" sz="1900" dirty="0">
                          <a:effectLst/>
                        </a:rPr>
                        <a:t>Location</a:t>
                      </a:r>
                      <a:endParaRPr lang="en-US" sz="19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900" dirty="0">
                          <a:effectLst/>
                        </a:rPr>
                        <a:t>Temperature</a:t>
                      </a:r>
                      <a:endParaRPr lang="en-US" sz="19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900">
                          <a:effectLst/>
                        </a:rPr>
                        <a:t>Duration</a:t>
                      </a:r>
                      <a:endParaRPr lang="en-US" sz="19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900">
                          <a:effectLst/>
                        </a:rPr>
                        <a:t>Comments</a:t>
                      </a:r>
                      <a:endParaRPr lang="en-US" sz="19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3484">
                <a:tc>
                  <a:txBody>
                    <a:bodyPr/>
                    <a:lstStyle/>
                    <a:p>
                      <a:pPr marL="0" marR="0"/>
                      <a:r>
                        <a:rPr lang="en-US" sz="1900">
                          <a:effectLst/>
                        </a:rPr>
                        <a:t>Countertop</a:t>
                      </a:r>
                      <a:endParaRPr lang="en-US" sz="19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900" dirty="0">
                          <a:effectLst/>
                        </a:rPr>
                        <a:t>Room temp (up to 77°F)</a:t>
                      </a:r>
                      <a:endParaRPr lang="en-US" sz="19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900">
                          <a:effectLst/>
                        </a:rPr>
                        <a:t>6-8 hours</a:t>
                      </a:r>
                      <a:endParaRPr lang="en-US" sz="19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900">
                          <a:effectLst/>
                        </a:rPr>
                        <a:t>Be sure containers are covered</a:t>
                      </a:r>
                      <a:endParaRPr lang="en-US" sz="19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0708">
                <a:tc>
                  <a:txBody>
                    <a:bodyPr/>
                    <a:lstStyle/>
                    <a:p>
                      <a:pPr marL="0" marR="0"/>
                      <a:r>
                        <a:rPr lang="en-US" sz="1900">
                          <a:effectLst/>
                        </a:rPr>
                        <a:t>Insulated cooler bag</a:t>
                      </a:r>
                      <a:endParaRPr lang="en-US" sz="19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900" dirty="0">
                          <a:effectLst/>
                        </a:rPr>
                        <a:t>5-39°F</a:t>
                      </a:r>
                      <a:endParaRPr lang="en-US" sz="19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900" dirty="0">
                          <a:effectLst/>
                        </a:rPr>
                        <a:t>24 hours</a:t>
                      </a:r>
                      <a:endParaRPr lang="en-US" sz="19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900">
                          <a:effectLst/>
                        </a:rPr>
                        <a:t>Keep ice packs in contact with milk container, limit opening bag. </a:t>
                      </a:r>
                      <a:endParaRPr lang="en-US" sz="19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5226">
                <a:tc>
                  <a:txBody>
                    <a:bodyPr/>
                    <a:lstStyle/>
                    <a:p>
                      <a:pPr marL="0" marR="0"/>
                      <a:r>
                        <a:rPr lang="en-US" sz="1900">
                          <a:effectLst/>
                        </a:rPr>
                        <a:t>Refrigerator</a:t>
                      </a:r>
                      <a:endParaRPr lang="en-US" sz="19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900">
                          <a:effectLst/>
                        </a:rPr>
                        <a:t>39°F</a:t>
                      </a:r>
                      <a:endParaRPr lang="en-US" sz="19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900">
                          <a:effectLst/>
                        </a:rPr>
                        <a:t>5 days</a:t>
                      </a:r>
                      <a:endParaRPr lang="en-US" sz="19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900" dirty="0">
                          <a:effectLst/>
                        </a:rPr>
                        <a:t>Store milk in the back of the main body of the refrigerator where temperatures are coldest</a:t>
                      </a:r>
                      <a:endParaRPr lang="en-US" sz="19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46060">
                <a:tc>
                  <a:txBody>
                    <a:bodyPr/>
                    <a:lstStyle/>
                    <a:p>
                      <a:pPr marL="0" marR="0"/>
                      <a:r>
                        <a:rPr lang="en-US" sz="1900">
                          <a:effectLst/>
                        </a:rPr>
                        <a:t>Freezer compartment of a refrigerator</a:t>
                      </a:r>
                      <a:endParaRPr lang="en-US" sz="19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900">
                          <a:effectLst/>
                        </a:rPr>
                        <a:t>0°F</a:t>
                      </a:r>
                      <a:endParaRPr lang="en-US" sz="19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900">
                          <a:effectLst/>
                        </a:rPr>
                        <a:t>3-6 months</a:t>
                      </a:r>
                      <a:endParaRPr lang="en-US" sz="19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</a:rPr>
                        <a:t>-Note that if the freezer compartment is within the refrigerator (using the same main door), milk can only be stored 2 weeks. 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</a:rPr>
                        <a:t>-Store milk toward the back of the freezer, where the temperature stays colder.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</a:rPr>
                        <a:t>-Milk stored for longer listed durations is safe, but may be lower nutritional quality. </a:t>
                      </a:r>
                      <a:endParaRPr lang="en-US" sz="19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61414">
                <a:tc>
                  <a:txBody>
                    <a:bodyPr/>
                    <a:lstStyle/>
                    <a:p>
                      <a:pPr marL="0" marR="0"/>
                      <a:r>
                        <a:rPr lang="en-US" sz="1900">
                          <a:effectLst/>
                        </a:rPr>
                        <a:t>Chest or upright freezer</a:t>
                      </a:r>
                      <a:endParaRPr lang="en-US" sz="19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900">
                          <a:effectLst/>
                        </a:rPr>
                        <a:t>-4°F</a:t>
                      </a:r>
                      <a:endParaRPr lang="en-US" sz="19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900" dirty="0">
                          <a:effectLst/>
                        </a:rPr>
                        <a:t>6-12 months</a:t>
                      </a:r>
                      <a:endParaRPr lang="en-US" sz="19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6259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foodsafety.gov/images/infographic-foodsafety-children-under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722" y="1700600"/>
            <a:ext cx="2514600" cy="3256507"/>
          </a:xfrm>
          <a:prstGeom prst="rect">
            <a:avLst/>
          </a:prstGeom>
          <a:ln w="190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9200" y="1701794"/>
            <a:ext cx="2498840" cy="3254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72785" y="4957106"/>
            <a:ext cx="2524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3399"/>
                </a:solidFill>
                <a:latin typeface="Calibri" panose="020F0502020204030204" pitchFamily="34" charset="0"/>
              </a:rPr>
              <a:t>www.fightbac.org/kids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9722" y="4964668"/>
            <a:ext cx="2514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3399"/>
                </a:solidFill>
                <a:latin typeface="Calibri" panose="020F0502020204030204" pitchFamily="34" charset="0"/>
              </a:rPr>
              <a:t>www.foodsafety.gov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91363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Resources Available</a:t>
            </a:r>
            <a:endParaRPr lang="en-US" sz="48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52600" y="5638800"/>
            <a:ext cx="5943600" cy="381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www.ksre.k-state.edu/foodsafety/topics/risk.html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002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903"/>
            <a:ext cx="8229600" cy="1143000"/>
          </a:xfrm>
        </p:spPr>
        <p:txBody>
          <a:bodyPr/>
          <a:lstStyle/>
          <a:p>
            <a:r>
              <a:rPr lang="en-US" dirty="0" smtClean="0"/>
              <a:t>Food Safety for Older People- Why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990600"/>
            <a:ext cx="8915400" cy="5181600"/>
          </a:xfrm>
        </p:spPr>
        <p:txBody>
          <a:bodyPr/>
          <a:lstStyle/>
          <a:p>
            <a:r>
              <a:rPr lang="en-US" dirty="0" smtClean="0"/>
              <a:t>GI tract holds food longer, allows bacteria to grow</a:t>
            </a:r>
          </a:p>
          <a:p>
            <a:r>
              <a:rPr lang="en-US" dirty="0" smtClean="0"/>
              <a:t>Liver, kidneys may not rid body of bacteria, toxins</a:t>
            </a:r>
          </a:p>
          <a:p>
            <a:r>
              <a:rPr lang="en-US" dirty="0" smtClean="0"/>
              <a:t>Stomach may not produce enough acid, increased bacterial growth</a:t>
            </a:r>
          </a:p>
          <a:p>
            <a:r>
              <a:rPr lang="en-US" dirty="0" smtClean="0"/>
              <a:t>Underlying chronic conditions</a:t>
            </a:r>
          </a:p>
          <a:p>
            <a:r>
              <a:rPr lang="en-US" dirty="0" smtClean="0"/>
              <a:t>May not see or smell spoilage</a:t>
            </a:r>
          </a:p>
          <a:p>
            <a:endParaRPr lang="en-US" sz="2800" dirty="0"/>
          </a:p>
          <a:p>
            <a:r>
              <a:rPr lang="en-US" dirty="0" smtClean="0"/>
              <a:t>Older Adults in nursing homes 10x more likely to die from bacterial </a:t>
            </a:r>
            <a:r>
              <a:rPr lang="en-US" dirty="0" err="1" smtClean="0"/>
              <a:t>gastroent</a:t>
            </a:r>
            <a:r>
              <a:rPr lang="en-US" dirty="0" smtClean="0"/>
              <a:t>. than general pop.</a:t>
            </a:r>
            <a:endParaRPr lang="en-US" dirty="0"/>
          </a:p>
        </p:txBody>
      </p:sp>
      <p:pic>
        <p:nvPicPr>
          <p:cNvPr id="4" name="Picture 2" descr="https://fbcdn-sphotos-g-a.akamaihd.net/hphotos-ak-frc1/405698_10151423964562006_1762687053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3" t="19237" r="21730" b="42067"/>
          <a:stretch>
            <a:fillRect/>
          </a:stretch>
        </p:blipFill>
        <p:spPr bwMode="auto">
          <a:xfrm>
            <a:off x="6295941" y="2743200"/>
            <a:ext cx="2840038" cy="2250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3592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839200" cy="1143000"/>
          </a:xfrm>
        </p:spPr>
        <p:txBody>
          <a:bodyPr/>
          <a:lstStyle/>
          <a:p>
            <a:r>
              <a:rPr lang="en-US" dirty="0" smtClean="0"/>
              <a:t>Home delivered meal safety/  </a:t>
            </a:r>
            <a:br>
              <a:rPr lang="en-US" dirty="0" smtClean="0"/>
            </a:br>
            <a:r>
              <a:rPr lang="en-US" dirty="0" smtClean="0"/>
              <a:t> older adults food safety 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525963"/>
          </a:xfrm>
        </p:spPr>
        <p:txBody>
          <a:bodyPr/>
          <a:lstStyle/>
          <a:p>
            <a:r>
              <a:rPr lang="en-US" dirty="0" smtClean="0"/>
              <a:t>Do not leave food in 40-140F danger zone more than 2 hours</a:t>
            </a:r>
          </a:p>
          <a:p>
            <a:r>
              <a:rPr lang="en-US" dirty="0" smtClean="0"/>
              <a:t>Refrigerate meals as quickly as possible</a:t>
            </a:r>
          </a:p>
          <a:p>
            <a:r>
              <a:rPr lang="en-US" dirty="0" smtClean="0"/>
              <a:t>Follow refrigeration time recommendations (3-4 days) </a:t>
            </a:r>
          </a:p>
          <a:p>
            <a:r>
              <a:rPr lang="en-US" dirty="0" smtClean="0"/>
              <a:t>When in doubt, throw it out (food waste concerns..)</a:t>
            </a:r>
          </a:p>
          <a:p>
            <a:r>
              <a:rPr lang="en-US" dirty="0" smtClean="0"/>
              <a:t>Reheat foods to 165F 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4913086"/>
            <a:ext cx="2743200" cy="1944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50383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More resources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556" t="4904" r="62963" b="22668"/>
          <a:stretch/>
        </p:blipFill>
        <p:spPr>
          <a:xfrm>
            <a:off x="0" y="1066800"/>
            <a:ext cx="8950031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066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ea typeface="ＭＳ Ｐゴシック" pitchFamily="34" charset="-128"/>
              </a:rPr>
              <a:t>Outline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9144000" cy="4525963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Food safety tips for everyone</a:t>
            </a:r>
          </a:p>
          <a:p>
            <a:r>
              <a:rPr lang="en-US" altLang="en-US" dirty="0" smtClean="0">
                <a:ea typeface="ＭＳ Ｐゴシック" pitchFamily="34" charset="-128"/>
              </a:rPr>
              <a:t>Food safety for people that are: </a:t>
            </a:r>
          </a:p>
          <a:p>
            <a:pPr lvl="1"/>
            <a:r>
              <a:rPr lang="en-US" altLang="en-US" dirty="0" smtClean="0">
                <a:ea typeface="ＭＳ Ｐゴシック" pitchFamily="34" charset="-128"/>
              </a:rPr>
              <a:t>Young</a:t>
            </a:r>
          </a:p>
          <a:p>
            <a:pPr lvl="1"/>
            <a:r>
              <a:rPr lang="en-US" altLang="en-US" dirty="0" smtClean="0">
                <a:ea typeface="ＭＳ Ｐゴシック" pitchFamily="34" charset="-128"/>
              </a:rPr>
              <a:t>Older</a:t>
            </a:r>
          </a:p>
          <a:p>
            <a:pPr lvl="1"/>
            <a:r>
              <a:rPr lang="en-US" altLang="en-US" dirty="0" smtClean="0">
                <a:ea typeface="ＭＳ Ｐゴシック" pitchFamily="34" charset="-128"/>
              </a:rPr>
              <a:t>Pregnant</a:t>
            </a:r>
          </a:p>
          <a:p>
            <a:pPr lvl="1"/>
            <a:r>
              <a:rPr lang="en-US" altLang="en-US" dirty="0" smtClean="0">
                <a:ea typeface="ＭＳ Ｐゴシック" pitchFamily="34" charset="-128"/>
              </a:rPr>
              <a:t>Sick/ Immune compromised</a:t>
            </a:r>
          </a:p>
          <a:p>
            <a:pPr lvl="2"/>
            <a:endParaRPr lang="en-US" altLang="en-US" sz="2700" dirty="0" smtClean="0">
              <a:ea typeface="ＭＳ Ｐゴシック" pitchFamily="34" charset="-128"/>
            </a:endParaRPr>
          </a:p>
          <a:p>
            <a:pPr lvl="2"/>
            <a:r>
              <a:rPr lang="en-US" altLang="en-US" sz="2700" dirty="0" smtClean="0">
                <a:ea typeface="ＭＳ Ｐゴシック" pitchFamily="34" charset="-128"/>
              </a:rPr>
              <a:t>Why at higher risk </a:t>
            </a:r>
          </a:p>
          <a:p>
            <a:pPr lvl="2"/>
            <a:r>
              <a:rPr lang="en-US" altLang="en-US" sz="2700" dirty="0" smtClean="0">
                <a:ea typeface="ＭＳ Ｐゴシック" pitchFamily="34" charset="-128"/>
              </a:rPr>
              <a:t>How to lower food safety risk</a:t>
            </a:r>
          </a:p>
          <a:p>
            <a:pPr eaLnBrk="1" hangingPunct="1"/>
            <a:endParaRPr lang="en-US" altLang="en-US" dirty="0" smtClean="0">
              <a:ea typeface="ＭＳ Ｐゴシック" pitchFamily="34" charset="-128"/>
            </a:endParaRPr>
          </a:p>
          <a:p>
            <a:pPr eaLnBrk="1" hangingPunct="1"/>
            <a:endParaRPr lang="en-US" altLang="en-US" dirty="0" smtClean="0">
              <a:ea typeface="ＭＳ Ｐゴシック" pitchFamily="34" charset="-128"/>
            </a:endParaRPr>
          </a:p>
          <a:p>
            <a:pPr eaLnBrk="1" hangingPunct="1"/>
            <a:endParaRPr lang="en-US" altLang="en-US" dirty="0" smtClean="0">
              <a:ea typeface="ＭＳ Ｐゴシック" pitchFamily="34" charset="-128"/>
            </a:endParaRPr>
          </a:p>
          <a:p>
            <a:pPr eaLnBrk="1" hangingPunct="1"/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3077" name="Slide Number Placehold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 dirty="0" smtClean="0">
              <a:latin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6" t="7969" r="16164" b="1"/>
          <a:stretch/>
        </p:blipFill>
        <p:spPr bwMode="auto">
          <a:xfrm>
            <a:off x="6537023" y="4284373"/>
            <a:ext cx="2378377" cy="2437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6" t="14787" r="28300" b="25898"/>
          <a:stretch/>
        </p:blipFill>
        <p:spPr bwMode="auto">
          <a:xfrm>
            <a:off x="6553200" y="126329"/>
            <a:ext cx="1981200" cy="2094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s://fbcdn-sphotos-g-a.akamaihd.net/hphotos-ak-frc1/405698_10151423964562006_1762687053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3" t="19237" r="21730" b="42067"/>
          <a:stretch>
            <a:fillRect/>
          </a:stretch>
        </p:blipFill>
        <p:spPr bwMode="auto">
          <a:xfrm>
            <a:off x="6172200" y="2026193"/>
            <a:ext cx="2840038" cy="2250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96928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Fight Bac resources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481" t="18073" r="65741" b="6207"/>
          <a:stretch/>
        </p:blipFill>
        <p:spPr>
          <a:xfrm>
            <a:off x="1066800" y="1143000"/>
            <a:ext cx="6781800" cy="519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7384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Food Safety in Pregnancy- why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991600" cy="4525963"/>
          </a:xfrm>
        </p:spPr>
        <p:txBody>
          <a:bodyPr/>
          <a:lstStyle/>
          <a:p>
            <a:r>
              <a:rPr lang="en-US" dirty="0" smtClean="0"/>
              <a:t>Hormones reduce mom’s immune system</a:t>
            </a:r>
          </a:p>
          <a:p>
            <a:pPr lvl="1"/>
            <a:r>
              <a:rPr lang="en-US" dirty="0" smtClean="0"/>
              <a:t>More susceptible to food borne illness</a:t>
            </a:r>
          </a:p>
          <a:p>
            <a:r>
              <a:rPr lang="en-US" dirty="0" smtClean="0"/>
              <a:t>Baby: under-developed immune system</a:t>
            </a:r>
          </a:p>
          <a:p>
            <a:r>
              <a:rPr lang="en-US" dirty="0" smtClean="0"/>
              <a:t>Certain organisms can transfer to baby </a:t>
            </a:r>
          </a:p>
          <a:p>
            <a:pPr lvl="1"/>
            <a:r>
              <a:rPr lang="en-US" i="1" dirty="0" smtClean="0"/>
              <a:t>Toxoplasma </a:t>
            </a:r>
            <a:r>
              <a:rPr lang="en-US" i="1" dirty="0" err="1" smtClean="0"/>
              <a:t>gondii</a:t>
            </a:r>
            <a:endParaRPr lang="en-US" i="1" dirty="0" smtClean="0"/>
          </a:p>
          <a:p>
            <a:pPr lvl="2"/>
            <a:r>
              <a:rPr lang="en-US" dirty="0" smtClean="0"/>
              <a:t>Parasite- cat feces; hearing loss, mental retardation, blindness</a:t>
            </a:r>
          </a:p>
          <a:p>
            <a:pPr lvl="1"/>
            <a:r>
              <a:rPr lang="en-US" i="1" dirty="0" smtClean="0"/>
              <a:t>Listeria </a:t>
            </a:r>
            <a:r>
              <a:rPr lang="en-US" i="1" dirty="0" err="1" smtClean="0"/>
              <a:t>monocytogenes</a:t>
            </a:r>
            <a:endParaRPr lang="en-US" i="1" dirty="0" smtClean="0"/>
          </a:p>
          <a:p>
            <a:pPr lvl="2"/>
            <a:r>
              <a:rPr lang="en-US" dirty="0" smtClean="0"/>
              <a:t>Miscarriage, premature delivery, sickness</a:t>
            </a:r>
          </a:p>
          <a:p>
            <a:pPr lvl="2"/>
            <a:r>
              <a:rPr lang="en-US" dirty="0" smtClean="0"/>
              <a:t>Pregnant women are 10x more likely to contract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4" r="7016"/>
          <a:stretch/>
        </p:blipFill>
        <p:spPr bwMode="auto">
          <a:xfrm>
            <a:off x="7282249" y="2193322"/>
            <a:ext cx="1841156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55263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en-US" i="1" dirty="0" smtClean="0"/>
              <a:t>Listeria</a:t>
            </a:r>
            <a:r>
              <a:rPr lang="en-US" altLang="en-US" dirty="0" smtClean="0"/>
              <a:t> effects</a:t>
            </a:r>
          </a:p>
        </p:txBody>
      </p:sp>
      <p:sp>
        <p:nvSpPr>
          <p:cNvPr id="14339" name="Text Placeholder 2"/>
          <p:cNvSpPr>
            <a:spLocks noGrp="1"/>
          </p:cNvSpPr>
          <p:nvPr>
            <p:ph type="body" sz="half" idx="1"/>
          </p:nvPr>
        </p:nvSpPr>
        <p:spPr>
          <a:xfrm>
            <a:off x="4648200" y="1600200"/>
            <a:ext cx="4419600" cy="2133600"/>
          </a:xfrm>
        </p:spPr>
        <p:txBody>
          <a:bodyPr/>
          <a:lstStyle/>
          <a:p>
            <a:r>
              <a:rPr lang="en-US" altLang="en-US" smtClean="0"/>
              <a:t>Michael, pre-term infant</a:t>
            </a:r>
          </a:p>
          <a:p>
            <a:r>
              <a:rPr lang="en-US" altLang="en-US" smtClean="0"/>
              <a:t>Died from </a:t>
            </a:r>
            <a:r>
              <a:rPr lang="en-US" altLang="en-US" i="1" smtClean="0"/>
              <a:t>Listeria</a:t>
            </a:r>
          </a:p>
          <a:p>
            <a:r>
              <a:rPr lang="en-US" altLang="en-US" smtClean="0"/>
              <a:t>Mom ate infected lettuce while pregnant</a:t>
            </a:r>
          </a:p>
        </p:txBody>
      </p:sp>
      <p:sp>
        <p:nvSpPr>
          <p:cNvPr id="14340" name="TextBox 4"/>
          <p:cNvSpPr txBox="1">
            <a:spLocks noChangeArrowheads="1"/>
          </p:cNvSpPr>
          <p:nvPr/>
        </p:nvSpPr>
        <p:spPr bwMode="auto">
          <a:xfrm>
            <a:off x="2895600" y="5943600"/>
            <a:ext cx="4237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Source:  </a:t>
            </a:r>
            <a:r>
              <a:rPr lang="en-US" altLang="en-US" sz="1800">
                <a:latin typeface="Arial" charset="0"/>
                <a:hlinkClick r:id="rId3"/>
              </a:rPr>
              <a:t>www.stopfoodborneillness.org</a:t>
            </a:r>
            <a:r>
              <a:rPr lang="en-US" altLang="en-US" sz="1800">
                <a:latin typeface="Arial" charset="0"/>
              </a:rPr>
              <a:t> </a:t>
            </a:r>
          </a:p>
        </p:txBody>
      </p:sp>
      <p:pic>
        <p:nvPicPr>
          <p:cNvPr id="14341" name="Picture 6" descr="http://www.stopfoodborneillness.org/sites/default/files/responsive_images/more_photos/mandswebsi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7813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803557" cy="1143000"/>
          </a:xfrm>
        </p:spPr>
        <p:txBody>
          <a:bodyPr/>
          <a:lstStyle/>
          <a:p>
            <a:r>
              <a:rPr lang="en-US" dirty="0" smtClean="0"/>
              <a:t>Pregnancy food choices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r>
              <a:rPr lang="en-US" dirty="0" smtClean="0"/>
              <a:t>Raw or undercooked meat? </a:t>
            </a:r>
          </a:p>
          <a:p>
            <a:r>
              <a:rPr lang="en-US" dirty="0" smtClean="0"/>
              <a:t>Raw or undercooked fish or seafood; refrigerated smoked fish? </a:t>
            </a:r>
          </a:p>
          <a:p>
            <a:r>
              <a:rPr lang="en-US" dirty="0" smtClean="0"/>
              <a:t>Raw milk? </a:t>
            </a:r>
          </a:p>
          <a:p>
            <a:r>
              <a:rPr lang="en-US" dirty="0" smtClean="0"/>
              <a:t>Raw fruit juice or cider? </a:t>
            </a:r>
          </a:p>
          <a:p>
            <a:r>
              <a:rPr lang="en-US" dirty="0" smtClean="0"/>
              <a:t>Foods with raw eggs- raw cookie dough? </a:t>
            </a:r>
          </a:p>
          <a:p>
            <a:r>
              <a:rPr lang="en-US" dirty="0" smtClean="0"/>
              <a:t>Soft boiled/ over-easy eggs? 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3" t="25153" r="37603" b="30977"/>
          <a:stretch/>
        </p:blipFill>
        <p:spPr bwMode="auto">
          <a:xfrm>
            <a:off x="7236941" y="0"/>
            <a:ext cx="1927654" cy="230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2" descr="data:image/jpeg;base64,/9j/4AAQSkZJRgABAQAAAQABAAD/2wCEAAkGBxQTEhUUExQWFRUXGRcYGRgXGBwfIRofHBocFx4cHRwcHCggHBolHRwcITEhJSkrLi4uHCAzODMsNygtLisBCgoKDg0OGxAQGywkHyQsLCwsLCwsLCwsLCwsLCwsLCwsLCwsLCwsLCwsLCwsLCwsLCwsLCwsLCwsLCwsLCwsLP/AABEIAM8A9AMBIgACEQEDEQH/xAAcAAACAgMBAQAAAAAAAAAAAAAFBgMEAQIHAAj/xAA6EAACAQIEBAQEBQQCAgIDAAABAhEAAwQSITEFQVFhBhMicTKBkaFCscHR8AcjUuEU8WKCFRYzU6L/xAAZAQADAQEBAAAAAAAAAAAAAAABAgMEAAX/xAAoEQACAgICAgEEAgMBAAAAAAAAAQIRAyESMQRBYRMiMlGBkQUUcSP/2gAMAwEAAhEDEQA/AG3CXtCZrc3IG9UsOPT71M9wbVhoqT23NE8AhYxz7VS4ZhTcaF25npRfHY1MMkLufqf9VSGNyFlKi5i8allZY/KkrjHiB7phfSvaqXEuIF29bfKh3/IU7E1RzhHVnKDezDrJ1M1piECglmGkaDuJqHE4rJG8HbrQvEhmOvvE8u9QlnfSReOP9nr+KJOhgVSuMWeBEjmTW11tdDAGlU7wA2rPyb7LKK9Fy2yfj0+Y/SsuVMZPmZoY9o78/wCda1dYOUmCac7j8hiw6kEmtiwoVaujMADp1q1fuLvM116A0ZvMxMAad6qXVukgagf+P71ouNg7ED5VhsQzH4h9IoUEJoSO9bB5qth7s6E8v5rWzXQJoimVnMdoNVEsZbmmg/1161ZsODrtUmSa5WGzYPWty8BuQB1JqnbYz86s5QYkaigmdRMrToR8+VeVyplSQRzBgj6VhIArC3BJHSmQrHfw1/UK7ahMRNxP8vxD3610zDY9L6C5ZYOpHKvn26NCRV3w54iu4ds9pjH4lOx9+9UU/TJSx+0dziBHM7nqf2FRPVHw54gs41ZBy3ButEbqgdfnVK9kis46VohqRhWLYg60LONnvqujMAehIFepf4nhxduFjy9P0r1U4i2B3eI15Vc4XhmuvlG25PSh3ll3CLqSYpwsouGtQN+Z6mkx4+THlKjbGYxMOmRBr+Z6mlXG3yc1x5J6fpVjE3cxLt8hVDGsNp3q+SahGkJGNsXbwa42ums1aSEG0/zpzrOLUDbf/Fd9416VFawjs0n0ou4HPtO9eWk7s2aoiyhmB3J+ER94PKtcSmY5FknmaItaKr5sEs/pUDkKp4a8oEyZ5jp3PTSuetBWwZdwRU61SvZc4E0U4hilZ9GkCR/OtLnELokx9qrS9HK/ZZvYpWkAg/Oqly8oG0n+b1VLSNRr7Cq5Y8yBR42N0T+eJ/apBj0UQZ/n3oe1zvXrV0a+nMff9KfggORbOKRtiBXrTSdx71R8wNpH87VItyNOVHgDkX7dyNzpU/8AytNtPehltttDXgToRvNLwDaCFzGjcaEbaVomOZWAY6cjVTEtMSBWtx5XtsPaioo5h43Qda3U0BsX3gA8thRVGMa8xU5Ro4uBqoD03DH0qza0rPlAnNQOROxqNLYGg2r01laNClrA4t7Li5bYqw2IrrfhjxImNt5WIW8o261x8GpcHintOHQwRVIyonONnaLrlTBrN5YidNJ11meY6acqreHeLpjrQOguqNRW2MdjEz6dIqtLsgYxtkFgU1Eay0a/tXqqk969R5s6jTw3g4Butu23tWMffzt/4iiOOfIgQdIoTcAA1/7rRShET8mB+I3DPQD8/ahgwzu0FuhMcugoreXNcI3j6Vm5eW0ugmfqeX0rzpJSblLo1RfFUuyE4NUUnZRqep/c1Sds6qQCNZK9u9R+IMW8IBv8ZGpAiYEjodf/AFrPDrjEg3FCE7Aab/kNSaXJLlpdDwjq2SYm4qhUOaTsR9YHQd6F4OGDjVJmE1kgaa9v91JxlVD+hmB5685JPfppWLUwbhOZp+wgfeh9z2FUgLjiZO3uOXtQHEiNzRDH3ybgRV9TGFX32+1U8Rwe+yFvTKgnJm9R7AAHX7VSKXs62gW9zpVa5eitcMj3HyqpnQEDl8t5pq4Z4CuOJulgDMC2JYx1J9KD6mrScIfkyacpdCq9zofrUaXZOp07c+1df4H4RwyWz5luxuSZDXWC8szRAbfbSgF/gXD8W7jCresuPxKkoYJn0lpGxHL7UsM8JNpf2c4SWxL0BzGByEd/9VrexKgQNaY+J+CLtsZlv2b4kyUYjKdoMiJ5aHlSbdRlY5gdJG1Vi4y6ZOTa7LrX4Enc7e1aC/PPlVPEXNdiNBy+9esXTOgpuGjlMKJe6zWxcaCZoXbvyZq1buDnSOBWMy2pMzRTDXDFC8K9TJcymeVSkiiYWR9d63V4M/KaoW7+Y6fKramptHFsa61qjg+43qFWjvUoUbiK4BDirrKQRt09quI+gPWoWANboY0rjmFeA8VbDXluIeevtXaLN1MRZW6sGRrXBqe/6bceyObLaq1VxyrTI5I+xufCkGBtWKIYtWVoAJG4ivVWmRA124XOb3iq+KTQdRJFToANOmv1qJnEsTsNP3p8k0o0wxi29AXzDPsdRG56VFirJPdmkSeVEsFaUuzZlMnMBPaKFcWuElhrAJUD23rzrTXZpppgjCcRRQ5cZrgcBdyCD7DQRUNlmY+og+rNkE89IEmY12qljSUSD6SCCT1mB+Zq/wAFs5bTHPmzHMCDsdont+9B0loorZpxGyFQG4DBYfD3O3Yd/arZtootopMZZj9z3mt8aA6PB5QDExOkxzNV7oWyiM7EhVAJMasSANOk8qk22PSJMfwu3cCkjVGDhhoQR+Y7GhF7EMb4t4ZFJGhaNtYJbYKonfmdKLIXZiWeANAsa69ddBRe3hraWWAUD1C42g9ZH+Ubjagppd7Ocf0Z4bwqwh9VzzbuzEKAs9NpP1ohfwl0aYcKFklg7ZcwHJANl5SaA2XGa4iwFW2YykalvSI3JJJJk018KUG3DENzOk8tttthU9yewvSFm/xi5axlm1c8m75ls/AFzW2BzAzuVgGNBJovhr9qyTktD1GSYEuxBGrEztp0GtQ+I/DQZWu2Ebz2K+pIDDQqSrSIBG4+2tLWFxuKsvbtXcLcKhlhj+NVVtWOsOWgEcxVnG19vrsRNew+PD2Iv281w2w7mWVdiNdAynkeR0OtLHi7wdfSHQLcIERliSSdd4PTXpT9gL166Swm0ugAZew2GkAfrV7F47LbZbhEAKCcsyWOUQOu31pIZpRlaOlG1R83eIcBdtC2b6MrOCVJESAYMDpNUMDalWb5D585ruPGMDhMXfRcU5W9aICLcylCAZZQNJJEAydKB4vwVnd1WFXMSmUqVyzIkctOXavRXkqqkqM/0nejlOQT95qQW9IXfnT3jf6fM2q3FmSp0yx6oHPWRrVfxP4QtYRC4vNOVQtsqCzORyb0gJMnaYBp454S6Z3BoTMNi40OlEbBka0OxVgSJENpIn8+9TWbuUxTtJ9Ai2uwgX5iJFW7GJ0PWhIvEHap8O2uhqMolk7CovaDoZmrVq4OVUsM5I1qZDqRUmMWpraaistyNbzXCkyGp+HYgpcVh1qqhrINEDR3rgfFlaypJ1is1yrhnHilsLNeqyyszvGPGNYpJGpIGn1oJxG9lVU5xrB2JltfpR7F25Zemk/Ol3j2HDC5lOU6E6byY07xU/I7KYgThbN1WUpaLCTnYfh2KiJ0oxcuqXBfdFY+/I/SlnD8ZvWk0yqMxzc9T86v4G6zXVVoPpDTrJzTM6xE6fKsck/Zp7F7xVxB1UsiCCCsHvzHfn8qj8CcShXsXpYsf7Z1OraQe3Ofehni25/fygyFJjTlrA+9Hv6cYPNc84xC6AMNS0TI6RI+orRJJYhI/kNFvAAK2cwQQWA6T/qo8dwhMRct+YSLYZSqgfi2UnsNNKJ8Xwz3AMgDeoHU9JHzig1zGAXEAYhds55sBIn/ABExWKLaei2mglfwIR7VrLJaCco5cyTHvRixhrZWQA3Ig7fMGlLjnFhdvWLdkzcRyWZTsIiM3XU/KaOYG4ber8+QM8941On61SUVQlsChcPbxdx3IRvLJgmVUAzmOsew6moUxS+Yt7zGNpdY2La6AAGBPP50c4rwdSGuKsvv6o1E6LprrpS74iwBNtVSVIAAtgaCZoJJ9hsYk8U5/KAF31sFARc0Ho0idteVVuPf1CFj0LDOJB3WPsdKWrOAdLlouT/bgqCZ9W8gEaRtPaKveKuE23y3WtuWO+WNiRso1d+/SZqn0oaFUtjpwLiNy7YS+7IjOJHqnQ7QN5iKD+MeD37qgpiEE7G5Ppj1DywFgXNDB370l8KxOIZ7mGus1llA8vzTmXcZVOWVBgjT3p/w+NWzZAvHz3icqxAO2+x+9I4PHKzrUkJXA/Dd5rgJUm4mYmWZsxJkEZidxEtzntTqlq6oy3suTUhgSGXoIG57ig+G8XL/AMiLVpsziMggy2gHqmMuuvSPejHiDjL2yqvaHqMCZOYjpy/grsrlN2wx1oV28Qph3ZQS/qIWFXNHcgEga76Vrd4sz2XuW7a3rwgBGGwncde/6UWOGF5CqILcESwA35jXUjlSP4g4cbNi8LjQZ110MkMFGm8EaTGtPijFtUCcv2J1261x2dvibUnkflyFQ3gQZMxVrC4tdJEHrvPyqPiia5httXopu6M7S42j1t561Lauwf8AVVbDVLOu+lc0dFhWze0NWbd0E0Nwh161ctRNQkiyL9kk61MDJqrZucqsqYqZzJrR3rYCsBdNa2t0fYCYCvVlRpXqIp1zHiACOUUExVnOzSD6kI+m0/WjvEWQASdxlj3H7UmWcbctLa8xg8rqVHfTlvEa0PJdTtAwq4i9xLCFBqp5jn0jTrR+3hwcigDzcnLT2Unl7xvNDPEmOtf8uyDcOoloPwgRHOIn9at4DDetnQEk+hj/AIZdBHWTJn3rPJN9lvQFt+BL9/EO94+WkyDoxbXYCQF5mTt0NPHC+FLhwqLEwYA2gDkefUnmTUtoX4EhXH+Os+0wNasYbFIJUK1sjdImPkKSeSUtfoKSKeDtucpb06eoEaT07c9RSP4xxeRriGdDrpHKfnpzrpKNm769P22+dQYjDq2YPDrBWDqNQQR9CR9aSM6lsataEfwvwhr1lLyaQSSdugIBPTUzTVa4ulpyLWUyGdoOwG5npE/Q0IwXEzaZMLhpIAKhWI/DOknsN9/eqPFiFxJYEJcyv5mmjeliCOpOomOdV4cnYrl6He1j8xUqqlGQOGmN9jqP91rdNu4Ac8wemx2+3Wl7hPF1s2VQrAKj4WOkk76HXXlQ7F4u7aTzLJa8muqcjOWROpXb2g0v05ejuSDFlXe5C5Vt83bVzykCIGm00T4paS4kKcriAHILFROpUGPUa5hwXjVy2DnLFsxkTJJ/7O1OmG4zdA9dm40gZYY6cvXsY19qMoyi6D2a4fgWZsx81XJnM7Kd9MxAhQTzEzoKL4ThVwC4pa3nj0kkmJETptNCL3iFlkByEn8MnsfinT9qu4TGrdUX1GS8sAgT/cjYRsNTP+qL+dC7A+C/p5i7N1G821d9JB1dfKJI1XQm5AkAHLuKKYywWuEMxFxCNDMbASJGxAnmN9eVMHE+IlArOhAI1Ig5dNIBqlh+IYe/lR7ed2jUj1fMqJAH0pXOcnbOqkKWN4tf897KOEECcoGsjMT9dP8AuqHH+C/8lUFu6zsLbkAtCs+gUCTqYB7a17ivhxrOPYgEWywKwZ0bQjTXTvyotiOMJh7cfEo1jLJgGOXKZ100q1uLXDsGmtnJuK8Nu2Wy3lZD3Gn12NQ5XKSQY5EjQ+1dot8esXUhlW4Y2jfTZcwMn6TFK3iBVvIwWTHUCV7RGlXXku0pIn9JPaZzpWI3q2GkA1Hcs+oqdCKzb2rU9klomw7a/SiFh/Ue9DrX1ohYIqM0XiS6hpntRWyJiaFsvqHf+GieEeajIctuZqZLOlT4bBSuY8qmtWpribZHZt6V6igwc1ijQLH/AIpbD21Gszy/mlKPF+GMi5lZoJ67dflTixAieR0oZxlMyOF+XuP0inzuKk2Tx3RxzxbbnFW5IGYAAmRGsak8vyo/hcabQCBm8wAZz3HMGdR3qDjeA/5io6IxuW22EDSYYEHmCOWu1a4zBMrlYJYTlYqw0Xc7fD+VQclKKRoqrD3/ANgvIVVSNpZmEmd9NYFWsP4hzr5zyr2nCGIzEPOsaDcb96VeH4lbpCtK3B1P8kd6LYzw9cyZ1yuhyiFMH4hr0IHPpU5KK10FWM+B41h7zlUcTGaJ1HUmPlrNXca6KAnmKvp+ARJjsdSJ50lYfgxwinFF8zZiMoBAUHnO5ED2q3hc+MZmRVtvlym+x1VSZ0HMjkD7TrSRhHl8Bk9aFDxSLtq4bgFy2GdvLcenSI/CQQCJ+tXlxZv2bFxnzXBmtvuSYPpPckGnnHrhrqGxcZm9OXMVltss5gB86qcP8G2bIHluzo5VhInVVIJMDSTr221rS8keFIkk+VsUOLYnXKphrWTTfNJIIgbnbT7Ue8K4pbyG0A1vIIZ1OWN1E8hI5VX8R8DuWcQMQD/byFBk1aW5gdtdSeYqPwrfw9qwoYZ2ds7MjEjXYMCIlRpGus61PI08doeC2OHCPDeFw4Xy/UwGjO8sTuTJ2+lW+J8QyjJbTzWPxGPQp6Md2btQi+SpF1HLJ6WAaIEbwOoo5ZtFQcuQBj5gVREzqZJOrST7VGLt2wvoVLvAVuK10nK3qMTAncDKdOelFeAYT0gwVYcuTcwAdqKYe6zsAVV1mdI0jbNrv+1TYm4otkjVrZzQRsJ267RTc3LQGq2bcUwty6hykKxAEMTI/CT0Ghn5UC4TwjFWL8edaKHdoAYDQEKYLa8xEaDajOCxT3WBAkQTMEAg7RUV8MHJBDNbOo6g6Ee+v5VJtxdDraIMf4dDXbl3DsQ9wpmDn0+mdRpIYyJ7ChBwYR/76KLqiJEww11naOx7014bEMRmUCOQ215771AvlX3ZXthojUr0215anbei5gUROxXClW8CtosogwhGhiTIHSkjxLdFjFxamTlYgmZzGddZp08V8AexeV7D/wBu64VQR8JAzEE9DBOb+Gv4k4BadfMVYxJEhlLQ0D4YOmwrRCUVK27TQKdaOacQcNeZ1XLJ+E8tNfvVMNl7ijfHMJEMOgzBdSNKFFNMo1BrfCSaISjslwx1q3hpneqGHzQJoitrSlmPAuR6lonw2wZBPwzz58qFYeWYUdtX1UhATIgnbc8gayZHRZKw7hlJBqTB2JNZsncnQAUR4TZzMMsbjefsBvXc0iLRct4XTas0zYfh6BQCZNeqyRKzN7D7joaE3buUMImCCIGsbfqKYr+uVxs0Gl3jNnIruFYleQO4PPSl8yD7QcEl7A2E4MqebeYs65jCFQAubU6zqQdeVEDdLg+URCiBMz7EbEHqDQ3g/EC9kqwIjNpO+8yT8taiwXiD15CggwPi2nvH5CsNPs1fAHx/hY5ziLaOQktAUAFs0iRu3sOVX+F8bu3sM/mqqPJtgEEAwBByx3MAbxTSh/tlCwUglgTIDA767UieJMHds3A+cvauMpDc0KggCdspnpv15WVz0xOgwlxcTadWkINMzCCxGhlTsB0NbYHE27YyjVc0Qo0WZIJ5b0j4fiFxyyliY57Zj3jflTDwzGBnAugAEKugyjTn3POaLi4sHaGlsdaaywm3pG2jff8ASqOCxwtKpMsZLctiTsO2g+tBLvl27xlg4mAQRMDX250bPB0vIhVirBpBO0dD1+VUlKKVMRRfonuYoXbd62ROqtHRWgyPmDXPMRjVsXGW2dEOvadz05zT1ieE3FRmBZWCMspzA9SkdxXHsXir1xv7xbOANGWCZg66DTnrSYMaknspKfFnRMFiDcwpUS75xA7NuT0Eimvg+KhIuC56WjzCuh6ienL5UE8L5v8AhIbRRTDZlzepzm0Jj6QaqL4svvbORDIkFyYAI35xp+1TWFzbr0M512PWGw6Af2yIO0ad9p1P7VjBcRFwQVkgww5hgYmNyDApL8M8fADXrh9TtDEGRJ0BE/DNHMZAfz7RXPs419Q6yDo3fWgsbugOSoLpdklPVM5YB0UDZpEcuVVbVwI4Ag7zJPfWgfE8Y7lWVzbS4pDkAbjY67nlWOGfCA+pkHXoAXj8qnKNDoP4swqqxMHYAEbnty11PtVfB4pkVVzAl2OoOgA9JIHuKv3MWps57a5mRSQo56ba/I0h4fizZrbXH3LErp6Rp6dR360FG9hs6HfVbqFHUFToNid9COh+VI3ibhuJW/ltqWtIVO6zEbwdZmdAffemHA8VtPcb/EHQzETAH6j51LxoXme29rUZWVhnAC7MGk8pBB7EUyaiwbOaYq0trzPMhC2iyd4BP11pMstmkRA3FdS8VeFr+IQZURpyjMrAgHNE6wQNd4ikPiHhzE4a41u7aacjMrJqrACSwYaRW/x5Rce9kMrdgoXQX7DSidtiRpH1oTYw7K2VgQ07EfztRrD2QtxVBBgjMfn+VWyUjse9hXg+B1DEqR2/6ongsHqWbISWJgH20rJQbKsATlYaCenerHDMNrJGuknrp9q8+Um2XqkEEliw2WAoPvufl+lHOAFjlVGJG8RG/MnlNUlsenOWygdprfhl43GGQNqTsfqx2EdKllu6R0erHS47DRNQPbf6ivVFbvW7YysBO/M/esVT/wBPgj9pp4J4muJw4E6wCP1Fb8Xsny2Jn0jKw6qf2rkngDxIcNfCkwjGR2PSu4XSt1BcQ6MIIHKvXyw5wZjhKmcTxnnWPORQxVQWDFSQFYjXNtr+9EOG389tbgURbQEkciN57zNHfGHC3azcVCxGUqVB58iO1c/4ImIFi4EA9LgPbPMiYnnH+q8xRuJtTGq9jMS2IUKyPadcwV1BU66rBGhgwK3vtbbCXFFttASqiSMw1EDkQYoJhfFwN4I1psqwu4EQI20Kjt9aLnxB/dbJYd1OmcvqT2WPh+5qj16ES+RW4RxS06TcQ23kD06ic0EwdutH73hd2uZWcskyAdDEA6QIOpj5VX47grTp5mGUZoGa3p9R1/Wtv/tS3baKxdb1sCYEDoQdNxE9KVSt8ojtapl7Di1hWyMkExCv20kED8jTNgcRabVHKk6wT6Z6x1pSx3FchEObwZdCPwA6zHfagi8RZLraEJoQff3712TE5K0CEqdM60lxvxJHcEEHuK554+8PXFxBxttQ4yqGUySSPTIA3hY+lS4XxNfVQFYkHqK28SeIcUlgOjqusarPInbt3qOFSjOkUyJVYu8Murbt21zMuckguAM0kTA/x6GdasYzEXCFVlypr6V26T0J0mle7xB8ha8Wd3I9ROxnr002FMHDOJZlCgyOQJk9Toa1yi4bJRqZqiQpDfC4jT8/1onZ4l5LC1GjqII2BA2rS3b9O2Yc+Ue3ah+MYyShb4YGaY2OwP51Hkn2V4hvhfGbb3LYvMfLUwFO2bYM3bn050f8U30BVrTqLmjDXeNNh1Gk9K5xbtkWm2JGvq2nlParuH4dFtbin4tCf8j11AJij9KLV2LKTTWh1wHiJTAVQjRqBqp9gdR+VLt822vqqKN2Ek82Yb/+I2+Va4NdM8jMh/PSfr+dR8OwamGe6F1JJ3JM9OszUNRui0VY4Yq5bwllPLbNrrK/FHqkE9/zqHF8d8xAuYJzPU9QPatL3DfMtBBdVirZgSCDHyNBcfwYD051YjaARufaaiuL7Cgpxfj/AJSIUYE6enU66nXtpW2E8Xm4QjpbyH4g49Me0H+ClrF8JeCXgKDEg86iwmEYwFObnuNutU4wrQaHh8Lw7ENmezbLzIZZU/8A8kftWE8GYMghGuLm39QbtzE0j5l3BHPUHppvzqzYx1xfgc/WnXL9k2q6GoeDCFCpiFYDkyZZ56kTNS2PDt1NDlI6hp+xpbscfvLEmaI2PF5HxTXcH2K3+xhPDmuehmNq2IEZT6uonaDzopg8MiE5I0ESFAHsDr1paseLV5ka0Rs+ILbb5T2mhxlaYNVQx4Lh5dSwjUncTXqpWPEuVQFOUDlpXqupR9knGR8+I3f/AFXXP6Y+Lx/+G6ddj3HUVzLjWLV2hQIHMDc/tVLBYtrbq6mGXbuOlenCX7MbR9IcbwkepTKMN/1pQ/49iwtxwMuY6kn5/eiHgDxhbxNryrsa6GeR/aiHGuGC1GgKHQHpP/dYPJ8dxlzXRqw5FXFnHuHhcTjrqWGVsxLgk5QYEtr2+9PfDsMLVohwgciMoaWPKdt+00Et8GsYPEWjblHdbiqp20WC0nUnXrzq9i7kIzbEzM8upmozfJpxKrS2JvExdss2W4FWSFVo099Z+1MnhnhiHLiGBfMMrDods0dR8659xPGh7xJJjMRJmddZg6896bfD2PeyFVWBGgg6zT5oyjFP2djkpDhhcJYtHT1AaiVOnKJPOK1x2FwzGTack6nLoANRJOwrz+IrLqFvny2/DlImewO9LPiPGeahRLxVC20xprMwee0e9Z4qUn8DaRYucVsoctlFcjTNMqPn19hVfH3BcQ5xmzHkJy9wOVUOH4FAAEuozfhWQP13NeGIYObcFWAksRHyUH86pxSdxO7WwZxDh/oK6AHUTOkfKRQlD5bJMgz9pjeimHxTKvql4cq+bczr+tFHwiPJZQT1juDWrnSqRHhu0b2seQpVMsEcx+WtVL7sPUYgDYdOY1rFklmzfhJPL2HLvQu2zvdfNI6ATAXX7+9SWNWW5ug9bZLiB7fqU6ydNe5jkaoXsVcKHISsagzMdhpz/So8DYyobRLZfiidBrMfOZqXBssgCJbYflpQdJ6GjG1siw6ta1ZmOYiSWMnr200o5Z41Yym35dtV09TmWiZgER9Peo/EuHDBSYzAaAbD2pRxODJfejDjk2wSTitDlguJRIt5oUgQdZgD1ctzOg5Uc/8AkGADvl1ggxq3Y/znSl4Yw0krmImIHaQc0++kU2WrOa21todTI3gyuoIP3rLlglOkVT1slxt5LqvaB31EfUfeufWruKFxhbZswJVioECDGvI7Uw47+0ouGGCwWiQVGx096W//AJi+7G3h5RXYkAAFtTJJI/Sr+PCSvr+SeSS9BzGBLIJMtcI1U7SdZ7akyKt8K4a10HMhF0KGIUdfy/0a04DgQvxjMQQ2uuo2JJ55oPypxZBbtqtv4nALHqAfSJ5Tqx+VSySSQy/QDwfC1YlCGz7iCNNY10+dXn8JoQCLhBgHVQRPTue3KjvCOHsvWWG8cuv3gVc4rd8ogELzEz8On577VOMmhXtnPON+E7lkFs6NAJIBM6a7RFLtm85MW2YnoP2p9v2b2MRv+P6U1DO+k9h2ql4P4M9u4JAzgnX9T2Fen4eOWTcujJ5OVY1rsUW4jfQ5SGkdZr1dt8heahu5AJPvPOsVZ4okvrS9nGBwW3zLH5/6qnxHhqrqoMdzRyo7qhhBoJsFC9gsU9hxctnUbjrXafBfjFMTaFu4QdIg8q4xftZSRUeGxL2Xz2zB5jrVou9MVn0FxHgQlQIKHYmIA333HypP4hhQWuBIYqSMp27SKueBfHqXVFu77EH9KJ+KuBXWH/IwOQuRDK34l5bc1Oo7SOdY83jVuJox5r1I5b4g4LdxAOIVrSkHK1sJDL0lzoT300igVm67ErEsDAABjTchhtXXMNw1VQTE/igbtzJ+dJPizBNhSHtrFty+d4+EkyBoNB786liyuX2/0UlFRdoq43+3bU3soMRIGvtO8zSLij6jvB111/OruM4kbzSZyqNJOvue9DLla8UHHslkkn0eUwZHKjvD8cZBklh1k/ny7Uvq1X+HOQwYHUU2SNoGKVM6KOHM9oll9QytzGo6jrFDeGXC+dGGXKZHXfn0ox4d49cvFrN1soYaGJ320A3jpV3FcGAZ2LwfSssek868xT42pGxx3aE578NlGgGgH3mqL4j1AJueY6bUe4jw0Qblts0brGuvTtS/g1IdzoNh7VXG1JWhmq0EmcBdeUT9Km4ZZWXubOLbBATpm9uZjlVZLmumpG/vVnALmdVA5796Tofsgu497rtptoY5Rpry51WuqZ6UwLw4W2BVJIMmdBrsdN/+6sWcNaJJKwQYI59Z12FK8kV0gKxawLMrll0YSq9ZIiflrR+xjEGQwLTQZOYnMYgQDt7c6p8Zwar6iCoEkkkx1099BFK6TceFHqY6dvrVFBZVYJS4jRxjibLKlRnuCGMk5vwiBsNDy61LwLCra/t2kW9iXnMQZCD/ABLfCoHMjXfpVThnAVa43mPmYQSRr8hpq32FN3CuHFiUtgKugMderHmBU5yjBcUBK9ljhPDcwJiVViWI/E2kkcwo2UT370bwuDDNnaN9V3gRp9uVexPl2gPUFA1C7zG5iJJn9KHXuJZxKygBO25rJKTY9DEOIC0hd4UncnSB0H5UvcO4fd4hfLyRZzae3Ycp/WrHB/DlzFMHvSVnRTt/O9Oty5bw9vKkADcj8hW3xfHlPsyZ80YdFfHG3YteWgAUCIFU+EcNyKWYet+XQdPes4ayXYXbmg/AD+Z/SiJ0E716zSguMTAnyfJkLWOg+9eqQOOn516koY4gdawRUgte9YNk0nFjWUMfh8wnmKXcaeVNrWzStxsRcIA5CjH9HMr2MSVIIOVhzH610nwX/UNrZCXj8+RrlxFbK8b6/wA5VZMWj6dtmxihnQhXI360I4nw2PRdQMD1Eqa41wDxNew5BViydOldY8Nf1AtXgFuQexrPl8WM9x0ykMzjp7RyDxt4WbB3MynNackgx8Jn4T9RB50r3TNfU97hlq8v9sqZ3RoIP1pN8ReCMM8+bYyMYGe16YjXl6efQ1L60sWsi/kooKf4v+Dg4FWeH3CtxSJ31A6c6fONf0yKqXw13OACcjj1GOQK6EnoQK59dssjFWBVhoQQQR8qvDLDIvtYji4PY1JxFbcNlY3JkAtG3cUyYTjjuQzQc0MZ9ojXTTX71y9mM86auGceX/jCzl/uAn1NEATMDmTvvWXN4yq0asWe3TGO4WKuUEdhrE8qXsQxUleca+9XrfF7qoVSB3iT+32objVuOwZ9SYExE+/U1DFjp7NEpX0ZN7KJIgHnVy1xAWyuUFiw3A67/ODQpcOC0M0dBJ3o1gmtpaKvEyHA5mNDt2kVWaS+SabYfxuP8ux5lwTAEidSdgNAZNJOM4/eutCAJJOiDU66Ancx8udPOJ4NbxNm09y49pd8pAGsQIHL5zRfg3hDDW8r21LsDIuPMjloIA+1Z4ZcUE21bDKMm9dHMjw/EMq+azBZJCk6z7czTh4T4fasqzXbR9YCgsJ07cwZ5j2psbBpnJ0JUchJ/wC6iHD3uan+2ummhIG+0Rm96Sfkymq6GjBIK4drBtKqooC6LmkRzPfXeoeI8at2UhyrbwttYB6c4j3qrb4UToma73b/AEAKL8P8Hz6rwH/sZ+20dqlDFKb0rOlOEexCwuJv3rvmNbLD4Qokb/hUDVj/ADSuh8A8KaB74C88vIe/U0aw9ixh9QqyBE6D/r5UP4nx3PC2zmPQDQV6mDwLfKRhz+YkqQSxfErdsZRovbc9u1CkU3GD3BC/hT96rW8MfiY5m6dKuYa5Ig/evRbUVxgYUnN8pF1rgO8j+flWpfQaT7VCWjtWoY/9VErZJ5h6xXqi809Z9xXqJxyRda3qIfP+Gtx3o0ceubUp4yHdiRuT/PpTPjbkIx7Glvy6aMRJSKRwgNQvgzRXy+tbC3TcBfqAZbLrqKntNrOqN1G1E/JrIw9HgwPIEuD+LsRhyMxLL1rovAv6hW7oC3CD2auWJZrR+HjdfSe1FwsCy0d6w6YW6PSchPQ6fSqfFvCK3lKstu8rCDIGaOx3HyIrjOF4jiLHwvI96Y+F/wBQ7i6OD8qyT8PG3rT+DTHyZf8AQxjv6bYQkzh2t6R6GYR/5akgmgFn+liC4SMSwX8IKAn/ANjIH2FPPDP6hK0A6+4mjdrxBZub21+QIqT8XNH8Z/2VWaD7RyjG+D79of2x5oH+O5/9aB3sNjbrhBhLvPQoR85jT613oHDMPhYV5cBhyI8x47j/AFUlgyx9Jl/9iLXdHGMB4ackM1q9C7g24lvqYWmfCcCOX4I06bfWugrwrD//ALW+h/asrg8J1Yx2NSl42ebH/wBiCFPA8OKRLZusmT8o0FEWbMAOQ5A7+/P5bUfz4RNkZveobviG0nwW1X5f6ro/43I32JLy4oF4Pg7MfTaAB1mIn360Vs8IVPjYew/c0Hxvi48p/KguK47cbnArdi/xkY7kY8nn+kOd7itu0PTAihGM8TltF1NKT4gtuSaMYNQoUroedbYwhjWkZHknkfdFoW7tzW4YHTnVqwiqIAj+da0t4nlzqyFDdv1pZSb7HjBI8WH+6lw1zX1Ce9VmWNK8pg0lFLCTL/iZ7VE889PesB9B30H85Vt5kzrPvShNYnvXqzI6VmuoF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5" descr="data:image/jpeg;base64,/9j/4AAQSkZJRgABAQAAAQABAAD/2wCEAAkGBxMTEhUUExQWFRUXFhcbGRgXGRocHhwdHBkcHRocGhkYHyggHRwlHBoYITEhJSktLi4uGiAzODMsNygtLisBCgoKDg0OGxAQGzQmICQ4LCwsLDQwNCw0NCwsLCwsLCwsLCw0LCwsNCwsLCw0LCwsLCwsLCwsLCwsLCwsLCwsLP/AABEIALsBDQMBIgACEQEDEQH/xAAcAAABBQEBAQAAAAAAAAAAAAAAAgMEBQYHAQj/xAA7EAABAwIEAwYEBQQCAgMBAAABAAIRAyEEEjFBBVFhBhMicYGRMqGx8AdCwdHhFCNS8RVyYoI0ksIX/8QAGgEAAwEBAQEAAAAAAAAAAAAAAAIDAQQFBv/EACcRAAICAgICAgICAwEAAAAAAAABAhEDIRIxBEFRYRMiFHEykaGB/9oADAMBAAIRAxEAPwDuKEIQAIQhAAhCEACEIQAIXjnQJOgWU4nxqpUdlpE06cXfo6TsBsYje0qWTLHGrY8IOXRdcQ47QouDHuOY/la1zj65QYTmF4rSqGGk+rXN+ZELM0GMBloEyb7zuSdVKYuF+c70izwpI1UrwmNVn6bz/pLrGQMxmOZVl5ia6J/i+y6Ndv8AkPcIZXadCCs+xgG5TzQsXly+DfxovC8cwjOOYWaxGJYw5XOA/wC36JdPFscQAbkW1v6rP5u6oPws0gKFn6lwAC4EnUfquf8AaxvEqFYva6vXouNhRdUOXo5jTI8xby0VI+Vy1Qfi+zsCFiOxXaCpUZFVtRrx+WoHgkf5eMTqtU3iI3BVI+TB96YssbTJqFHp4xhMTB62UhVjJS6YjVAhCExgIQhAAhCEACEIQAIQhAAhCEACEIQAIQq7H8TDTlZBdv0/lJPJGCuRqi30WKarYhrPiIH19lQPxlQ6vPpb6KNWB1185g/yuKfnqv1RaOH5ZK4lxUVS6iBDS286kHy0Fiq52HBnK+CNRY+6eEGHR4rbX8ky+pDzmMyBAiDzPmuDJllN3JnRGKWkONpCfSPopL22vv8AL0VdxDiHdUy/LYa8heBPqQsjwvt20k98AJPhdNueWT5+vohRdNpG1bOgNfr1XpeYvyVBwztLSq5bxP3dK43x+lRnNUbIgloIJvoY5a3SqTbpdg8TXZf0RmEj5pylBHNYL/8Ap+Fa0C+e8gaCDpP7Kfgu3bHAE0ngGIILXa35hdCi0toTg30a2rhg6DOnr9VBcXZ3sDocwtIkTIIn9xK8wXGadS+eLaOGXXTXdWD2Bwv6FI0n/YbXZDfi36QNt7yeinMKzvHK9RlVjRTdUD2i7AfCQbkgA20UfGcWxbKrRSw1Ss1s94IDIlsthz3Aa9Csgpcqo1pVZqi3eV6BvAXHMX2+xFKpWp4mk5j3SALtA5CDYtjcK87LduGOc1lQkSYhxkdMp2PQ/PRXlCS20Yo30zozjz9EqniXDSVBq55BGhGiTj+KsotBqnJJgF2hPKeaiptP4M4WXdPiQkA6/eynMeCJCzv9XTMOkbQbb9fRS6VWLtK68Xmem7JSxFyhRKOM/wAlKBXdCcZK0Raa7PUIQnMBCEIAEIQgAQhCABCFA45iTTouc3Ww8pNyPRLKSjFyfo1K3QzxTiYbLGHxbu2b/KpqVONPU81HoVJ32UinTvMnym3+l4mXNLLK2digoKh3dLA2KbLBMjfX5rxjHZruGXYARHrKWKYHrdYJAO3VV9Wg4YknMAw09CdSDr5C3uqTtpwkN/vNeYdDXMNxcxmaNRqM3QTaDNNwo1Xf26bzTLg4A2IEAkxPta90zxUi0IWrs2rmsh1hc5nRBBkQCenUciotLgGFqtcHUWva4guzAGY0J5xa6ruB8HFFzWucDmzFxefEQBePU6ciVsqPdgCIAjbltp0RC70xJ0uilHZegSXZC0WgNJEW5LGV/wAP8YatStRxAc173RTrh0hhEawZIAAFhbfn1RrgvQuiOtk+b6OLcV/CrGCmTRfQqOi7LsM75S6W+5HmoPZzsJxelWpOhlNgfTLg+oyoMocCZptcQ4RtImdV3buIbAn3k+5TDqdxpaU0s80qoXjvTM5X7M1hScKL6Tnl5cczXAdWUyHEsbOk5o0nkdlMNi2U4xGZrgYDS4OMDckTrylamn4dUpzr9VFrlGmPzYii0woXEcZUpjwgPdMQbW1mRKsX1msBLiGgbkwFTYnjuEdWZT76kXkEhsieVvSfZEopR0zI93Q5iKNDEjLWpU3kxOZgPWPENJGnRZzjH4eYOo81KRNA2gUsoYCDqGRY9By81L7YVaVCiKwJuQMwfGhkE89/dSeymL76jmN27Hml/Lkiqsfgq5IcwHBKxGXE1y8DQMlkgGQXOHinp9VYYzg1CrSNGq0upuiWlzjoZF5nVT2Oi3RKc1NGK7S2I5NlJR7K4dtmZwwx4A8xbT/y+ataVFrbCbcyT9V66oB5qpxnCnPrd42uWggAsczM227SC0tPmSOiKj3o3k5dstntIuNzpt/Cew+Ic030VJSweMpuOWqyoyfhfmHz8XTSPJW1OR8REkmAt3CVoVpMuKVUOFk4qmlWLTZWlN4IlejhzKar2c84UKQhCuICEIQAIQhAAs52lxYzBn5W3P8A22+R+ateL43umW+J1m+2v30WRGLaDD3Q4yfF76rz/Oz0vxr2dODG2+QoMIIgRO86c7KcNYTVKDcbpOLcQLGCbSvLWkdD26HsXWywfDAInMdunVZyv26wrHOFR8AHQAnT/rKzP4lVKlOjTLqhLnPjILCIMz8vdczqPc65XZhwfkXKTFlxjrs60/8AEujVd3bGilMtFWqRlaDqSIPIWm9rr3Dn+leyo7xNLXOaWDNMtMaaH9JXMeD8CxGLcaeHYXaBziYY3kXO052ueQXVuxH4fPw3irVKdWwysgloIcDIc650gCBqVbJjilSf/gQyVaosux2Eq1G1MTiKbm1XF2RrhBa2DtqA6Zg8h0XK+0+Oo0apbg6tdsEtqUaw0exwAPi0BaXEeW0mPoGi9/5mxbUGR1XKu1/4eZ61fFuf4XF73yYywBERqIB6pMbgnvoR8n0Tvww7SNrVe5c9zagpzkdecsB2V2kaET4rm0CT1ADoue9icVw8/wB6lRo0KoYGTkDTA1IIAuZgn4jYnRbhr3c/0t09ETyRT/VBUu2TAeSaruA1XjasxCpe1ldzKDqpqGk2nDnwAbNcD/KVz1oErZeMcNExiakfCRy+4XN+0v4itpUgKGZxIbLiJyyTE7Xg2Pmqyh+KLGMYKlN9R/58oDR894jRY1lcdRN4pds6lxThrMVTNN5eAYu0wfnIPqFzDtF+F9cuAZUp1KcnK5xLHsJ3IAIOwka8gr/BduWFhdRe2sXOlrMsOYJAyPg/FaQdIOtlecK4oapJqNDTNgScxAAIMCw+Ig9QUynLHG32HG+uik4R2LcA1uLrPrhndlrRDWBzSSZES4HwiCL5d5IWlwbHtruJDyCQOkDzjp7HorCnU8ipNgpRk5OzbPC289I+/l7JwOSA66r+KcTZRmXBriLTcSbNtab9R5p7ESb6FcT4lSolrXyXOMDKATGl94SqeLEAtgjosocf3+cub/cIHdllnNLeRIktJkjW5O8wxgKj2VGQ6JIm9iOZHMGTGojkQSSTq0WWJe+zb4SvmaDlLQdjr6prD4gl5BtBO/JQMdjzh6gFRvgcD4tusE/TZROO4xjaJxdJ4GXLntmDm5g24H5gDZw6TICk1JuvaFUffplhicW9tYTAp6z57HyViMS7LANiuddpe2zMO7I5xzZJEscJmwPiGmvurrsh2mZiWAOMPtYke+g6WWJTj+20mbKKa16Nzw3FTYm20qxWcpW3urrBYjMI3Gq9DxM1rhLs5MkPaJKEIXcSBCFH4hiBTpPefytJ9dvnCxulYGZ4rjBVqmPhb4R+p9/oq/iPDqeIplrxEtIDhZzZF4JFioWH4k0OybwT6c1atqiPPdfP5ZSlNyZ6Sg4JJDfCeFMpsEZpOWTmLpy6fFMA7xCsWgXkgz0t7Kpq8ZptcGTe17acpPkpTKgdJkHTTr9efusuv7MlGT2ym7Wdk6eNdTd3tSk6nJGUA3kXueiiN/DTAmM4qOO5Ly3MfJoAHoAtRTrNOkT+ylMPUqkcsqpMSS+SvwnAaNKl3WHY2kBsBYkCJebFxsLzNt1aUmloANz/AD5a+myW12y9rG339U/37Fv0Lb5r1zbLymRF0oXCp6MOYU+zVfJUzUxRaHiNxDahc8wJOUi09V0XAkg5HRIa0wDI0gxIBInne6kGmCLwYj4rwdtU1iMO15GocNHNsfKeXmsr2M5Xpkm3RUnazs23HYZ9B1V9MOIMtja8EHUTtbQXUrDYF8y+q53KwEeZ3PWFNoUcn5nOnnH6ALYt3dGNL5PnnjvYPGU3ODaT6rGwC4sLL7xJMjrO6y4wGJg/2XeGxnprrr6L6qxL2tEue1gNpcQL7XJgKp4pwVuIpiYzRqWi88wrx8hrVCOF+zgvBsfTZDGU6r6hbBayWkO0Ga14cdN/VdR7F4c1fFXJztsBmMgQBmJm7jABmbAXXvZjslVwtR5c2mQ55h7TPhBsbjMCeW2nnp8FwRjXF7fiO/Xy9fooZpcm1ErjfFbZX1+JvwtQtqS6nlcQ+NABNyB5D1Cl8A7WUsUSKZBgwf8ASV20FN2AxHeudTHdPBcz4riIbzkwI3lcS4Fx6pSqONGk4OtGY3MEF7Z/6gc9FkfHuLcGa8il/kj6IFYAm5O99vYfVZD8TuGV69BjsMwvqU3Zi1p8Uf8AiNyDBjW1krgvbCnWfluyoLFjx4gdwfdaui4k8v3/AG+/NYzae0Y047OH9l+2zqdUCuA6mLEFvipkAAmDJm1wbzpGi6ZiuLMqUy4Bh7yHNcLyL5SDa+t9b9IUbtv2AoYwPrUx3eKynK4QGvcNBUtflOo9FyDs72rdhpZVD+7mHM0LHA+IidHA7Lrrkrh/oIyTf7Hf8A2nisM0VPHFidwRoZ5/Z3VJX7F5adWmMTULKrcga+4aJLreZ+u2iqux3GGU6Tqwe1zBBdFpaZJkETLYMdTG60/EeOU3uotpvDs8usbFobY9QXEacjyhQlKo2NKLUml0ZbtB2PbWwtCniCM9JrTn3AkB7erQC3fbqmuAdnm0KgdTdLQRe4GsQNeXzW/pOaYmDHO8H/UqtrtbTID/AAtmGnxRciB0Mn5KE5y4V6DHXK/ZbUQYvfr9lSsO7K6VEY6WjKZ5f7TOExoe0zqJHtyRGfFr5J8W0zUAr1ROG1w5vkpa9rHNTipL2cjVOgVF20J/pXR/k2ff94V6qLtlP9PAMS9gJ6LM3+DGx/5ow+AAfmEgEty63P6hJx2Py0ASfiyeu+99YU/C/mY4DMGyHCJ3FgLiI+aynbajUYWujwkc9xyje68OKUp0erKWiypYDvDmuBqD9/d1Y1MLUpgx4jFnCLkbQPVZ7sf2opuDabngvA+HeAeS2tV7XMNxP5fP9iU0006ZjyNpNFPwjFnR4AdAJB5/v+6v8FiYFx6T7e8qhx7SHNIy7zO40t6/dlO4dUM5cpy22O5sRbpf0Unp2jZLlGy2/wCSaHhsiSLX2G/zUgYkG3z+/RUdbAua0VGgGASTEkg7c4GoExbTkhmMc+1OHGARPUwOWl7fumcmSeKL2jSd6L2lIo1iTGyhUnENAI6aTtupTOgJ9rW/0nUmyTjQ/iCZaAJ5jpzHkY905lHn939OiacdNQdvPl6rypXERIm/2Y0/lUTStsQfa4H0TgdOihCpInf79U7QqHdEZm0Q+0XD/wCow9Si6PGwgEiYOxg8jeeiyPZrB4rCAUatZgAOVsXAaZM3jSNtJ6GOgAyVmuIcHc7GMdDiyHGTJDXbHznY28xZEra0PBpdlzgqUsbmc15/yAj2TmIq02m5ixOo2HLy5fsmMK0tls2HwgwLc/crmv4nY+vTrBgd3bIaZFjH5o1GaLjz6LYKTVIXV7N7xnhrMTS8biBEiHZbiTcXETHssLwXhdBjhUqNmCHAu2I0dyMHYj3WD4l2wr1HHNUd3VoYZER+YDn57FaXhXaem+kHZx3pc1oLgTHhJdma3KHeEH8zTpJvI6IwlFJyGi7tJkntPhj/AFdKrQEOe0h3/r8JvpYkey3XZHjTa7SL5qctcbwSLWPnI9JVfwLhdOqwV8/eyzwOAgAaxtFotBgc1MHC24Zj30yGBsvcZABFyS4u0jqVHNK39o2CVNGqe+I6my4h2m/DjEnFYnEUsuQ184B/xqEGWggNIa5xkE6LsOAeXNa6xEzlIki3OY32G6q+13AX1aZ7mo8EvDn0xAFQX8INoic1zBjnBG4cklbQnFckmY7sN2HrU5di3MDJJ7pplrpOjoOWJBsButt/wgdX7+QSMoZrAA0+vlooXZfBmlhgyrILnkhpvAsAN7wJO9zyWjJhttY0UZT5N2PJ8dIhV6bwB4S+D+VwYYOpF9uhlLfhWOYG1BnDS0gk3lu+syE/TqgiDt96pl/D6bmkOBIdMy52+xvp08lP+jL+R1tRlNokgAkAEnc6DzJWc4i8UsQaTYDakP1Mgk6geea37K6q8FpuZkeMzQ8PF4hwMgtiNE5jOF0qpa5w8bBYwNNgZFxN/NFWqY8JqMrJvC8TlcxnO3t/MLQrK8Lq5H02VMuaDBH/AGA/UfLmtUvS8Bvg0zkzqpAqLtnP9NI2c35yP1V6qvtPSDsLVB0gH2IK68quDJwdSRjmUWnK4akGOot/HuovaDgxxFKAQDB21tYTaNAE5w/DlriA8EX1ja0+cEA7K0pmLD239CvAf6u0elJnAeNcLfQq3DmObMn9PI/RdS7A9oG16Jo1L1KbYPMti153AI6rQcT4ZRxJHfMzRpsPI8/LzVXU7EYIOzN7ylUdEPY99iLjw/Cb7OBC6v5MZx4y7Of8bTtFpXDC7KSYBMSBadBE/DbRLw1Q5WuaA5sQIIidIF15huBNAZ3j3VHtAHeGA4+cDXr80t2AqMeCx+ZrnmQ6PC08o1uuVqy6ceixwwc5oziJaJaOo84hR24dhfIiYuBE/wDt7qS4kCx89k2yoJ8Th1lLJiK9tDwpGBHPX+F6KTgZ2I9Z8v25JD+JUv8AIW23Sa+OY0bnw7XlU5R+TOMvgefmIGnnyTgvc+6r8Pxim8SD78+SsaddrhYgzy/dEZJvsyUJR7Q1RqB0gbGLcwpQ2tyTFChckCNbdbqSBPP6bbJ4IWVehRO5P39ymq1Wz/KR1t+8pGJoE2A1Bg2sYsDKiE922H2s0ExN4sZ89+ZTuTXZiVkwtDgHAeIN8J3vt1GiYrcOp1WEV6VKq4th2ZjTPMXn75JOHrCJDpExIIN7CDGh+aW17XAXnUyPn012P6JVP/YNGfx3ZXh48f8AS0WBoEWytM2u1tibnmplPsxw57f/AImHMzJDGDobi94hT6nDmuMlrSM0kPBdfpJhumgG/VUOLxuGwxqQXwXZiKY8I8IGUGI5GGlMp5Lux1GLVLs8q8MxGGaTh6gdSDpfTDQCJ+J1MMtYScg9JNlM4fg6YIDw59SHtl7i8WJuM/wzM6DWFncV2hqVJazMwSAAJJm4AzG4PQKa3A4ym4PaS+ZEXgbnwNsDY7++iHFv+ynFpbZJp13U6hpsbVAa+5Ic6QAI8QkAeevtOkbjWwM503jW0z56qFwriJcclRrmPEC8amdweiuHW2CTi0xJyvtGerYXv6pe+oC1rjkZTda0iXEj4j0iOu9rVqRAjX7kp4sEzadzA9vmmXMk36+yVi3Y0wAAxbblpZP0oy9R97L2lSERHPZLIjklS9g2KYenn9+yVlBTLZsSDblb1T7RbeITrYow7CNe9hcPhcHA8iDsVpFUYenLgFbr0vET4shlYJFWmHNLTcEEHyKWhdhI5yaPc1HAjxA5epAM+xn1lSmVcotEm1zr1E9FN7Z4Fwe2s3SA13pcffRUzw14aHAAtIIPK8/PTdeH5OPhM9PE+cUycyrc87GJ/a+yT30nqvGVxZsT/tJfVgk6R19dPvdctWPX0PuxYaAZm4E23MKRVp5ssOI3Mfm315LP8ZqNcGlpAIdMDU/Z6bpHFuK91h3uDo/xvufmqxh+ojWyyxHG6bSGAZra5o0I33KpuLYvE1KgLKQdT8Msc4AkR4gHAWPQwJ3CX2ZpsLGh4nkT1F7LQODRYacihtQdVZRUukY7HYWqKhdRpVu7/L8GY2sGkPvPPb3itqY2rScC7vRrHeNdAG3iPh02nzXS8wjpzUDGYRztLQJEHlBi8axCvGUXppCflkjE4birnnI5rXZuViCdw4XF/RXPCnOovY7xZc+U3BgzBBvrb1UDEYEU647sFuZpDQ1s3NgMtiDY2OnkrTgFCtQbUbWYXNc+0tBmTEwCYJ5XWZYxStFo5G0bFmKBGsWkO2v96J0YtpIAcM0ExN4GtteSZoaRoI00slONv4U1NpHG0rPRjLnQ9PLqV5iW94IsDtuk0XXIgg/ovGOuSlUnVNm18DQwpBLmzc3FhtHLkAvaOSAQBrInb30OqlB3t96qLVjMQRG8j+OsrJKtmp2S6wc5jhTIa/KcriJAdFiQCJGlpXIuC9meJCo6hioZT7x7w8RUa5zologktbaQHAQfMg9aoGI3PPn9hU3aYFrWEPynOHAGSCALiQJ3+avHM1F0jIRuVFfhezRpOpEOzQDLgIl0gyQSYkAje/mtYxtoKq8JxAuLszYDQCHNM6zc/PVWmHNgZzdVqycgny9nrqYzTF+fkva0wBIBn3Si+97CVQdtO0dPBUO9f4r+FgMFxmJnZomSYOy3/L9UIkWmIaSLGLHrC8o5gBJ16LnnZftrWqYjucTTdL4DYEFti4S0iSHCIPlzW/p1GvA1GvQj9lzzTjLZVxaX0SqTp+S9e1Rw3L76z9Umo86gS7SxsQJtJ80XqmLx3okzJ12sltfeJVfhsS5x+HKRaDH1FtFa4RhcU0P2dIya49k7h9O2b0UxeNbAher3McOEUjik7dghCE5gitSDmlrhIIghcz49gH4esREjVrjNx+66eq/jPCm12QbOHwu3H8KGfCskfsvgzPHL6OfsqkwZaTEzvyN/ZArEyJhwuMt5jodeSOI8JdQe4Oda5zTANrzOih4WgCGvzEEPlpmYkwY2j0XlSwuD2j0FkjJaZW8YqudVGRjgYbGoDp66aQbcwqjEPfUr0qLwchd4hyyydesQtvUqCSdyBc9D/pUeKwmaqarfygRPI6mU8MlaolLG27L3CMazT4T96qzcY1jUSefSxVS2nDReQW2PnCeweKHta+mu65JHQ42XFFpEWgSpDqYj9FEpOtMef35J+hXESLg8lsJJHPKLGsPwpvfGq4kkWAOgtG6lVjO2h+S9qVQRAm+qZkTrrZPkn8Cq32O0nz6/RPOG237JmnU2Si4yCNDr+6RPQNbF94DI3HNR6NX9j8wnazhqZ+f3yTbHAHl1WN2wS0Phw+/dN4oAwQQCEVGCZ9IHVN17t/Xyutb0CWxTWBzhBIAF4sD+sjmE1xvCmpQqMBN2nLqYdq084mPmn2OjYb/onqdYEDY8lsf+g27s5/xDitbhjWOqgVGhsFw8OYA3A2zRoDyWvwnFW1aVOqyB3kRBGp2MWmPorCrhWPZlc1rmnUEAj1BkJingabGwxoaOUQBf/HQX5J3pGuak7Z5Rx5zZHgh0WJETfa5j1TuIwtNzg57GOI0LgCW7yJ0MpdNsbgpp4eAS0AkCwm56XslTYum9EbG8Eo1agrHMKgbALSbcj5iT9ws0/G4mnVZTqtZDj4C0ySI1dbwmQ4DpuYK19DESA4hwBGhEEdCOaVWpNcLgETIkaeSJNSRSE3B0+iI0mo1zTI2IGscwR93XtDBNYwin/bM6uGbQ7iZgwdwpNKmGmL8/kvP+NNR4c1ztQSJ5beX6rYRb9bFcl80ipweBrirDgHSBDhJPWZO20LbYTD5B13SqNBrdBfnunV6vj+Msb5Ps5c2Z5AQhC6yAIQhAAhCEAV/FeGtqtIIlc94jwR1Inu9OR0XUlCx3D2v81jSapmptO0cwoOziDZ4G/wBeqZgh5tII0/bktPxns47Vo05KhqnKMtUEbZgFw5vGa3A7cXkJ6mJw5tOxDSLzGxBB8lIYSCYIvqPqmjQES2HDmCm21TIBG2shefKDs74yRocJUj1Uui1oG25t11VDhq0Ke2qdeQ0n72UqaJzgT3OjSLQkFg1AG91EcJgiRtHP3S69YNbN72sJ8rGJ5+izsnxok0nbE6rw1Od4uIVacSQxpcbkDa5O8dU5QeTqYJufseSyhuHssi+Wgi0m89Pv5oc63r9woFem4x4jAJsIuI38ikvrObEGRvuRyN9kGcPgsu/6QeqU1wi2yrjiRaQ7lvvpb11CUKwn5fP5otmcCc13KfIINQGZmx1OkRM/P5Ko41SxILO4uJF7aA/mlWFCrU1qCDpYLXpbDhq7JIqgGx12P3opDK5I6+iiudOm/P8AZIDjmmG7ee6eNrom1ZJ7tsZTfofOUpjQNI+f1Ud9X/cpTKodoDc/d0yj9GUxxztJCVTbE23n+fNIwrs5hsuPr9SFb4bhgF3X6BdOPxJye9EpZIoj4fDCpzjc/tzVrRotaIaEtrQLBer08eKMOkc0pNghCFQUEIQgAQhCABCEIAEIQgDxzZVfjeEU6gu0KxQgDE47sbBzUnFp6Kpr4HEUj4qbXjp4T8rfJdMSH0gdQkljjLtDxnKPTOWP4oxnxUagPSCPqF7S7RUCfE2ozzA//K6JieD0n6tCp8X2PpO0EKT8XE/Q/wDIn8ma/wCfoOAAcB/2a63rC9OPpvECoxxOl4uLix0gqbiexI2VZX7IOGiR+HD0xl5MkSqlJry1xe0ZdpGv8dE6yi7UAW3FwfZUdTsy8bJk8BqD8vspvwV8/wDB15b+DUPoEj803NtOkpl1BwIknrY3/ZZ3/jawmM4nWCb+aKWCrt+E1B5E8oSvwPs1eXXo1ABcAIm+4Nv11UhlPLINzf6WWZFPFkznqz5n9FIpYTGH81S/VL/AfyD8pfBc1+9fSqtbLHRAJO8bJjhmFrsY1r6hqkauNptb4QNlHZwbGO1qVP8A7H9FMpdk67yC+o4xpLiY8pKovC1VmfyvodAeDLntadgQAPnqm34ymJ8WczEMGp89IVlhOxrGxmMwrnDcEos0aqR8OC7YkvIk+kZih3lSP7ZAnn9bK2wnAnm9Rx8v4C0DKYGgAS1eOKEXaRKWSUtNjGGwrWCGhPoQqCAhCEACEIQAIQhAAhCEACEIQAIQhAAhCEACEIQAIQhABCQ6mDsloQAw7CtOyQcAzkpSEAQ/+OZyShgGcgpSEAMNwrRslii3knEIA8DQvUIQAIQhAAhCEACEIQAIQhAAhCEACEIQB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99" t="3514" r="3922" b="1568"/>
          <a:stretch/>
        </p:blipFill>
        <p:spPr bwMode="auto">
          <a:xfrm>
            <a:off x="7469684" y="2819400"/>
            <a:ext cx="1674316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64046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Pregnancy food choices-2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r>
              <a:rPr lang="en-US" dirty="0" smtClean="0"/>
              <a:t>Raw sprouts? </a:t>
            </a:r>
          </a:p>
          <a:p>
            <a:r>
              <a:rPr lang="en-US" dirty="0" smtClean="0"/>
              <a:t>Unwashed fresh fruits and vegetables? </a:t>
            </a:r>
          </a:p>
          <a:p>
            <a:r>
              <a:rPr lang="en-US" dirty="0" smtClean="0"/>
              <a:t>Soft cheeses made from unpasteurized milk (feta, brie, </a:t>
            </a:r>
            <a:r>
              <a:rPr lang="en-US" dirty="0" err="1" smtClean="0"/>
              <a:t>queso</a:t>
            </a:r>
            <a:r>
              <a:rPr lang="en-US" dirty="0" smtClean="0"/>
              <a:t> fresco)? </a:t>
            </a:r>
          </a:p>
          <a:p>
            <a:r>
              <a:rPr lang="en-US" dirty="0" smtClean="0"/>
              <a:t>Cold hot dogs, cold deli meats? </a:t>
            </a:r>
          </a:p>
          <a:p>
            <a:r>
              <a:rPr lang="en-US" dirty="0" smtClean="0"/>
              <a:t>Unpasteurized, refrigerated                                        pates or meat spreads?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6" descr="https://encrypted-tbn2.gstatic.com/images?q=tbn:ANd9GcQBy7n62AgQoqwyR9hwFdseI9Bc7LwaFX1K5ei2DbQ-lDimxR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1" r="7001"/>
          <a:stretch>
            <a:fillRect/>
          </a:stretch>
        </p:blipFill>
        <p:spPr bwMode="auto">
          <a:xfrm>
            <a:off x="7053263" y="1219200"/>
            <a:ext cx="20907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http://westernfamily.com/wp-content/uploads/product-images/00841WFFETACHEESE4o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646677"/>
            <a:ext cx="3581401" cy="321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7382132" y="4953000"/>
            <a:ext cx="1380868" cy="457200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655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145"/>
            <a:ext cx="8229600" cy="688436"/>
          </a:xfrm>
        </p:spPr>
        <p:txBody>
          <a:bodyPr/>
          <a:lstStyle/>
          <a:p>
            <a:r>
              <a:rPr lang="en-US" dirty="0" smtClean="0"/>
              <a:t>Resources available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556" t="4904" r="62036" b="6207"/>
          <a:stretch/>
        </p:blipFill>
        <p:spPr>
          <a:xfrm>
            <a:off x="1439336" y="914399"/>
            <a:ext cx="7704664" cy="594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3960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667"/>
            <a:ext cx="8229600" cy="1143000"/>
          </a:xfrm>
        </p:spPr>
        <p:txBody>
          <a:bodyPr/>
          <a:lstStyle/>
          <a:p>
            <a:r>
              <a:rPr lang="en-US" dirty="0" smtClean="0"/>
              <a:t>Sick/ immune compromised- why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168667"/>
            <a:ext cx="8763000" cy="4525963"/>
          </a:xfrm>
        </p:spPr>
        <p:txBody>
          <a:bodyPr/>
          <a:lstStyle/>
          <a:p>
            <a:r>
              <a:rPr lang="en-US" dirty="0" smtClean="0"/>
              <a:t>Weakened immune system- by disease or medications</a:t>
            </a:r>
          </a:p>
          <a:p>
            <a:r>
              <a:rPr lang="en-US" dirty="0" smtClean="0"/>
              <a:t>Body cannot fight infection as well- decreased white blood cells, </a:t>
            </a:r>
            <a:r>
              <a:rPr lang="en-US" dirty="0" err="1" smtClean="0"/>
              <a:t>etc</a:t>
            </a:r>
            <a:endParaRPr lang="en-US" dirty="0" smtClean="0"/>
          </a:p>
          <a:p>
            <a:r>
              <a:rPr lang="en-US" dirty="0" smtClean="0"/>
              <a:t>Diabetes- less stomach acid, kidney function</a:t>
            </a:r>
          </a:p>
          <a:p>
            <a:r>
              <a:rPr lang="en-US" dirty="0" smtClean="0"/>
              <a:t>Metabolism altered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23530" r="19608"/>
          <a:stretch/>
        </p:blipFill>
        <p:spPr>
          <a:xfrm>
            <a:off x="5134276" y="3896869"/>
            <a:ext cx="40386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043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5105400" cy="1143000"/>
          </a:xfrm>
        </p:spPr>
        <p:txBody>
          <a:bodyPr/>
          <a:lstStyle/>
          <a:p>
            <a:r>
              <a:rPr lang="en-US" dirty="0" smtClean="0"/>
              <a:t>Food safety tips- sick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534400" cy="4525963"/>
          </a:xfrm>
        </p:spPr>
        <p:txBody>
          <a:bodyPr/>
          <a:lstStyle/>
          <a:p>
            <a:r>
              <a:rPr lang="en-US" dirty="0" smtClean="0"/>
              <a:t>Avoid raw foods</a:t>
            </a:r>
          </a:p>
          <a:p>
            <a:r>
              <a:rPr lang="en-US" dirty="0" smtClean="0"/>
              <a:t>Wash fruits and veggies</a:t>
            </a:r>
          </a:p>
          <a:p>
            <a:r>
              <a:rPr lang="en-US" dirty="0" smtClean="0"/>
              <a:t>Wash hands, utensils, </a:t>
            </a:r>
            <a:r>
              <a:rPr lang="en-US" dirty="0" err="1" smtClean="0"/>
              <a:t>etc</a:t>
            </a:r>
            <a:endParaRPr lang="en-US" dirty="0" smtClean="0"/>
          </a:p>
          <a:p>
            <a:r>
              <a:rPr lang="en-US" dirty="0" smtClean="0"/>
              <a:t>Ensure that water is safe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6417"/>
            <a:ext cx="41647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484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145"/>
            <a:ext cx="8229600" cy="688436"/>
          </a:xfrm>
        </p:spPr>
        <p:txBody>
          <a:bodyPr/>
          <a:lstStyle/>
          <a:p>
            <a:r>
              <a:rPr lang="en-US" dirty="0" smtClean="0"/>
              <a:t>Resources available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556" t="4904" r="62036" b="6207"/>
          <a:stretch/>
        </p:blipFill>
        <p:spPr>
          <a:xfrm>
            <a:off x="1439336" y="914399"/>
            <a:ext cx="7704664" cy="594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012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4343400" cy="1143000"/>
          </a:xfrm>
        </p:spPr>
        <p:txBody>
          <a:bodyPr/>
          <a:lstStyle/>
          <a:p>
            <a:pPr eaLnBrk="1" hangingPunct="1"/>
            <a:r>
              <a:rPr lang="en-US" altLang="en-US" sz="6000" b="1" smtClean="0">
                <a:ea typeface="ＭＳ Ｐゴシック" pitchFamily="34" charset="-128"/>
              </a:rPr>
              <a:t/>
            </a:r>
            <a:br>
              <a:rPr lang="en-US" altLang="en-US" sz="6000" b="1" smtClean="0">
                <a:ea typeface="ＭＳ Ｐゴシック" pitchFamily="34" charset="-128"/>
              </a:rPr>
            </a:br>
            <a:r>
              <a:rPr lang="en-US" altLang="en-US" sz="6000" b="1" smtClean="0">
                <a:ea typeface="ＭＳ Ｐゴシック" pitchFamily="34" charset="-128"/>
              </a:rPr>
              <a:t/>
            </a:r>
            <a:br>
              <a:rPr lang="en-US" altLang="en-US" sz="6000" b="1" smtClean="0">
                <a:ea typeface="ＭＳ Ｐゴシック" pitchFamily="34" charset="-128"/>
              </a:rPr>
            </a:br>
            <a:endParaRPr lang="en-GB" altLang="en-US" sz="6000" b="1" smtClean="0">
              <a:ea typeface="ＭＳ Ｐゴシック" pitchFamily="34" charset="-128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2438400" y="1600200"/>
            <a:ext cx="8229600" cy="8382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4000" b="1" i="1" smtClean="0">
                <a:ea typeface="ＭＳ Ｐゴシック" pitchFamily="34" charset="-128"/>
              </a:rPr>
              <a:t>Questions?  </a:t>
            </a:r>
          </a:p>
          <a:p>
            <a:pPr algn="ctr" eaLnBrk="1" hangingPunct="1">
              <a:buFontTx/>
              <a:buNone/>
            </a:pPr>
            <a:endParaRPr lang="en-US" altLang="en-US" b="1" i="1" smtClean="0">
              <a:ea typeface="ＭＳ Ｐゴシック" pitchFamily="34" charset="-128"/>
            </a:endParaRPr>
          </a:p>
          <a:p>
            <a:pPr algn="ctr" eaLnBrk="1" hangingPunct="1">
              <a:buFontTx/>
              <a:buNone/>
            </a:pPr>
            <a:r>
              <a:rPr lang="en-US" altLang="en-US" b="1" i="1" smtClean="0">
                <a:ea typeface="ＭＳ Ｐゴシック" pitchFamily="34" charset="-128"/>
              </a:rPr>
              <a:t>Thank you </a:t>
            </a:r>
          </a:p>
          <a:p>
            <a:pPr algn="ctr" eaLnBrk="1" hangingPunct="1">
              <a:buFontTx/>
              <a:buNone/>
            </a:pPr>
            <a:r>
              <a:rPr lang="en-US" altLang="en-US" b="1" i="1" smtClean="0">
                <a:ea typeface="ＭＳ Ｐゴシック" pitchFamily="34" charset="-128"/>
              </a:rPr>
              <a:t>for your attention!</a:t>
            </a:r>
            <a:endParaRPr lang="en-GB" altLang="en-US" b="1" i="1" smtClean="0">
              <a:ea typeface="ＭＳ Ｐゴシック" pitchFamily="34" charset="-128"/>
            </a:endParaRPr>
          </a:p>
        </p:txBody>
      </p:sp>
      <p:pic>
        <p:nvPicPr>
          <p:cNvPr id="28676" name="Picture 5" descr="Photo: Taken Oct 27- getting around to posting it now :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0" b="30276"/>
          <a:stretch>
            <a:fillRect/>
          </a:stretch>
        </p:blipFill>
        <p:spPr bwMode="auto">
          <a:xfrm>
            <a:off x="4332171" y="-35799"/>
            <a:ext cx="4800600" cy="408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-665" t="25697" r="665" b="29060"/>
          <a:stretch/>
        </p:blipFill>
        <p:spPr>
          <a:xfrm>
            <a:off x="4332172" y="3343798"/>
            <a:ext cx="4800600" cy="353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95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-152400" y="33338"/>
            <a:ext cx="9296400" cy="1143000"/>
          </a:xfrm>
        </p:spPr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4 steps to food safety 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8915400" cy="5059363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altLang="en-US" dirty="0" smtClean="0">
                <a:ea typeface="ＭＳ Ｐゴシック" pitchFamily="34" charset="-128"/>
              </a:rPr>
              <a:t>Cook, Chill, Clean, Separate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altLang="en-US" sz="2800" dirty="0" smtClean="0">
              <a:ea typeface="ＭＳ Ｐゴシック" pitchFamily="34" charset="-128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altLang="en-US" dirty="0" smtClean="0">
                <a:ea typeface="ＭＳ Ｐゴシック" pitchFamily="34" charset="-128"/>
              </a:rPr>
              <a:t>Cook: Heat kills germs</a:t>
            </a:r>
          </a:p>
          <a:p>
            <a:pPr lvl="1">
              <a:buFont typeface="Arial" charset="0"/>
              <a:buChar char="–"/>
              <a:defRPr/>
            </a:pPr>
            <a:r>
              <a:rPr lang="en-US" altLang="en-US" dirty="0" smtClean="0">
                <a:ea typeface="ＭＳ Ｐゴシック" pitchFamily="34" charset="-128"/>
              </a:rPr>
              <a:t>Check temperature with thermometer</a:t>
            </a:r>
          </a:p>
          <a:p>
            <a:pPr lvl="2">
              <a:buFont typeface="Arial" charset="0"/>
              <a:buChar char="•"/>
              <a:defRPr/>
            </a:pPr>
            <a:r>
              <a:rPr lang="en-US" altLang="en-US" dirty="0" smtClean="0">
                <a:ea typeface="ＭＳ Ｐゴシック" pitchFamily="34" charset="-128"/>
              </a:rPr>
              <a:t>Beef, pork, lamb steaks, chops, roasts: 145</a:t>
            </a:r>
            <a:r>
              <a:rPr lang="en-US" altLang="en-US" b="1" dirty="0" smtClean="0">
                <a:ea typeface="ＭＳ Ｐゴシック" pitchFamily="34" charset="-128"/>
                <a:sym typeface="Symbol" pitchFamily="18" charset="2"/>
              </a:rPr>
              <a:t></a:t>
            </a:r>
            <a:r>
              <a:rPr lang="en-US" altLang="en-US" dirty="0" smtClean="0">
                <a:ea typeface="ＭＳ Ｐゴシック" pitchFamily="34" charset="-128"/>
              </a:rPr>
              <a:t>F with 3 min rest</a:t>
            </a:r>
          </a:p>
          <a:p>
            <a:pPr lvl="2">
              <a:buFont typeface="Arial" charset="0"/>
              <a:buChar char="•"/>
              <a:defRPr/>
            </a:pPr>
            <a:r>
              <a:rPr lang="en-US" altLang="en-US" dirty="0" smtClean="0">
                <a:ea typeface="ＭＳ Ｐゴシック" pitchFamily="34" charset="-128"/>
              </a:rPr>
              <a:t>Ground beef, pork; egg dishes (quiche): 160</a:t>
            </a:r>
            <a:r>
              <a:rPr lang="en-US" altLang="en-US" b="1" dirty="0" smtClean="0">
                <a:ea typeface="ＭＳ Ｐゴシック" pitchFamily="34" charset="-128"/>
                <a:sym typeface="Symbol" pitchFamily="18" charset="2"/>
              </a:rPr>
              <a:t></a:t>
            </a:r>
            <a:r>
              <a:rPr lang="en-US" altLang="en-US" dirty="0" smtClean="0">
                <a:ea typeface="ＭＳ Ｐゴシック" pitchFamily="34" charset="-128"/>
              </a:rPr>
              <a:t>F</a:t>
            </a:r>
          </a:p>
          <a:p>
            <a:pPr lvl="2">
              <a:buFont typeface="Arial" charset="0"/>
              <a:buChar char="•"/>
              <a:defRPr/>
            </a:pPr>
            <a:r>
              <a:rPr lang="en-US" altLang="en-US" dirty="0" smtClean="0">
                <a:ea typeface="ＭＳ Ｐゴシック" pitchFamily="34" charset="-128"/>
              </a:rPr>
              <a:t>All poultry products, reheated foods: 165</a:t>
            </a:r>
            <a:r>
              <a:rPr lang="en-US" altLang="en-US" b="1" dirty="0" smtClean="0">
                <a:ea typeface="ＭＳ Ｐゴシック" pitchFamily="34" charset="-128"/>
                <a:sym typeface="Symbol" pitchFamily="18" charset="2"/>
              </a:rPr>
              <a:t></a:t>
            </a:r>
            <a:r>
              <a:rPr lang="en-US" altLang="en-US" dirty="0" smtClean="0">
                <a:ea typeface="ＭＳ Ｐゴシック" pitchFamily="34" charset="-128"/>
              </a:rPr>
              <a:t>F</a:t>
            </a:r>
          </a:p>
          <a:p>
            <a:pPr lvl="2">
              <a:buFont typeface="Arial" charset="0"/>
              <a:buChar char="•"/>
              <a:defRPr/>
            </a:pPr>
            <a:r>
              <a:rPr lang="en-US" altLang="en-US" dirty="0" smtClean="0">
                <a:ea typeface="ＭＳ Ｐゴシック" pitchFamily="34" charset="-128"/>
              </a:rPr>
              <a:t>Need to calibrate occasionally</a:t>
            </a:r>
          </a:p>
        </p:txBody>
      </p:sp>
      <p:pic>
        <p:nvPicPr>
          <p:cNvPr id="922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5029200"/>
            <a:ext cx="7621587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2" descr=" Clean, Separate, Cook, and Chill ic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838200"/>
            <a:ext cx="200025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55897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ＭＳ Ｐゴシック" pitchFamily="34" charset="-128"/>
              </a:rPr>
              <a:t>Contact Details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371600"/>
            <a:ext cx="8991600" cy="4754563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r>
              <a:rPr lang="en-US" dirty="0" smtClean="0"/>
              <a:t>Londa </a:t>
            </a:r>
            <a:r>
              <a:rPr lang="en-US" dirty="0" err="1" smtClean="0"/>
              <a:t>Nwadike</a:t>
            </a:r>
            <a:r>
              <a:rPr lang="en-US" dirty="0" smtClean="0"/>
              <a:t> </a:t>
            </a:r>
          </a:p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Extension Consumer Food Safety Specialist 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dirty="0" smtClean="0"/>
              <a:t>Kansas State </a:t>
            </a:r>
            <a:r>
              <a:rPr lang="en-US" dirty="0"/>
              <a:t>University/ University of </a:t>
            </a:r>
            <a:r>
              <a:rPr lang="en-US" dirty="0" smtClean="0"/>
              <a:t>Missouri</a:t>
            </a:r>
            <a:br>
              <a:rPr lang="en-US" dirty="0" smtClean="0"/>
            </a:br>
            <a:endParaRPr lang="en-US" dirty="0" smtClean="0"/>
          </a:p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r>
              <a:rPr lang="en-US" dirty="0" smtClean="0"/>
              <a:t>KS Phone: 913 307 7391</a:t>
            </a:r>
            <a:br>
              <a:rPr lang="en-US" dirty="0" smtClean="0"/>
            </a:br>
            <a:r>
              <a:rPr lang="en-US" dirty="0" smtClean="0"/>
              <a:t>Email: lnwadike@ksu.edu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dirty="0" smtClean="0">
                <a:hlinkClick r:id="rId2"/>
              </a:rPr>
              <a:t>www.ksre.ksu.edu/foodsafety/</a:t>
            </a:r>
            <a:r>
              <a:rPr lang="en-US" dirty="0" smtClean="0"/>
              <a:t> </a:t>
            </a:r>
            <a:endParaRPr lang="en-US" sz="1800" dirty="0" smtClean="0"/>
          </a:p>
          <a:p>
            <a:pPr marL="0" indent="0" eaLnBrk="1" hangingPunct="1">
              <a:buFontTx/>
              <a:buNone/>
              <a:defRPr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29700" name="Slide Number Placehold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824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4 steps to food safety 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45259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mtClean="0">
                <a:ea typeface="ＭＳ Ｐゴシック" panose="020B0600070205080204" pitchFamily="34" charset="-128"/>
              </a:rPr>
              <a:t>2. Chill:  refrigerate or freeze perishables immediately</a:t>
            </a:r>
          </a:p>
          <a:p>
            <a:pPr lvl="1"/>
            <a:r>
              <a:rPr lang="en-US" altLang="en-US" smtClean="0">
                <a:ea typeface="ＭＳ Ｐゴシック" panose="020B0600070205080204" pitchFamily="34" charset="-128"/>
              </a:rPr>
              <a:t>Refrigerate cut or peeled produce, meats within 2 hours </a:t>
            </a:r>
          </a:p>
          <a:p>
            <a:pPr lvl="1"/>
            <a:r>
              <a:rPr lang="en-US" altLang="en-US" smtClean="0">
                <a:ea typeface="ＭＳ Ｐゴシック" panose="020B0600070205080204" pitchFamily="34" charset="-128"/>
              </a:rPr>
              <a:t>Pathogens (germs) love room temperature, so grow fast!</a:t>
            </a:r>
          </a:p>
          <a:p>
            <a:pPr lvl="1"/>
            <a:r>
              <a:rPr lang="en-US" altLang="en-US" smtClean="0">
                <a:ea typeface="ＭＳ Ｐゴシック" panose="020B0600070205080204" pitchFamily="34" charset="-128"/>
              </a:rPr>
              <a:t>Frig: &lt;40F</a:t>
            </a:r>
          </a:p>
          <a:p>
            <a:pPr lvl="1"/>
            <a:r>
              <a:rPr lang="en-US" altLang="en-US" smtClean="0">
                <a:ea typeface="ＭＳ Ｐゴシック" panose="020B0600070205080204" pitchFamily="34" charset="-128"/>
              </a:rPr>
              <a:t>Freezer:  0F </a:t>
            </a:r>
          </a:p>
          <a:p>
            <a:pPr lvl="1"/>
            <a:endParaRPr lang="en-US" altLang="en-US" smtClean="0">
              <a:ea typeface="ＭＳ Ｐゴシック" panose="020B0600070205080204" pitchFamily="34" charset="-128"/>
            </a:endParaRPr>
          </a:p>
        </p:txBody>
      </p:sp>
      <p:pic>
        <p:nvPicPr>
          <p:cNvPr id="10244" name="Picture 6" descr="http://www.orchd.com/environmentalhealth/foodHygeine/foodSafety/images/Separate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9100"/>
            <a:ext cx="3505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9560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Step 3: Clean</a:t>
            </a:r>
            <a:br>
              <a:rPr lang="en-US" altLang="en-US" smtClean="0">
                <a:ea typeface="ＭＳ Ｐゴシック" panose="020B0600070205080204" pitchFamily="34" charset="-128"/>
              </a:rPr>
            </a:br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11267" name="TextBox 2"/>
          <p:cNvSpPr txBox="1">
            <a:spLocks noChangeArrowheads="1"/>
          </p:cNvSpPr>
          <p:nvPr/>
        </p:nvSpPr>
        <p:spPr bwMode="auto">
          <a:xfrm>
            <a:off x="228600" y="1219200"/>
            <a:ext cx="533400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lvl="1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Arial" panose="020B0604020202020204" pitchFamily="34" charset="0"/>
              </a:rPr>
              <a:t>- Keep surfaces, utensils clean: before and after use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Arial" panose="020B0604020202020204" pitchFamily="34" charset="0"/>
              </a:rPr>
              <a:t>Cleaning steps: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Arial" panose="020B0604020202020204" pitchFamily="34" charset="0"/>
              </a:rPr>
              <a:t>  a) Clean/wash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Arial" panose="020B0604020202020204" pitchFamily="34" charset="0"/>
              </a:rPr>
              <a:t>  b) Rinse (dishes)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Arial" panose="020B0604020202020204" pitchFamily="34" charset="0"/>
              </a:rPr>
              <a:t>  c) Sanitize:1 tablespoon bleach per 1 gallon water (200 ppm)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Arial" panose="020B0604020202020204" pitchFamily="34" charset="0"/>
              </a:rPr>
              <a:t>  d) Air dry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Arial" panose="020B0604020202020204" pitchFamily="34" charset="0"/>
              </a:rPr>
              <a:t>- Good personal hygiene</a:t>
            </a:r>
          </a:p>
        </p:txBody>
      </p:sp>
      <p:pic>
        <p:nvPicPr>
          <p:cNvPr id="1126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2438400"/>
            <a:ext cx="345440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7638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6350"/>
            <a:ext cx="8229600" cy="1143000"/>
          </a:xfrm>
        </p:spPr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4 steps to food safety 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15875" y="1230313"/>
            <a:ext cx="9144000" cy="4525962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mtClean="0">
                <a:ea typeface="ＭＳ Ｐゴシック" panose="020B0600070205080204" pitchFamily="34" charset="-128"/>
              </a:rPr>
              <a:t>4. Separate: Keep raw, RTE foods separate</a:t>
            </a:r>
          </a:p>
          <a:p>
            <a:pPr lvl="1"/>
            <a:r>
              <a:rPr lang="en-US" altLang="en-US" smtClean="0">
                <a:ea typeface="ＭＳ Ｐゴシック" panose="020B0600070205080204" pitchFamily="34" charset="-128"/>
              </a:rPr>
              <a:t>Use separate cutting boards, plates, utensils for raw meat and produce or cooked foods</a:t>
            </a:r>
          </a:p>
          <a:p>
            <a:pPr lvl="1"/>
            <a:r>
              <a:rPr lang="en-US" altLang="en-US" smtClean="0">
                <a:ea typeface="ＭＳ Ｐゴシック" panose="020B0600070205080204" pitchFamily="34" charset="-128"/>
              </a:rPr>
              <a:t>Keep raw meat, eggs separate from other foods in frig</a:t>
            </a:r>
          </a:p>
          <a:p>
            <a:pPr lvl="2"/>
            <a:r>
              <a:rPr lang="en-US" altLang="en-US" smtClean="0">
                <a:ea typeface="ＭＳ Ｐゴシック" panose="020B0600070205080204" pitchFamily="34" charset="-128"/>
              </a:rPr>
              <a:t>Raw items in sealed plastic bags or other containers</a:t>
            </a:r>
          </a:p>
          <a:p>
            <a:pPr lvl="2"/>
            <a:r>
              <a:rPr lang="en-US" altLang="en-US" smtClean="0">
                <a:ea typeface="ＭＳ Ｐゴシック" panose="020B0600070205080204" pitchFamily="34" charset="-128"/>
              </a:rPr>
              <a:t>Keep eggs in carton and do not store in door (keep cooler)</a:t>
            </a:r>
          </a:p>
        </p:txBody>
      </p:sp>
      <p:pic>
        <p:nvPicPr>
          <p:cNvPr id="14340" name="Picture 6" descr="http://www.orchd.com/environmentalhealth/foodHygeine/foodSafety/images/Separate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9100"/>
            <a:ext cx="3505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4897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Food Safety for Under 5s- Why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229600" cy="4525963"/>
          </a:xfrm>
        </p:spPr>
        <p:txBody>
          <a:bodyPr/>
          <a:lstStyle/>
          <a:p>
            <a:r>
              <a:rPr lang="en-US" dirty="0" smtClean="0"/>
              <a:t>Immune systems still developing</a:t>
            </a:r>
          </a:p>
          <a:p>
            <a:r>
              <a:rPr lang="en-US" dirty="0" smtClean="0"/>
              <a:t>Produce less stomach acid to kill bacteria</a:t>
            </a:r>
          </a:p>
          <a:p>
            <a:r>
              <a:rPr lang="en-US" dirty="0" smtClean="0"/>
              <a:t>Diarrhea can quickly cause dehydration in small bodies</a:t>
            </a:r>
          </a:p>
          <a:p>
            <a:r>
              <a:rPr lang="en-US" dirty="0" smtClean="0"/>
              <a:t>Highest incidence rates of many FBIs, including HUS from </a:t>
            </a:r>
            <a:r>
              <a:rPr lang="en-US" i="1" dirty="0" smtClean="0"/>
              <a:t>E. coli</a:t>
            </a:r>
            <a:endParaRPr lang="en-US" i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6" t="14787" r="28300" b="25898"/>
          <a:stretch/>
        </p:blipFill>
        <p:spPr bwMode="auto">
          <a:xfrm>
            <a:off x="6553200" y="4119301"/>
            <a:ext cx="2590800" cy="2738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208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7" y="914400"/>
            <a:ext cx="9153095" cy="48053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9099" y="76200"/>
            <a:ext cx="82386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</a:rPr>
              <a:t>Tip #1</a:t>
            </a:r>
          </a:p>
        </p:txBody>
      </p:sp>
    </p:spTree>
    <p:extLst>
      <p:ext uri="{BB962C8B-B14F-4D97-AF65-F5344CB8AC3E}">
        <p14:creationId xmlns:p14="http://schemas.microsoft.com/office/powerpoint/2010/main" val="3275574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76200"/>
            <a:ext cx="81869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2"/>
                </a:solidFill>
              </a:rPr>
              <a:t>Tip</a:t>
            </a:r>
            <a:r>
              <a:rPr lang="en-US" sz="4800" b="1" dirty="0">
                <a:solidFill>
                  <a:schemeClr val="tx2"/>
                </a:solidFill>
              </a:rPr>
              <a:t> #2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65230" cy="481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51650"/>
      </p:ext>
    </p:extLst>
  </p:cSld>
  <p:clrMapOvr>
    <a:masterClrMapping/>
  </p:clrMapOvr>
</p:sld>
</file>

<file path=ppt/theme/theme1.xml><?xml version="1.0" encoding="utf-8"?>
<a:theme xmlns:a="http://schemas.openxmlformats.org/drawingml/2006/main" name="KSREgri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KSREgrid</Template>
  <TotalTime>1925</TotalTime>
  <Words>902</Words>
  <Application>Microsoft Office PowerPoint</Application>
  <PresentationFormat>On-screen Show (4:3)</PresentationFormat>
  <Paragraphs>162</Paragraphs>
  <Slides>30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ＭＳ Ｐゴシック</vt:lpstr>
      <vt:lpstr>Arial</vt:lpstr>
      <vt:lpstr>Calibri</vt:lpstr>
      <vt:lpstr>Symbol</vt:lpstr>
      <vt:lpstr>Times New Roman</vt:lpstr>
      <vt:lpstr>KSREgrid</vt:lpstr>
      <vt:lpstr>Food Safety for At-Risk Populations</vt:lpstr>
      <vt:lpstr>Outline</vt:lpstr>
      <vt:lpstr>4 steps to food safety </vt:lpstr>
      <vt:lpstr>4 steps to food safety </vt:lpstr>
      <vt:lpstr>Step 3: Clean </vt:lpstr>
      <vt:lpstr>4 steps to food safety </vt:lpstr>
      <vt:lpstr>Food Safety for Under 5s- Why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Using breast milk safely</vt:lpstr>
      <vt:lpstr>Storing breast milk</vt:lpstr>
      <vt:lpstr>PowerPoint Presentation</vt:lpstr>
      <vt:lpstr>Food Safety for Older People- Why</vt:lpstr>
      <vt:lpstr>Home delivered meal safety/    older adults food safety tips</vt:lpstr>
      <vt:lpstr>More resources</vt:lpstr>
      <vt:lpstr>Fight Bac resources</vt:lpstr>
      <vt:lpstr>Food Safety in Pregnancy- why</vt:lpstr>
      <vt:lpstr>Listeria effects</vt:lpstr>
      <vt:lpstr>Pregnancy food choices</vt:lpstr>
      <vt:lpstr>Pregnancy food choices-2</vt:lpstr>
      <vt:lpstr>Resources available</vt:lpstr>
      <vt:lpstr>Sick/ immune compromised- why</vt:lpstr>
      <vt:lpstr>Food safety tips- sick</vt:lpstr>
      <vt:lpstr>Resources available</vt:lpstr>
      <vt:lpstr>  </vt:lpstr>
      <vt:lpstr>Contact Details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Londa Nwadike</dc:creator>
  <cp:lastModifiedBy>Linda Lamb</cp:lastModifiedBy>
  <cp:revision>98</cp:revision>
  <cp:lastPrinted>2013-08-14T14:59:44Z</cp:lastPrinted>
  <dcterms:created xsi:type="dcterms:W3CDTF">2013-08-08T21:03:43Z</dcterms:created>
  <dcterms:modified xsi:type="dcterms:W3CDTF">2018-09-04T19:54:09Z</dcterms:modified>
</cp:coreProperties>
</file>