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3"/>
  </p:notesMasterIdLst>
  <p:handoutMasterIdLst>
    <p:handoutMasterId r:id="rId44"/>
  </p:handoutMasterIdLst>
  <p:sldIdLst>
    <p:sldId id="256" r:id="rId2"/>
    <p:sldId id="257" r:id="rId3"/>
    <p:sldId id="323" r:id="rId4"/>
    <p:sldId id="324" r:id="rId5"/>
    <p:sldId id="325" r:id="rId6"/>
    <p:sldId id="326" r:id="rId7"/>
    <p:sldId id="327" r:id="rId8"/>
    <p:sldId id="328" r:id="rId9"/>
    <p:sldId id="329" r:id="rId10"/>
    <p:sldId id="330" r:id="rId11"/>
    <p:sldId id="331" r:id="rId12"/>
    <p:sldId id="332" r:id="rId13"/>
    <p:sldId id="262" r:id="rId14"/>
    <p:sldId id="311" r:id="rId15"/>
    <p:sldId id="312" r:id="rId16"/>
    <p:sldId id="313" r:id="rId17"/>
    <p:sldId id="314" r:id="rId18"/>
    <p:sldId id="317" r:id="rId19"/>
    <p:sldId id="318" r:id="rId20"/>
    <p:sldId id="315" r:id="rId21"/>
    <p:sldId id="319" r:id="rId22"/>
    <p:sldId id="274" r:id="rId23"/>
    <p:sldId id="273" r:id="rId24"/>
    <p:sldId id="277" r:id="rId25"/>
    <p:sldId id="278" r:id="rId26"/>
    <p:sldId id="265" r:id="rId27"/>
    <p:sldId id="334" r:id="rId28"/>
    <p:sldId id="333" r:id="rId29"/>
    <p:sldId id="282" r:id="rId30"/>
    <p:sldId id="304" r:id="rId31"/>
    <p:sldId id="264" r:id="rId32"/>
    <p:sldId id="305" r:id="rId33"/>
    <p:sldId id="306" r:id="rId34"/>
    <p:sldId id="307" r:id="rId35"/>
    <p:sldId id="308" r:id="rId36"/>
    <p:sldId id="267" r:id="rId37"/>
    <p:sldId id="266" r:id="rId38"/>
    <p:sldId id="322" r:id="rId39"/>
    <p:sldId id="258" r:id="rId40"/>
    <p:sldId id="272" r:id="rId41"/>
    <p:sldId id="335"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092" autoAdjust="0"/>
  </p:normalViewPr>
  <p:slideViewPr>
    <p:cSldViewPr snapToGrid="0">
      <p:cViewPr varScale="1">
        <p:scale>
          <a:sx n="101" d="100"/>
          <a:sy n="101" d="100"/>
        </p:scale>
        <p:origin x="33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240BA-613C-4B8B-A8B5-E93C54A260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0D5C594-67BB-4214-9D8D-9CE0E73FDA90}">
      <dgm:prSet phldrT="[Text]" custT="1"/>
      <dgm:spPr/>
      <dgm:t>
        <a:bodyPr/>
        <a:lstStyle/>
        <a:p>
          <a:r>
            <a:rPr lang="en-US" sz="1800" dirty="0"/>
            <a:t>Food, Nutrition &amp; Health</a:t>
          </a:r>
        </a:p>
      </dgm:t>
    </dgm:pt>
    <dgm:pt modelId="{7F85BE71-5A19-43A9-808D-C3FB0D1C4D17}" type="parTrans" cxnId="{9B5C0D5C-648E-43A5-B4BB-D8B50B1CB2BF}">
      <dgm:prSet/>
      <dgm:spPr/>
      <dgm:t>
        <a:bodyPr/>
        <a:lstStyle/>
        <a:p>
          <a:endParaRPr lang="en-US"/>
        </a:p>
      </dgm:t>
    </dgm:pt>
    <dgm:pt modelId="{659544DC-589D-4486-84E7-F3CEB523DD39}" type="sibTrans" cxnId="{9B5C0D5C-648E-43A5-B4BB-D8B50B1CB2BF}">
      <dgm:prSet/>
      <dgm:spPr/>
      <dgm:t>
        <a:bodyPr/>
        <a:lstStyle/>
        <a:p>
          <a:endParaRPr lang="en-US"/>
        </a:p>
      </dgm:t>
    </dgm:pt>
    <dgm:pt modelId="{C3BF1DE0-F378-4DF8-BB6C-9FFE2CEDC503}">
      <dgm:prSet phldrT="[Text]"/>
      <dgm:spPr/>
      <dgm:t>
        <a:bodyPr/>
        <a:lstStyle/>
        <a:p>
          <a:r>
            <a:rPr lang="en-US" dirty="0"/>
            <a:t>Nutrition and Food Preparation</a:t>
          </a:r>
        </a:p>
      </dgm:t>
    </dgm:pt>
    <dgm:pt modelId="{EFCEEFE2-5549-4C4E-A37E-BFFCB2C369EB}" type="parTrans" cxnId="{B11CCAC8-9FA9-4E9E-B975-4BC0A4A6A281}">
      <dgm:prSet/>
      <dgm:spPr/>
      <dgm:t>
        <a:bodyPr/>
        <a:lstStyle/>
        <a:p>
          <a:endParaRPr lang="en-US"/>
        </a:p>
      </dgm:t>
    </dgm:pt>
    <dgm:pt modelId="{2B15B0DE-394D-42C6-994B-7481E8395909}" type="sibTrans" cxnId="{B11CCAC8-9FA9-4E9E-B975-4BC0A4A6A281}">
      <dgm:prSet/>
      <dgm:spPr/>
      <dgm:t>
        <a:bodyPr/>
        <a:lstStyle/>
        <a:p>
          <a:endParaRPr lang="en-US"/>
        </a:p>
      </dgm:t>
    </dgm:pt>
    <dgm:pt modelId="{E9FC746B-5309-4F17-90DF-EB1F25281E8D}">
      <dgm:prSet phldrT="[Text]"/>
      <dgm:spPr/>
      <dgm:t>
        <a:bodyPr/>
        <a:lstStyle/>
        <a:p>
          <a:r>
            <a:rPr lang="en-US" dirty="0"/>
            <a:t>Physical Activity &amp; Healthy Lifestyles</a:t>
          </a:r>
        </a:p>
      </dgm:t>
    </dgm:pt>
    <dgm:pt modelId="{978B5321-155D-4120-8A10-2C69816CAD91}" type="parTrans" cxnId="{947C33F8-DBBA-4850-80C5-DEE9BAF42E2D}">
      <dgm:prSet/>
      <dgm:spPr/>
      <dgm:t>
        <a:bodyPr/>
        <a:lstStyle/>
        <a:p>
          <a:endParaRPr lang="en-US"/>
        </a:p>
      </dgm:t>
    </dgm:pt>
    <dgm:pt modelId="{C61340C2-D3FA-4E2E-9C6B-5396EA4A3619}" type="sibTrans" cxnId="{947C33F8-DBBA-4850-80C5-DEE9BAF42E2D}">
      <dgm:prSet/>
      <dgm:spPr/>
      <dgm:t>
        <a:bodyPr/>
        <a:lstStyle/>
        <a:p>
          <a:endParaRPr lang="en-US"/>
        </a:p>
      </dgm:t>
    </dgm:pt>
    <dgm:pt modelId="{A7E4B19C-3834-4261-B23E-E748ADF4DE15}">
      <dgm:prSet phldrT="[Text]"/>
      <dgm:spPr/>
      <dgm:t>
        <a:bodyPr/>
        <a:lstStyle/>
        <a:p>
          <a:r>
            <a:rPr lang="en-US"/>
            <a:t> Health Literacy &amp; Health Insurance Literacy</a:t>
          </a:r>
        </a:p>
      </dgm:t>
    </dgm:pt>
    <dgm:pt modelId="{77FC0781-DEB6-4483-A4E6-25653BEEBFAA}" type="parTrans" cxnId="{ED01378E-7E40-419C-BF33-C15A9070E702}">
      <dgm:prSet/>
      <dgm:spPr/>
      <dgm:t>
        <a:bodyPr/>
        <a:lstStyle/>
        <a:p>
          <a:endParaRPr lang="en-US"/>
        </a:p>
      </dgm:t>
    </dgm:pt>
    <dgm:pt modelId="{5AEFFEF8-D83C-4678-94FB-9D5487BD4648}" type="sibTrans" cxnId="{ED01378E-7E40-419C-BF33-C15A9070E702}">
      <dgm:prSet/>
      <dgm:spPr/>
      <dgm:t>
        <a:bodyPr/>
        <a:lstStyle/>
        <a:p>
          <a:endParaRPr lang="en-US"/>
        </a:p>
      </dgm:t>
    </dgm:pt>
    <dgm:pt modelId="{F63D027B-5C91-402F-ABC4-BA542FBEF234}">
      <dgm:prSet phldrT="[Text]"/>
      <dgm:spPr/>
      <dgm:t>
        <a:bodyPr/>
        <a:lstStyle/>
        <a:p>
          <a:r>
            <a:rPr lang="en-US"/>
            <a:t>Chronic Disease Prevention &amp; Management</a:t>
          </a:r>
        </a:p>
      </dgm:t>
    </dgm:pt>
    <dgm:pt modelId="{04751C49-BEF0-4014-8E4A-32ADD3574E0C}" type="parTrans" cxnId="{4C416180-B4B4-430B-80DF-E5584BEC81C6}">
      <dgm:prSet/>
      <dgm:spPr/>
      <dgm:t>
        <a:bodyPr/>
        <a:lstStyle/>
        <a:p>
          <a:endParaRPr lang="en-US"/>
        </a:p>
      </dgm:t>
    </dgm:pt>
    <dgm:pt modelId="{8345281C-2897-4487-95AD-24DA395BC14C}" type="sibTrans" cxnId="{4C416180-B4B4-430B-80DF-E5584BEC81C6}">
      <dgm:prSet/>
      <dgm:spPr/>
      <dgm:t>
        <a:bodyPr/>
        <a:lstStyle/>
        <a:p>
          <a:endParaRPr lang="en-US"/>
        </a:p>
      </dgm:t>
    </dgm:pt>
    <dgm:pt modelId="{08E88305-4312-476D-A456-A1EEC1BC79E1}">
      <dgm:prSet phldrT="[Text]"/>
      <dgm:spPr/>
      <dgm:t>
        <a:bodyPr/>
        <a:lstStyle/>
        <a:p>
          <a:r>
            <a:rPr lang="en-US" dirty="0"/>
            <a:t>Food Security</a:t>
          </a:r>
        </a:p>
      </dgm:t>
    </dgm:pt>
    <dgm:pt modelId="{3ACC2C42-8FFD-4D95-AA1F-707B5E5BC736}" type="parTrans" cxnId="{74843E4F-CD50-45B4-A7DF-CCA1C8CA49DB}">
      <dgm:prSet/>
      <dgm:spPr/>
      <dgm:t>
        <a:bodyPr/>
        <a:lstStyle/>
        <a:p>
          <a:endParaRPr lang="en-US"/>
        </a:p>
      </dgm:t>
    </dgm:pt>
    <dgm:pt modelId="{B20CA0CB-C504-4A00-B1E6-A101A4BFEF7F}" type="sibTrans" cxnId="{74843E4F-CD50-45B4-A7DF-CCA1C8CA49DB}">
      <dgm:prSet/>
      <dgm:spPr/>
      <dgm:t>
        <a:bodyPr/>
        <a:lstStyle/>
        <a:p>
          <a:endParaRPr lang="en-US"/>
        </a:p>
      </dgm:t>
    </dgm:pt>
    <dgm:pt modelId="{D9A55608-46F2-4911-8C76-0F0AB23A69FE}">
      <dgm:prSet phldrT="[Text]" custT="1"/>
      <dgm:spPr/>
      <dgm:t>
        <a:bodyPr/>
        <a:lstStyle/>
        <a:p>
          <a:r>
            <a:rPr lang="en-US" sz="2000" b="1" dirty="0"/>
            <a:t>Food Safety</a:t>
          </a:r>
        </a:p>
      </dgm:t>
    </dgm:pt>
    <dgm:pt modelId="{0C8B8539-8F22-43A4-A422-86C212CD7514}" type="parTrans" cxnId="{CFAD8DFA-3EA4-4789-94F0-91A18D2D1149}">
      <dgm:prSet/>
      <dgm:spPr/>
      <dgm:t>
        <a:bodyPr/>
        <a:lstStyle/>
        <a:p>
          <a:endParaRPr lang="en-US"/>
        </a:p>
      </dgm:t>
    </dgm:pt>
    <dgm:pt modelId="{BEF9AA5E-7785-4C0D-ADC7-18A29F065A22}" type="sibTrans" cxnId="{CFAD8DFA-3EA4-4789-94F0-91A18D2D1149}">
      <dgm:prSet/>
      <dgm:spPr/>
      <dgm:t>
        <a:bodyPr/>
        <a:lstStyle/>
        <a:p>
          <a:endParaRPr lang="en-US"/>
        </a:p>
      </dgm:t>
    </dgm:pt>
    <dgm:pt modelId="{5267553D-DF0A-442F-AAFA-E10E6AF968C1}" type="pres">
      <dgm:prSet presAssocID="{5F1240BA-613C-4B8B-A8B5-E93C54A2604F}" presName="hierChild1" presStyleCnt="0">
        <dgm:presLayoutVars>
          <dgm:orgChart val="1"/>
          <dgm:chPref val="1"/>
          <dgm:dir/>
          <dgm:animOne val="branch"/>
          <dgm:animLvl val="lvl"/>
          <dgm:resizeHandles/>
        </dgm:presLayoutVars>
      </dgm:prSet>
      <dgm:spPr/>
      <dgm:t>
        <a:bodyPr/>
        <a:lstStyle/>
        <a:p>
          <a:endParaRPr lang="en-US"/>
        </a:p>
      </dgm:t>
    </dgm:pt>
    <dgm:pt modelId="{B309550A-DEF7-4A83-BECD-4FB745CAF70A}" type="pres">
      <dgm:prSet presAssocID="{60D5C594-67BB-4214-9D8D-9CE0E73FDA90}" presName="hierRoot1" presStyleCnt="0">
        <dgm:presLayoutVars>
          <dgm:hierBranch val="init"/>
        </dgm:presLayoutVars>
      </dgm:prSet>
      <dgm:spPr/>
    </dgm:pt>
    <dgm:pt modelId="{8F2CDFE8-EF11-4792-9E2B-4761DDE398A5}" type="pres">
      <dgm:prSet presAssocID="{60D5C594-67BB-4214-9D8D-9CE0E73FDA90}" presName="rootComposite1" presStyleCnt="0"/>
      <dgm:spPr/>
    </dgm:pt>
    <dgm:pt modelId="{781CDB00-36FF-4379-AE80-9A1758DCA076}" type="pres">
      <dgm:prSet presAssocID="{60D5C594-67BB-4214-9D8D-9CE0E73FDA90}" presName="rootText1" presStyleLbl="node0" presStyleIdx="0" presStyleCnt="1" custScaleX="242870" custScaleY="277832">
        <dgm:presLayoutVars>
          <dgm:chPref val="3"/>
        </dgm:presLayoutVars>
      </dgm:prSet>
      <dgm:spPr/>
      <dgm:t>
        <a:bodyPr/>
        <a:lstStyle/>
        <a:p>
          <a:endParaRPr lang="en-US"/>
        </a:p>
      </dgm:t>
    </dgm:pt>
    <dgm:pt modelId="{B6D9BE39-8F48-494C-8747-61A97FD97E24}" type="pres">
      <dgm:prSet presAssocID="{60D5C594-67BB-4214-9D8D-9CE0E73FDA90}" presName="rootConnector1" presStyleLbl="node1" presStyleIdx="0" presStyleCnt="0"/>
      <dgm:spPr/>
      <dgm:t>
        <a:bodyPr/>
        <a:lstStyle/>
        <a:p>
          <a:endParaRPr lang="en-US"/>
        </a:p>
      </dgm:t>
    </dgm:pt>
    <dgm:pt modelId="{B61E4ED3-9931-4E38-BA1D-31A64FC36E9C}" type="pres">
      <dgm:prSet presAssocID="{60D5C594-67BB-4214-9D8D-9CE0E73FDA90}" presName="hierChild2" presStyleCnt="0"/>
      <dgm:spPr/>
    </dgm:pt>
    <dgm:pt modelId="{AEBD43F1-19FB-4F23-AD16-42F759827377}" type="pres">
      <dgm:prSet presAssocID="{EFCEEFE2-5549-4C4E-A37E-BFFCB2C369EB}" presName="Name37" presStyleLbl="parChTrans1D2" presStyleIdx="0" presStyleCnt="6"/>
      <dgm:spPr/>
      <dgm:t>
        <a:bodyPr/>
        <a:lstStyle/>
        <a:p>
          <a:endParaRPr lang="en-US"/>
        </a:p>
      </dgm:t>
    </dgm:pt>
    <dgm:pt modelId="{5520B35A-AC74-4C07-A355-A345D093B689}" type="pres">
      <dgm:prSet presAssocID="{C3BF1DE0-F378-4DF8-BB6C-9FFE2CEDC503}" presName="hierRoot2" presStyleCnt="0">
        <dgm:presLayoutVars>
          <dgm:hierBranch val="init"/>
        </dgm:presLayoutVars>
      </dgm:prSet>
      <dgm:spPr/>
    </dgm:pt>
    <dgm:pt modelId="{7F05A882-7E14-4EC4-AE6C-C4CA0F3DFD51}" type="pres">
      <dgm:prSet presAssocID="{C3BF1DE0-F378-4DF8-BB6C-9FFE2CEDC503}" presName="rootComposite" presStyleCnt="0"/>
      <dgm:spPr/>
    </dgm:pt>
    <dgm:pt modelId="{BF1A40E0-4B6B-48B9-8E02-F56C9B186FED}" type="pres">
      <dgm:prSet presAssocID="{C3BF1DE0-F378-4DF8-BB6C-9FFE2CEDC503}" presName="rootText" presStyleLbl="node2" presStyleIdx="0" presStyleCnt="6">
        <dgm:presLayoutVars>
          <dgm:chPref val="3"/>
        </dgm:presLayoutVars>
      </dgm:prSet>
      <dgm:spPr/>
      <dgm:t>
        <a:bodyPr/>
        <a:lstStyle/>
        <a:p>
          <a:endParaRPr lang="en-US"/>
        </a:p>
      </dgm:t>
    </dgm:pt>
    <dgm:pt modelId="{C79DC147-9C60-4DB4-B375-522AC4311FBC}" type="pres">
      <dgm:prSet presAssocID="{C3BF1DE0-F378-4DF8-BB6C-9FFE2CEDC503}" presName="rootConnector" presStyleLbl="node2" presStyleIdx="0" presStyleCnt="6"/>
      <dgm:spPr/>
      <dgm:t>
        <a:bodyPr/>
        <a:lstStyle/>
        <a:p>
          <a:endParaRPr lang="en-US"/>
        </a:p>
      </dgm:t>
    </dgm:pt>
    <dgm:pt modelId="{3FEEC36E-3670-49B1-94B0-4DDC197ABF3B}" type="pres">
      <dgm:prSet presAssocID="{C3BF1DE0-F378-4DF8-BB6C-9FFE2CEDC503}" presName="hierChild4" presStyleCnt="0"/>
      <dgm:spPr/>
    </dgm:pt>
    <dgm:pt modelId="{D55BAC49-2119-4CA1-A4A4-240E3B3471DF}" type="pres">
      <dgm:prSet presAssocID="{C3BF1DE0-F378-4DF8-BB6C-9FFE2CEDC503}" presName="hierChild5" presStyleCnt="0"/>
      <dgm:spPr/>
    </dgm:pt>
    <dgm:pt modelId="{4536E92E-4E9F-4327-9CF2-88371744F93E}" type="pres">
      <dgm:prSet presAssocID="{978B5321-155D-4120-8A10-2C69816CAD91}" presName="Name37" presStyleLbl="parChTrans1D2" presStyleIdx="1" presStyleCnt="6"/>
      <dgm:spPr/>
      <dgm:t>
        <a:bodyPr/>
        <a:lstStyle/>
        <a:p>
          <a:endParaRPr lang="en-US"/>
        </a:p>
      </dgm:t>
    </dgm:pt>
    <dgm:pt modelId="{51F438DF-DB80-4CCD-A81E-857272D22431}" type="pres">
      <dgm:prSet presAssocID="{E9FC746B-5309-4F17-90DF-EB1F25281E8D}" presName="hierRoot2" presStyleCnt="0">
        <dgm:presLayoutVars>
          <dgm:hierBranch val="init"/>
        </dgm:presLayoutVars>
      </dgm:prSet>
      <dgm:spPr/>
    </dgm:pt>
    <dgm:pt modelId="{4E85EE49-92FE-4122-AAF0-200796EDE83F}" type="pres">
      <dgm:prSet presAssocID="{E9FC746B-5309-4F17-90DF-EB1F25281E8D}" presName="rootComposite" presStyleCnt="0"/>
      <dgm:spPr/>
    </dgm:pt>
    <dgm:pt modelId="{B28B070C-C8B8-45FF-8690-6C13D4DF8841}" type="pres">
      <dgm:prSet presAssocID="{E9FC746B-5309-4F17-90DF-EB1F25281E8D}" presName="rootText" presStyleLbl="node2" presStyleIdx="1" presStyleCnt="6">
        <dgm:presLayoutVars>
          <dgm:chPref val="3"/>
        </dgm:presLayoutVars>
      </dgm:prSet>
      <dgm:spPr/>
      <dgm:t>
        <a:bodyPr/>
        <a:lstStyle/>
        <a:p>
          <a:endParaRPr lang="en-US"/>
        </a:p>
      </dgm:t>
    </dgm:pt>
    <dgm:pt modelId="{45651CAF-BC0A-4586-97B9-F6318ABACED1}" type="pres">
      <dgm:prSet presAssocID="{E9FC746B-5309-4F17-90DF-EB1F25281E8D}" presName="rootConnector" presStyleLbl="node2" presStyleIdx="1" presStyleCnt="6"/>
      <dgm:spPr/>
      <dgm:t>
        <a:bodyPr/>
        <a:lstStyle/>
        <a:p>
          <a:endParaRPr lang="en-US"/>
        </a:p>
      </dgm:t>
    </dgm:pt>
    <dgm:pt modelId="{47F44341-991D-4AB5-A214-927DE0CF17B5}" type="pres">
      <dgm:prSet presAssocID="{E9FC746B-5309-4F17-90DF-EB1F25281E8D}" presName="hierChild4" presStyleCnt="0"/>
      <dgm:spPr/>
    </dgm:pt>
    <dgm:pt modelId="{62381C04-32EA-4DBC-9F6E-B3553D8ED5B6}" type="pres">
      <dgm:prSet presAssocID="{E9FC746B-5309-4F17-90DF-EB1F25281E8D}" presName="hierChild5" presStyleCnt="0"/>
      <dgm:spPr/>
    </dgm:pt>
    <dgm:pt modelId="{F094ED37-CD28-4A99-8A2F-2855B5B55E42}" type="pres">
      <dgm:prSet presAssocID="{3ACC2C42-8FFD-4D95-AA1F-707B5E5BC736}" presName="Name37" presStyleLbl="parChTrans1D2" presStyleIdx="2" presStyleCnt="6"/>
      <dgm:spPr/>
      <dgm:t>
        <a:bodyPr/>
        <a:lstStyle/>
        <a:p>
          <a:endParaRPr lang="en-US"/>
        </a:p>
      </dgm:t>
    </dgm:pt>
    <dgm:pt modelId="{23086F7E-680F-4598-9999-D1AEF28F1CBE}" type="pres">
      <dgm:prSet presAssocID="{08E88305-4312-476D-A456-A1EEC1BC79E1}" presName="hierRoot2" presStyleCnt="0">
        <dgm:presLayoutVars>
          <dgm:hierBranch val="init"/>
        </dgm:presLayoutVars>
      </dgm:prSet>
      <dgm:spPr/>
    </dgm:pt>
    <dgm:pt modelId="{D3CD1EF2-4ED0-45BF-8423-66C7EB5C5F6B}" type="pres">
      <dgm:prSet presAssocID="{08E88305-4312-476D-A456-A1EEC1BC79E1}" presName="rootComposite" presStyleCnt="0"/>
      <dgm:spPr/>
    </dgm:pt>
    <dgm:pt modelId="{7C8B58FE-8D7D-4C37-918E-F3C4EC860ADD}" type="pres">
      <dgm:prSet presAssocID="{08E88305-4312-476D-A456-A1EEC1BC79E1}" presName="rootText" presStyleLbl="node2" presStyleIdx="2" presStyleCnt="6">
        <dgm:presLayoutVars>
          <dgm:chPref val="3"/>
        </dgm:presLayoutVars>
      </dgm:prSet>
      <dgm:spPr/>
      <dgm:t>
        <a:bodyPr/>
        <a:lstStyle/>
        <a:p>
          <a:endParaRPr lang="en-US"/>
        </a:p>
      </dgm:t>
    </dgm:pt>
    <dgm:pt modelId="{556CA3C5-4A93-4410-A59A-E44391EC51EE}" type="pres">
      <dgm:prSet presAssocID="{08E88305-4312-476D-A456-A1EEC1BC79E1}" presName="rootConnector" presStyleLbl="node2" presStyleIdx="2" presStyleCnt="6"/>
      <dgm:spPr/>
      <dgm:t>
        <a:bodyPr/>
        <a:lstStyle/>
        <a:p>
          <a:endParaRPr lang="en-US"/>
        </a:p>
      </dgm:t>
    </dgm:pt>
    <dgm:pt modelId="{C455FDA4-E5A4-4D7C-B79E-22B9B806FAAC}" type="pres">
      <dgm:prSet presAssocID="{08E88305-4312-476D-A456-A1EEC1BC79E1}" presName="hierChild4" presStyleCnt="0"/>
      <dgm:spPr/>
    </dgm:pt>
    <dgm:pt modelId="{A916F6C7-2EB7-4CEB-973F-389F5A36C14B}" type="pres">
      <dgm:prSet presAssocID="{08E88305-4312-476D-A456-A1EEC1BC79E1}" presName="hierChild5" presStyleCnt="0"/>
      <dgm:spPr/>
    </dgm:pt>
    <dgm:pt modelId="{88BD2C9F-33DE-4659-B799-68C2D36BFF01}" type="pres">
      <dgm:prSet presAssocID="{0C8B8539-8F22-43A4-A422-86C212CD7514}" presName="Name37" presStyleLbl="parChTrans1D2" presStyleIdx="3" presStyleCnt="6"/>
      <dgm:spPr/>
      <dgm:t>
        <a:bodyPr/>
        <a:lstStyle/>
        <a:p>
          <a:endParaRPr lang="en-US"/>
        </a:p>
      </dgm:t>
    </dgm:pt>
    <dgm:pt modelId="{36446D52-D4EE-4F00-8550-E35AA59FC25D}" type="pres">
      <dgm:prSet presAssocID="{D9A55608-46F2-4911-8C76-0F0AB23A69FE}" presName="hierRoot2" presStyleCnt="0">
        <dgm:presLayoutVars>
          <dgm:hierBranch val="init"/>
        </dgm:presLayoutVars>
      </dgm:prSet>
      <dgm:spPr/>
    </dgm:pt>
    <dgm:pt modelId="{240E3E24-2A1C-4CCC-A625-BF8110DB2ED3}" type="pres">
      <dgm:prSet presAssocID="{D9A55608-46F2-4911-8C76-0F0AB23A69FE}" presName="rootComposite" presStyleCnt="0"/>
      <dgm:spPr/>
    </dgm:pt>
    <dgm:pt modelId="{C80EBDF6-4BE2-4209-BCC4-7C80D126C4CF}" type="pres">
      <dgm:prSet presAssocID="{D9A55608-46F2-4911-8C76-0F0AB23A69FE}" presName="rootText" presStyleLbl="node2" presStyleIdx="3" presStyleCnt="6" custScaleX="147432" custScaleY="169730">
        <dgm:presLayoutVars>
          <dgm:chPref val="3"/>
        </dgm:presLayoutVars>
      </dgm:prSet>
      <dgm:spPr/>
      <dgm:t>
        <a:bodyPr/>
        <a:lstStyle/>
        <a:p>
          <a:endParaRPr lang="en-US"/>
        </a:p>
      </dgm:t>
    </dgm:pt>
    <dgm:pt modelId="{93005D39-5D44-4669-9C51-8CF23D72D29B}" type="pres">
      <dgm:prSet presAssocID="{D9A55608-46F2-4911-8C76-0F0AB23A69FE}" presName="rootConnector" presStyleLbl="node2" presStyleIdx="3" presStyleCnt="6"/>
      <dgm:spPr/>
      <dgm:t>
        <a:bodyPr/>
        <a:lstStyle/>
        <a:p>
          <a:endParaRPr lang="en-US"/>
        </a:p>
      </dgm:t>
    </dgm:pt>
    <dgm:pt modelId="{ED0D4F51-91C3-4EC2-B2B1-8460657E5867}" type="pres">
      <dgm:prSet presAssocID="{D9A55608-46F2-4911-8C76-0F0AB23A69FE}" presName="hierChild4" presStyleCnt="0"/>
      <dgm:spPr/>
    </dgm:pt>
    <dgm:pt modelId="{DE781EBD-1727-47A8-939F-5A85560F2DF9}" type="pres">
      <dgm:prSet presAssocID="{D9A55608-46F2-4911-8C76-0F0AB23A69FE}" presName="hierChild5" presStyleCnt="0"/>
      <dgm:spPr/>
    </dgm:pt>
    <dgm:pt modelId="{72AF18B7-FE8D-43A9-825B-E34EE1DCCAE6}" type="pres">
      <dgm:prSet presAssocID="{04751C49-BEF0-4014-8E4A-32ADD3574E0C}" presName="Name37" presStyleLbl="parChTrans1D2" presStyleIdx="4" presStyleCnt="6"/>
      <dgm:spPr/>
      <dgm:t>
        <a:bodyPr/>
        <a:lstStyle/>
        <a:p>
          <a:endParaRPr lang="en-US"/>
        </a:p>
      </dgm:t>
    </dgm:pt>
    <dgm:pt modelId="{2E57A2FF-4D13-432C-8EA8-1ED78CBEFAED}" type="pres">
      <dgm:prSet presAssocID="{F63D027B-5C91-402F-ABC4-BA542FBEF234}" presName="hierRoot2" presStyleCnt="0">
        <dgm:presLayoutVars>
          <dgm:hierBranch val="init"/>
        </dgm:presLayoutVars>
      </dgm:prSet>
      <dgm:spPr/>
    </dgm:pt>
    <dgm:pt modelId="{2DD932B3-3826-44F3-81A3-043B152E8A93}" type="pres">
      <dgm:prSet presAssocID="{F63D027B-5C91-402F-ABC4-BA542FBEF234}" presName="rootComposite" presStyleCnt="0"/>
      <dgm:spPr/>
    </dgm:pt>
    <dgm:pt modelId="{2804215E-302B-4709-8E8D-B7414F2980F3}" type="pres">
      <dgm:prSet presAssocID="{F63D027B-5C91-402F-ABC4-BA542FBEF234}" presName="rootText" presStyleLbl="node2" presStyleIdx="4" presStyleCnt="6">
        <dgm:presLayoutVars>
          <dgm:chPref val="3"/>
        </dgm:presLayoutVars>
      </dgm:prSet>
      <dgm:spPr/>
      <dgm:t>
        <a:bodyPr/>
        <a:lstStyle/>
        <a:p>
          <a:endParaRPr lang="en-US"/>
        </a:p>
      </dgm:t>
    </dgm:pt>
    <dgm:pt modelId="{49F7798C-6C95-4611-8CB0-B2610E8A1AAD}" type="pres">
      <dgm:prSet presAssocID="{F63D027B-5C91-402F-ABC4-BA542FBEF234}" presName="rootConnector" presStyleLbl="node2" presStyleIdx="4" presStyleCnt="6"/>
      <dgm:spPr/>
      <dgm:t>
        <a:bodyPr/>
        <a:lstStyle/>
        <a:p>
          <a:endParaRPr lang="en-US"/>
        </a:p>
      </dgm:t>
    </dgm:pt>
    <dgm:pt modelId="{A91951C2-615A-4286-9E17-12DD35D15F54}" type="pres">
      <dgm:prSet presAssocID="{F63D027B-5C91-402F-ABC4-BA542FBEF234}" presName="hierChild4" presStyleCnt="0"/>
      <dgm:spPr/>
    </dgm:pt>
    <dgm:pt modelId="{894DD6B3-921D-44D6-BD39-3B2C1C6F3B32}" type="pres">
      <dgm:prSet presAssocID="{F63D027B-5C91-402F-ABC4-BA542FBEF234}" presName="hierChild5" presStyleCnt="0"/>
      <dgm:spPr/>
    </dgm:pt>
    <dgm:pt modelId="{39A7CC27-FD52-4C03-91D2-0D7CCDD47F59}" type="pres">
      <dgm:prSet presAssocID="{77FC0781-DEB6-4483-A4E6-25653BEEBFAA}" presName="Name37" presStyleLbl="parChTrans1D2" presStyleIdx="5" presStyleCnt="6"/>
      <dgm:spPr/>
      <dgm:t>
        <a:bodyPr/>
        <a:lstStyle/>
        <a:p>
          <a:endParaRPr lang="en-US"/>
        </a:p>
      </dgm:t>
    </dgm:pt>
    <dgm:pt modelId="{1A17EC86-F7F1-413C-BD04-C3100AB527D7}" type="pres">
      <dgm:prSet presAssocID="{A7E4B19C-3834-4261-B23E-E748ADF4DE15}" presName="hierRoot2" presStyleCnt="0">
        <dgm:presLayoutVars>
          <dgm:hierBranch val="init"/>
        </dgm:presLayoutVars>
      </dgm:prSet>
      <dgm:spPr/>
    </dgm:pt>
    <dgm:pt modelId="{B5E4A86F-8ED3-48E8-B71C-FF2B9F1DD382}" type="pres">
      <dgm:prSet presAssocID="{A7E4B19C-3834-4261-B23E-E748ADF4DE15}" presName="rootComposite" presStyleCnt="0"/>
      <dgm:spPr/>
    </dgm:pt>
    <dgm:pt modelId="{7F4286AB-D98C-4F6A-B901-750842C843C3}" type="pres">
      <dgm:prSet presAssocID="{A7E4B19C-3834-4261-B23E-E748ADF4DE15}" presName="rootText" presStyleLbl="node2" presStyleIdx="5" presStyleCnt="6">
        <dgm:presLayoutVars>
          <dgm:chPref val="3"/>
        </dgm:presLayoutVars>
      </dgm:prSet>
      <dgm:spPr/>
      <dgm:t>
        <a:bodyPr/>
        <a:lstStyle/>
        <a:p>
          <a:endParaRPr lang="en-US"/>
        </a:p>
      </dgm:t>
    </dgm:pt>
    <dgm:pt modelId="{248F351C-4305-444D-B165-B1F386068BA7}" type="pres">
      <dgm:prSet presAssocID="{A7E4B19C-3834-4261-B23E-E748ADF4DE15}" presName="rootConnector" presStyleLbl="node2" presStyleIdx="5" presStyleCnt="6"/>
      <dgm:spPr/>
      <dgm:t>
        <a:bodyPr/>
        <a:lstStyle/>
        <a:p>
          <a:endParaRPr lang="en-US"/>
        </a:p>
      </dgm:t>
    </dgm:pt>
    <dgm:pt modelId="{F2544DB5-21E1-4351-982F-74888F437657}" type="pres">
      <dgm:prSet presAssocID="{A7E4B19C-3834-4261-B23E-E748ADF4DE15}" presName="hierChild4" presStyleCnt="0"/>
      <dgm:spPr/>
    </dgm:pt>
    <dgm:pt modelId="{6D1C5C44-B869-40DC-9E81-91D018A127FF}" type="pres">
      <dgm:prSet presAssocID="{A7E4B19C-3834-4261-B23E-E748ADF4DE15}" presName="hierChild5" presStyleCnt="0"/>
      <dgm:spPr/>
    </dgm:pt>
    <dgm:pt modelId="{5B7EDD2B-03CA-490F-90D2-4F4117659CBA}" type="pres">
      <dgm:prSet presAssocID="{60D5C594-67BB-4214-9D8D-9CE0E73FDA90}" presName="hierChild3" presStyleCnt="0"/>
      <dgm:spPr/>
    </dgm:pt>
  </dgm:ptLst>
  <dgm:cxnLst>
    <dgm:cxn modelId="{F1A14F50-E669-4B57-A0FA-3DFE1B40FC89}" type="presOf" srcId="{5F1240BA-613C-4B8B-A8B5-E93C54A2604F}" destId="{5267553D-DF0A-442F-AAFA-E10E6AF968C1}" srcOrd="0" destOrd="0" presId="urn:microsoft.com/office/officeart/2005/8/layout/orgChart1"/>
    <dgm:cxn modelId="{4C416180-B4B4-430B-80DF-E5584BEC81C6}" srcId="{60D5C594-67BB-4214-9D8D-9CE0E73FDA90}" destId="{F63D027B-5C91-402F-ABC4-BA542FBEF234}" srcOrd="4" destOrd="0" parTransId="{04751C49-BEF0-4014-8E4A-32ADD3574E0C}" sibTransId="{8345281C-2897-4487-95AD-24DA395BC14C}"/>
    <dgm:cxn modelId="{17B6F3C5-95C3-41B8-B593-7833648C6DAD}" type="presOf" srcId="{D9A55608-46F2-4911-8C76-0F0AB23A69FE}" destId="{93005D39-5D44-4669-9C51-8CF23D72D29B}" srcOrd="1" destOrd="0" presId="urn:microsoft.com/office/officeart/2005/8/layout/orgChart1"/>
    <dgm:cxn modelId="{FBEC5277-D751-4535-B73F-DFC23CD70C5F}" type="presOf" srcId="{E9FC746B-5309-4F17-90DF-EB1F25281E8D}" destId="{B28B070C-C8B8-45FF-8690-6C13D4DF8841}" srcOrd="0" destOrd="0" presId="urn:microsoft.com/office/officeart/2005/8/layout/orgChart1"/>
    <dgm:cxn modelId="{1D3F12AE-DAE5-4058-8715-6CF0C805BF22}" type="presOf" srcId="{F63D027B-5C91-402F-ABC4-BA542FBEF234}" destId="{2804215E-302B-4709-8E8D-B7414F2980F3}" srcOrd="0" destOrd="0" presId="urn:microsoft.com/office/officeart/2005/8/layout/orgChart1"/>
    <dgm:cxn modelId="{C7790908-65B3-449B-A98D-BD589D48E402}" type="presOf" srcId="{3ACC2C42-8FFD-4D95-AA1F-707B5E5BC736}" destId="{F094ED37-CD28-4A99-8A2F-2855B5B55E42}" srcOrd="0" destOrd="0" presId="urn:microsoft.com/office/officeart/2005/8/layout/orgChart1"/>
    <dgm:cxn modelId="{D749F949-FA7E-4B65-8412-ACD1719653BA}" type="presOf" srcId="{A7E4B19C-3834-4261-B23E-E748ADF4DE15}" destId="{248F351C-4305-444D-B165-B1F386068BA7}" srcOrd="1" destOrd="0" presId="urn:microsoft.com/office/officeart/2005/8/layout/orgChart1"/>
    <dgm:cxn modelId="{A64D3C10-0CCC-4A9C-B91C-3670601E330C}" type="presOf" srcId="{C3BF1DE0-F378-4DF8-BB6C-9FFE2CEDC503}" destId="{C79DC147-9C60-4DB4-B375-522AC4311FBC}" srcOrd="1" destOrd="0" presId="urn:microsoft.com/office/officeart/2005/8/layout/orgChart1"/>
    <dgm:cxn modelId="{9B5C0D5C-648E-43A5-B4BB-D8B50B1CB2BF}" srcId="{5F1240BA-613C-4B8B-A8B5-E93C54A2604F}" destId="{60D5C594-67BB-4214-9D8D-9CE0E73FDA90}" srcOrd="0" destOrd="0" parTransId="{7F85BE71-5A19-43A9-808D-C3FB0D1C4D17}" sibTransId="{659544DC-589D-4486-84E7-F3CEB523DD39}"/>
    <dgm:cxn modelId="{1338F584-A8A4-4B04-BD1F-0DA8541F58F1}" type="presOf" srcId="{77FC0781-DEB6-4483-A4E6-25653BEEBFAA}" destId="{39A7CC27-FD52-4C03-91D2-0D7CCDD47F59}" srcOrd="0" destOrd="0" presId="urn:microsoft.com/office/officeart/2005/8/layout/orgChart1"/>
    <dgm:cxn modelId="{947C33F8-DBBA-4850-80C5-DEE9BAF42E2D}" srcId="{60D5C594-67BB-4214-9D8D-9CE0E73FDA90}" destId="{E9FC746B-5309-4F17-90DF-EB1F25281E8D}" srcOrd="1" destOrd="0" parTransId="{978B5321-155D-4120-8A10-2C69816CAD91}" sibTransId="{C61340C2-D3FA-4E2E-9C6B-5396EA4A3619}"/>
    <dgm:cxn modelId="{CEE98EBF-7832-40D4-8B2D-3322BB984979}" type="presOf" srcId="{C3BF1DE0-F378-4DF8-BB6C-9FFE2CEDC503}" destId="{BF1A40E0-4B6B-48B9-8E02-F56C9B186FED}" srcOrd="0" destOrd="0" presId="urn:microsoft.com/office/officeart/2005/8/layout/orgChart1"/>
    <dgm:cxn modelId="{B84A41FB-6EC6-42FF-AEE4-F32F777ADEC2}" type="presOf" srcId="{60D5C594-67BB-4214-9D8D-9CE0E73FDA90}" destId="{B6D9BE39-8F48-494C-8747-61A97FD97E24}" srcOrd="1" destOrd="0" presId="urn:microsoft.com/office/officeart/2005/8/layout/orgChart1"/>
    <dgm:cxn modelId="{19BA65EB-B69F-47DB-8591-929C3401703F}" type="presOf" srcId="{F63D027B-5C91-402F-ABC4-BA542FBEF234}" destId="{49F7798C-6C95-4611-8CB0-B2610E8A1AAD}" srcOrd="1" destOrd="0" presId="urn:microsoft.com/office/officeart/2005/8/layout/orgChart1"/>
    <dgm:cxn modelId="{45C71301-E8CF-4938-843E-5448A7A474BA}" type="presOf" srcId="{A7E4B19C-3834-4261-B23E-E748ADF4DE15}" destId="{7F4286AB-D98C-4F6A-B901-750842C843C3}" srcOrd="0" destOrd="0" presId="urn:microsoft.com/office/officeart/2005/8/layout/orgChart1"/>
    <dgm:cxn modelId="{B11CCAC8-9FA9-4E9E-B975-4BC0A4A6A281}" srcId="{60D5C594-67BB-4214-9D8D-9CE0E73FDA90}" destId="{C3BF1DE0-F378-4DF8-BB6C-9FFE2CEDC503}" srcOrd="0" destOrd="0" parTransId="{EFCEEFE2-5549-4C4E-A37E-BFFCB2C369EB}" sibTransId="{2B15B0DE-394D-42C6-994B-7481E8395909}"/>
    <dgm:cxn modelId="{F9106DAD-F1B9-4108-B01F-9ECCF8DFA26D}" type="presOf" srcId="{60D5C594-67BB-4214-9D8D-9CE0E73FDA90}" destId="{781CDB00-36FF-4379-AE80-9A1758DCA076}" srcOrd="0" destOrd="0" presId="urn:microsoft.com/office/officeart/2005/8/layout/orgChart1"/>
    <dgm:cxn modelId="{E32CF68B-ED34-4CD6-AE1B-84B2775D4B0C}" type="presOf" srcId="{08E88305-4312-476D-A456-A1EEC1BC79E1}" destId="{556CA3C5-4A93-4410-A59A-E44391EC51EE}" srcOrd="1" destOrd="0" presId="urn:microsoft.com/office/officeart/2005/8/layout/orgChart1"/>
    <dgm:cxn modelId="{89F0FD28-C0D2-4926-B980-F755E733D7F0}" type="presOf" srcId="{0C8B8539-8F22-43A4-A422-86C212CD7514}" destId="{88BD2C9F-33DE-4659-B799-68C2D36BFF01}" srcOrd="0" destOrd="0" presId="urn:microsoft.com/office/officeart/2005/8/layout/orgChart1"/>
    <dgm:cxn modelId="{A7C58935-6090-48B9-A594-A04AD99D4BA2}" type="presOf" srcId="{E9FC746B-5309-4F17-90DF-EB1F25281E8D}" destId="{45651CAF-BC0A-4586-97B9-F6318ABACED1}" srcOrd="1" destOrd="0" presId="urn:microsoft.com/office/officeart/2005/8/layout/orgChart1"/>
    <dgm:cxn modelId="{30E2ED7C-83FD-455C-B19F-B02766B9CFF2}" type="presOf" srcId="{08E88305-4312-476D-A456-A1EEC1BC79E1}" destId="{7C8B58FE-8D7D-4C37-918E-F3C4EC860ADD}" srcOrd="0" destOrd="0" presId="urn:microsoft.com/office/officeart/2005/8/layout/orgChart1"/>
    <dgm:cxn modelId="{B4334D54-04DE-4577-BDA0-F76A775D6A8E}" type="presOf" srcId="{978B5321-155D-4120-8A10-2C69816CAD91}" destId="{4536E92E-4E9F-4327-9CF2-88371744F93E}" srcOrd="0" destOrd="0" presId="urn:microsoft.com/office/officeart/2005/8/layout/orgChart1"/>
    <dgm:cxn modelId="{ED01378E-7E40-419C-BF33-C15A9070E702}" srcId="{60D5C594-67BB-4214-9D8D-9CE0E73FDA90}" destId="{A7E4B19C-3834-4261-B23E-E748ADF4DE15}" srcOrd="5" destOrd="0" parTransId="{77FC0781-DEB6-4483-A4E6-25653BEEBFAA}" sibTransId="{5AEFFEF8-D83C-4678-94FB-9D5487BD4648}"/>
    <dgm:cxn modelId="{CFAD8DFA-3EA4-4789-94F0-91A18D2D1149}" srcId="{60D5C594-67BB-4214-9D8D-9CE0E73FDA90}" destId="{D9A55608-46F2-4911-8C76-0F0AB23A69FE}" srcOrd="3" destOrd="0" parTransId="{0C8B8539-8F22-43A4-A422-86C212CD7514}" sibTransId="{BEF9AA5E-7785-4C0D-ADC7-18A29F065A22}"/>
    <dgm:cxn modelId="{C76763E6-9614-4149-9606-5CDA4282CCBC}" type="presOf" srcId="{04751C49-BEF0-4014-8E4A-32ADD3574E0C}" destId="{72AF18B7-FE8D-43A9-825B-E34EE1DCCAE6}" srcOrd="0" destOrd="0" presId="urn:microsoft.com/office/officeart/2005/8/layout/orgChart1"/>
    <dgm:cxn modelId="{6F57EE3B-E114-48C4-AE03-9401695372BB}" type="presOf" srcId="{D9A55608-46F2-4911-8C76-0F0AB23A69FE}" destId="{C80EBDF6-4BE2-4209-BCC4-7C80D126C4CF}" srcOrd="0" destOrd="0" presId="urn:microsoft.com/office/officeart/2005/8/layout/orgChart1"/>
    <dgm:cxn modelId="{B4DB9352-7124-4284-9F02-9DCDFB642C1F}" type="presOf" srcId="{EFCEEFE2-5549-4C4E-A37E-BFFCB2C369EB}" destId="{AEBD43F1-19FB-4F23-AD16-42F759827377}" srcOrd="0" destOrd="0" presId="urn:microsoft.com/office/officeart/2005/8/layout/orgChart1"/>
    <dgm:cxn modelId="{74843E4F-CD50-45B4-A7DF-CCA1C8CA49DB}" srcId="{60D5C594-67BB-4214-9D8D-9CE0E73FDA90}" destId="{08E88305-4312-476D-A456-A1EEC1BC79E1}" srcOrd="2" destOrd="0" parTransId="{3ACC2C42-8FFD-4D95-AA1F-707B5E5BC736}" sibTransId="{B20CA0CB-C504-4A00-B1E6-A101A4BFEF7F}"/>
    <dgm:cxn modelId="{794C43B3-3488-48B5-B229-A27E8F142354}" type="presParOf" srcId="{5267553D-DF0A-442F-AAFA-E10E6AF968C1}" destId="{B309550A-DEF7-4A83-BECD-4FB745CAF70A}" srcOrd="0" destOrd="0" presId="urn:microsoft.com/office/officeart/2005/8/layout/orgChart1"/>
    <dgm:cxn modelId="{541194DB-43F8-4647-97CE-4CDD8B4408B4}" type="presParOf" srcId="{B309550A-DEF7-4A83-BECD-4FB745CAF70A}" destId="{8F2CDFE8-EF11-4792-9E2B-4761DDE398A5}" srcOrd="0" destOrd="0" presId="urn:microsoft.com/office/officeart/2005/8/layout/orgChart1"/>
    <dgm:cxn modelId="{F065CD4D-FA82-417E-B69A-CF6075D9A282}" type="presParOf" srcId="{8F2CDFE8-EF11-4792-9E2B-4761DDE398A5}" destId="{781CDB00-36FF-4379-AE80-9A1758DCA076}" srcOrd="0" destOrd="0" presId="urn:microsoft.com/office/officeart/2005/8/layout/orgChart1"/>
    <dgm:cxn modelId="{09679DFC-D2B2-4979-97AF-7921553BD0B8}" type="presParOf" srcId="{8F2CDFE8-EF11-4792-9E2B-4761DDE398A5}" destId="{B6D9BE39-8F48-494C-8747-61A97FD97E24}" srcOrd="1" destOrd="0" presId="urn:microsoft.com/office/officeart/2005/8/layout/orgChart1"/>
    <dgm:cxn modelId="{0DC9BF10-45B1-4D34-98E4-6932C1726BF7}" type="presParOf" srcId="{B309550A-DEF7-4A83-BECD-4FB745CAF70A}" destId="{B61E4ED3-9931-4E38-BA1D-31A64FC36E9C}" srcOrd="1" destOrd="0" presId="urn:microsoft.com/office/officeart/2005/8/layout/orgChart1"/>
    <dgm:cxn modelId="{8C63903E-6F1A-4865-9E3F-1C202FCBC63C}" type="presParOf" srcId="{B61E4ED3-9931-4E38-BA1D-31A64FC36E9C}" destId="{AEBD43F1-19FB-4F23-AD16-42F759827377}" srcOrd="0" destOrd="0" presId="urn:microsoft.com/office/officeart/2005/8/layout/orgChart1"/>
    <dgm:cxn modelId="{8B568600-5E1E-4DEE-A29D-73897FD0A6F6}" type="presParOf" srcId="{B61E4ED3-9931-4E38-BA1D-31A64FC36E9C}" destId="{5520B35A-AC74-4C07-A355-A345D093B689}" srcOrd="1" destOrd="0" presId="urn:microsoft.com/office/officeart/2005/8/layout/orgChart1"/>
    <dgm:cxn modelId="{75D33615-8FFE-49DA-902E-FC939C7C858E}" type="presParOf" srcId="{5520B35A-AC74-4C07-A355-A345D093B689}" destId="{7F05A882-7E14-4EC4-AE6C-C4CA0F3DFD51}" srcOrd="0" destOrd="0" presId="urn:microsoft.com/office/officeart/2005/8/layout/orgChart1"/>
    <dgm:cxn modelId="{6BFB605F-1F5D-4A80-8AC7-792FA22DD016}" type="presParOf" srcId="{7F05A882-7E14-4EC4-AE6C-C4CA0F3DFD51}" destId="{BF1A40E0-4B6B-48B9-8E02-F56C9B186FED}" srcOrd="0" destOrd="0" presId="urn:microsoft.com/office/officeart/2005/8/layout/orgChart1"/>
    <dgm:cxn modelId="{3D9956A5-209F-491B-AE56-23B51E267720}" type="presParOf" srcId="{7F05A882-7E14-4EC4-AE6C-C4CA0F3DFD51}" destId="{C79DC147-9C60-4DB4-B375-522AC4311FBC}" srcOrd="1" destOrd="0" presId="urn:microsoft.com/office/officeart/2005/8/layout/orgChart1"/>
    <dgm:cxn modelId="{133093A3-5C40-4D98-89BA-4474D3ED9B0C}" type="presParOf" srcId="{5520B35A-AC74-4C07-A355-A345D093B689}" destId="{3FEEC36E-3670-49B1-94B0-4DDC197ABF3B}" srcOrd="1" destOrd="0" presId="urn:microsoft.com/office/officeart/2005/8/layout/orgChart1"/>
    <dgm:cxn modelId="{0FDA7E3A-E7A7-4F26-A096-FCF7BE948E89}" type="presParOf" srcId="{5520B35A-AC74-4C07-A355-A345D093B689}" destId="{D55BAC49-2119-4CA1-A4A4-240E3B3471DF}" srcOrd="2" destOrd="0" presId="urn:microsoft.com/office/officeart/2005/8/layout/orgChart1"/>
    <dgm:cxn modelId="{E4753EF3-6615-49A7-BEDC-139B9CFF04D2}" type="presParOf" srcId="{B61E4ED3-9931-4E38-BA1D-31A64FC36E9C}" destId="{4536E92E-4E9F-4327-9CF2-88371744F93E}" srcOrd="2" destOrd="0" presId="urn:microsoft.com/office/officeart/2005/8/layout/orgChart1"/>
    <dgm:cxn modelId="{6B6C6BF7-4301-44C0-8B3A-7C5397A22C8E}" type="presParOf" srcId="{B61E4ED3-9931-4E38-BA1D-31A64FC36E9C}" destId="{51F438DF-DB80-4CCD-A81E-857272D22431}" srcOrd="3" destOrd="0" presId="urn:microsoft.com/office/officeart/2005/8/layout/orgChart1"/>
    <dgm:cxn modelId="{4A9BEEE0-7BA4-447B-9846-84DD058E3877}" type="presParOf" srcId="{51F438DF-DB80-4CCD-A81E-857272D22431}" destId="{4E85EE49-92FE-4122-AAF0-200796EDE83F}" srcOrd="0" destOrd="0" presId="urn:microsoft.com/office/officeart/2005/8/layout/orgChart1"/>
    <dgm:cxn modelId="{7279D55F-435B-415F-95E1-7EB5C4D9E408}" type="presParOf" srcId="{4E85EE49-92FE-4122-AAF0-200796EDE83F}" destId="{B28B070C-C8B8-45FF-8690-6C13D4DF8841}" srcOrd="0" destOrd="0" presId="urn:microsoft.com/office/officeart/2005/8/layout/orgChart1"/>
    <dgm:cxn modelId="{C115A33B-80DF-4393-A7E3-FBF1AB02063F}" type="presParOf" srcId="{4E85EE49-92FE-4122-AAF0-200796EDE83F}" destId="{45651CAF-BC0A-4586-97B9-F6318ABACED1}" srcOrd="1" destOrd="0" presId="urn:microsoft.com/office/officeart/2005/8/layout/orgChart1"/>
    <dgm:cxn modelId="{74EEE83B-69D7-4CA0-AC7A-1D1F9007A398}" type="presParOf" srcId="{51F438DF-DB80-4CCD-A81E-857272D22431}" destId="{47F44341-991D-4AB5-A214-927DE0CF17B5}" srcOrd="1" destOrd="0" presId="urn:microsoft.com/office/officeart/2005/8/layout/orgChart1"/>
    <dgm:cxn modelId="{A2802F78-4A4D-4037-ACB8-3A6308C269E7}" type="presParOf" srcId="{51F438DF-DB80-4CCD-A81E-857272D22431}" destId="{62381C04-32EA-4DBC-9F6E-B3553D8ED5B6}" srcOrd="2" destOrd="0" presId="urn:microsoft.com/office/officeart/2005/8/layout/orgChart1"/>
    <dgm:cxn modelId="{98E5E003-BB01-4620-B2C5-F2E33F1F8CCC}" type="presParOf" srcId="{B61E4ED3-9931-4E38-BA1D-31A64FC36E9C}" destId="{F094ED37-CD28-4A99-8A2F-2855B5B55E42}" srcOrd="4" destOrd="0" presId="urn:microsoft.com/office/officeart/2005/8/layout/orgChart1"/>
    <dgm:cxn modelId="{88A9F03E-2DC9-4E74-BC6F-9E218527529E}" type="presParOf" srcId="{B61E4ED3-9931-4E38-BA1D-31A64FC36E9C}" destId="{23086F7E-680F-4598-9999-D1AEF28F1CBE}" srcOrd="5" destOrd="0" presId="urn:microsoft.com/office/officeart/2005/8/layout/orgChart1"/>
    <dgm:cxn modelId="{F656C9D6-3C9C-4A4E-AB5B-B73BED51AAE1}" type="presParOf" srcId="{23086F7E-680F-4598-9999-D1AEF28F1CBE}" destId="{D3CD1EF2-4ED0-45BF-8423-66C7EB5C5F6B}" srcOrd="0" destOrd="0" presId="urn:microsoft.com/office/officeart/2005/8/layout/orgChart1"/>
    <dgm:cxn modelId="{7043DA50-B8D2-4C4D-8C63-3800AE2735DD}" type="presParOf" srcId="{D3CD1EF2-4ED0-45BF-8423-66C7EB5C5F6B}" destId="{7C8B58FE-8D7D-4C37-918E-F3C4EC860ADD}" srcOrd="0" destOrd="0" presId="urn:microsoft.com/office/officeart/2005/8/layout/orgChart1"/>
    <dgm:cxn modelId="{B1542975-2671-4A45-B854-3B4C1C2367FB}" type="presParOf" srcId="{D3CD1EF2-4ED0-45BF-8423-66C7EB5C5F6B}" destId="{556CA3C5-4A93-4410-A59A-E44391EC51EE}" srcOrd="1" destOrd="0" presId="urn:microsoft.com/office/officeart/2005/8/layout/orgChart1"/>
    <dgm:cxn modelId="{B705652F-1DAB-4D61-9BC1-75EB79B5E013}" type="presParOf" srcId="{23086F7E-680F-4598-9999-D1AEF28F1CBE}" destId="{C455FDA4-E5A4-4D7C-B79E-22B9B806FAAC}" srcOrd="1" destOrd="0" presId="urn:microsoft.com/office/officeart/2005/8/layout/orgChart1"/>
    <dgm:cxn modelId="{A5D6A3E5-0BAE-4611-B15F-524E807B1CDA}" type="presParOf" srcId="{23086F7E-680F-4598-9999-D1AEF28F1CBE}" destId="{A916F6C7-2EB7-4CEB-973F-389F5A36C14B}" srcOrd="2" destOrd="0" presId="urn:microsoft.com/office/officeart/2005/8/layout/orgChart1"/>
    <dgm:cxn modelId="{3096B281-003E-48F6-A412-1A7B0F80782B}" type="presParOf" srcId="{B61E4ED3-9931-4E38-BA1D-31A64FC36E9C}" destId="{88BD2C9F-33DE-4659-B799-68C2D36BFF01}" srcOrd="6" destOrd="0" presId="urn:microsoft.com/office/officeart/2005/8/layout/orgChart1"/>
    <dgm:cxn modelId="{CDBC8D8D-D4D0-4384-8E1E-9CDD97A96718}" type="presParOf" srcId="{B61E4ED3-9931-4E38-BA1D-31A64FC36E9C}" destId="{36446D52-D4EE-4F00-8550-E35AA59FC25D}" srcOrd="7" destOrd="0" presId="urn:microsoft.com/office/officeart/2005/8/layout/orgChart1"/>
    <dgm:cxn modelId="{B09C6340-1414-4C52-97E5-D7449036FD19}" type="presParOf" srcId="{36446D52-D4EE-4F00-8550-E35AA59FC25D}" destId="{240E3E24-2A1C-4CCC-A625-BF8110DB2ED3}" srcOrd="0" destOrd="0" presId="urn:microsoft.com/office/officeart/2005/8/layout/orgChart1"/>
    <dgm:cxn modelId="{2C7367F5-DF46-4953-BB4F-3A7B3D523159}" type="presParOf" srcId="{240E3E24-2A1C-4CCC-A625-BF8110DB2ED3}" destId="{C80EBDF6-4BE2-4209-BCC4-7C80D126C4CF}" srcOrd="0" destOrd="0" presId="urn:microsoft.com/office/officeart/2005/8/layout/orgChart1"/>
    <dgm:cxn modelId="{3C55B914-DC25-4504-8D9B-840F85C4BADA}" type="presParOf" srcId="{240E3E24-2A1C-4CCC-A625-BF8110DB2ED3}" destId="{93005D39-5D44-4669-9C51-8CF23D72D29B}" srcOrd="1" destOrd="0" presId="urn:microsoft.com/office/officeart/2005/8/layout/orgChart1"/>
    <dgm:cxn modelId="{1A211490-B869-480B-9467-E31FDADABF80}" type="presParOf" srcId="{36446D52-D4EE-4F00-8550-E35AA59FC25D}" destId="{ED0D4F51-91C3-4EC2-B2B1-8460657E5867}" srcOrd="1" destOrd="0" presId="urn:microsoft.com/office/officeart/2005/8/layout/orgChart1"/>
    <dgm:cxn modelId="{36FAF406-7439-4201-A8B2-999597DE6AC0}" type="presParOf" srcId="{36446D52-D4EE-4F00-8550-E35AA59FC25D}" destId="{DE781EBD-1727-47A8-939F-5A85560F2DF9}" srcOrd="2" destOrd="0" presId="urn:microsoft.com/office/officeart/2005/8/layout/orgChart1"/>
    <dgm:cxn modelId="{8DBD92F5-650A-4C2D-B211-4A0AF9971DE5}" type="presParOf" srcId="{B61E4ED3-9931-4E38-BA1D-31A64FC36E9C}" destId="{72AF18B7-FE8D-43A9-825B-E34EE1DCCAE6}" srcOrd="8" destOrd="0" presId="urn:microsoft.com/office/officeart/2005/8/layout/orgChart1"/>
    <dgm:cxn modelId="{E2440C25-5A6C-42F0-9706-E3A967E70FBC}" type="presParOf" srcId="{B61E4ED3-9931-4E38-BA1D-31A64FC36E9C}" destId="{2E57A2FF-4D13-432C-8EA8-1ED78CBEFAED}" srcOrd="9" destOrd="0" presId="urn:microsoft.com/office/officeart/2005/8/layout/orgChart1"/>
    <dgm:cxn modelId="{C8573E8D-328C-422C-9B96-15CFC637ECD0}" type="presParOf" srcId="{2E57A2FF-4D13-432C-8EA8-1ED78CBEFAED}" destId="{2DD932B3-3826-44F3-81A3-043B152E8A93}" srcOrd="0" destOrd="0" presId="urn:microsoft.com/office/officeart/2005/8/layout/orgChart1"/>
    <dgm:cxn modelId="{8FB3BB10-CBA7-4FE7-8F8D-511A4AC83A53}" type="presParOf" srcId="{2DD932B3-3826-44F3-81A3-043B152E8A93}" destId="{2804215E-302B-4709-8E8D-B7414F2980F3}" srcOrd="0" destOrd="0" presId="urn:microsoft.com/office/officeart/2005/8/layout/orgChart1"/>
    <dgm:cxn modelId="{985897C2-319D-4973-8E2C-CE4E2A5D4521}" type="presParOf" srcId="{2DD932B3-3826-44F3-81A3-043B152E8A93}" destId="{49F7798C-6C95-4611-8CB0-B2610E8A1AAD}" srcOrd="1" destOrd="0" presId="urn:microsoft.com/office/officeart/2005/8/layout/orgChart1"/>
    <dgm:cxn modelId="{A7422AD4-CDB1-4B7D-9841-772B8D7D2274}" type="presParOf" srcId="{2E57A2FF-4D13-432C-8EA8-1ED78CBEFAED}" destId="{A91951C2-615A-4286-9E17-12DD35D15F54}" srcOrd="1" destOrd="0" presId="urn:microsoft.com/office/officeart/2005/8/layout/orgChart1"/>
    <dgm:cxn modelId="{C33A018A-08A4-4796-AC9C-1B9570C09FD9}" type="presParOf" srcId="{2E57A2FF-4D13-432C-8EA8-1ED78CBEFAED}" destId="{894DD6B3-921D-44D6-BD39-3B2C1C6F3B32}" srcOrd="2" destOrd="0" presId="urn:microsoft.com/office/officeart/2005/8/layout/orgChart1"/>
    <dgm:cxn modelId="{BEABD3D2-5FC9-43AA-82A1-3B05EAD35847}" type="presParOf" srcId="{B61E4ED3-9931-4E38-BA1D-31A64FC36E9C}" destId="{39A7CC27-FD52-4C03-91D2-0D7CCDD47F59}" srcOrd="10" destOrd="0" presId="urn:microsoft.com/office/officeart/2005/8/layout/orgChart1"/>
    <dgm:cxn modelId="{237E68A0-09D5-4C0B-A3C8-9EF82CEAA3E9}" type="presParOf" srcId="{B61E4ED3-9931-4E38-BA1D-31A64FC36E9C}" destId="{1A17EC86-F7F1-413C-BD04-C3100AB527D7}" srcOrd="11" destOrd="0" presId="urn:microsoft.com/office/officeart/2005/8/layout/orgChart1"/>
    <dgm:cxn modelId="{D193F515-916C-4179-BAB1-066FEA53DB27}" type="presParOf" srcId="{1A17EC86-F7F1-413C-BD04-C3100AB527D7}" destId="{B5E4A86F-8ED3-48E8-B71C-FF2B9F1DD382}" srcOrd="0" destOrd="0" presId="urn:microsoft.com/office/officeart/2005/8/layout/orgChart1"/>
    <dgm:cxn modelId="{B2CF8128-95C3-48AA-85D1-C295FFA3040C}" type="presParOf" srcId="{B5E4A86F-8ED3-48E8-B71C-FF2B9F1DD382}" destId="{7F4286AB-D98C-4F6A-B901-750842C843C3}" srcOrd="0" destOrd="0" presId="urn:microsoft.com/office/officeart/2005/8/layout/orgChart1"/>
    <dgm:cxn modelId="{2CE767F4-EDE0-4F0A-AD73-DAC156B7E33A}" type="presParOf" srcId="{B5E4A86F-8ED3-48E8-B71C-FF2B9F1DD382}" destId="{248F351C-4305-444D-B165-B1F386068BA7}" srcOrd="1" destOrd="0" presId="urn:microsoft.com/office/officeart/2005/8/layout/orgChart1"/>
    <dgm:cxn modelId="{1C694F22-FC9C-4B48-ABE9-E437FF9B2C66}" type="presParOf" srcId="{1A17EC86-F7F1-413C-BD04-C3100AB527D7}" destId="{F2544DB5-21E1-4351-982F-74888F437657}" srcOrd="1" destOrd="0" presId="urn:microsoft.com/office/officeart/2005/8/layout/orgChart1"/>
    <dgm:cxn modelId="{7B1D3EC2-5A04-4A47-86E1-542E2A86FBC4}" type="presParOf" srcId="{1A17EC86-F7F1-413C-BD04-C3100AB527D7}" destId="{6D1C5C44-B869-40DC-9E81-91D018A127FF}" srcOrd="2" destOrd="0" presId="urn:microsoft.com/office/officeart/2005/8/layout/orgChart1"/>
    <dgm:cxn modelId="{BF89DC21-F33A-49FE-96D5-2A1957C23D30}" type="presParOf" srcId="{B309550A-DEF7-4A83-BECD-4FB745CAF70A}" destId="{5B7EDD2B-03CA-490F-90D2-4F4117659CB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DEEFD-CBF4-43C3-8D75-AE9AC04A541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69DFF17-B0A9-42EA-9960-C5FCAA1D9CF7}">
      <dgm:prSet phldrT="[Text]"/>
      <dgm:spPr/>
      <dgm:t>
        <a:bodyPr/>
        <a:lstStyle/>
        <a:p>
          <a:r>
            <a:rPr lang="en-US" dirty="0"/>
            <a:t>Financial Literacy</a:t>
          </a:r>
        </a:p>
      </dgm:t>
    </dgm:pt>
    <dgm:pt modelId="{0D3C1DBC-06C9-455A-85AC-034139E10F2A}" type="parTrans" cxnId="{68D72B22-8E38-41CD-9D9C-48BE6A071E67}">
      <dgm:prSet/>
      <dgm:spPr/>
      <dgm:t>
        <a:bodyPr/>
        <a:lstStyle/>
        <a:p>
          <a:endParaRPr lang="en-US"/>
        </a:p>
      </dgm:t>
    </dgm:pt>
    <dgm:pt modelId="{5A86FCEA-D49B-40DA-A050-68FD54466380}" type="sibTrans" cxnId="{68D72B22-8E38-41CD-9D9C-48BE6A071E67}">
      <dgm:prSet/>
      <dgm:spPr/>
      <dgm:t>
        <a:bodyPr/>
        <a:lstStyle/>
        <a:p>
          <a:endParaRPr lang="en-US"/>
        </a:p>
      </dgm:t>
    </dgm:pt>
    <dgm:pt modelId="{80C5401F-9917-439B-9A21-F5FE4D94C00A}">
      <dgm:prSet phldrT="[Text]"/>
      <dgm:spPr/>
      <dgm:t>
        <a:bodyPr/>
        <a:lstStyle/>
        <a:p>
          <a:r>
            <a:rPr lang="en-US"/>
            <a:t>Advanced Financial Management </a:t>
          </a:r>
        </a:p>
      </dgm:t>
    </dgm:pt>
    <dgm:pt modelId="{03AD0FB3-C8A6-491C-9A95-07CEA92DB511}" type="parTrans" cxnId="{E2994ECA-03C7-49B3-AED3-2EB6B95B2794}">
      <dgm:prSet/>
      <dgm:spPr/>
      <dgm:t>
        <a:bodyPr/>
        <a:lstStyle/>
        <a:p>
          <a:endParaRPr lang="en-US"/>
        </a:p>
      </dgm:t>
    </dgm:pt>
    <dgm:pt modelId="{BA659C53-DC96-46E7-A411-E870F98A1D70}" type="sibTrans" cxnId="{E2994ECA-03C7-49B3-AED3-2EB6B95B2794}">
      <dgm:prSet/>
      <dgm:spPr/>
      <dgm:t>
        <a:bodyPr/>
        <a:lstStyle/>
        <a:p>
          <a:endParaRPr lang="en-US"/>
        </a:p>
      </dgm:t>
    </dgm:pt>
    <dgm:pt modelId="{513D94CC-DEB2-4BD9-B5C5-971B248EFEE1}">
      <dgm:prSet phldrT="[Text]"/>
      <dgm:spPr/>
      <dgm:t>
        <a:bodyPr/>
        <a:lstStyle/>
        <a:p>
          <a:r>
            <a:rPr lang="en-US" dirty="0"/>
            <a:t>Family Resource Management </a:t>
          </a:r>
        </a:p>
      </dgm:t>
    </dgm:pt>
    <dgm:pt modelId="{1A81A6BB-C9A9-4741-ADCA-3D167964D708}" type="sibTrans" cxnId="{0CC7C936-E091-492D-9569-1A954DC8DA94}">
      <dgm:prSet/>
      <dgm:spPr/>
      <dgm:t>
        <a:bodyPr/>
        <a:lstStyle/>
        <a:p>
          <a:endParaRPr lang="en-US"/>
        </a:p>
      </dgm:t>
    </dgm:pt>
    <dgm:pt modelId="{C5731E10-3503-4028-8E51-48E936499E26}" type="parTrans" cxnId="{0CC7C936-E091-492D-9569-1A954DC8DA94}">
      <dgm:prSet/>
      <dgm:spPr/>
      <dgm:t>
        <a:bodyPr/>
        <a:lstStyle/>
        <a:p>
          <a:endParaRPr lang="en-US"/>
        </a:p>
      </dgm:t>
    </dgm:pt>
    <dgm:pt modelId="{EA670479-2AA2-4199-B2D7-54EB0BB1AC19}" type="pres">
      <dgm:prSet presAssocID="{FB6DEEFD-CBF4-43C3-8D75-AE9AC04A5418}" presName="hierChild1" presStyleCnt="0">
        <dgm:presLayoutVars>
          <dgm:orgChart val="1"/>
          <dgm:chPref val="1"/>
          <dgm:dir/>
          <dgm:animOne val="branch"/>
          <dgm:animLvl val="lvl"/>
          <dgm:resizeHandles/>
        </dgm:presLayoutVars>
      </dgm:prSet>
      <dgm:spPr/>
      <dgm:t>
        <a:bodyPr/>
        <a:lstStyle/>
        <a:p>
          <a:endParaRPr lang="en-US"/>
        </a:p>
      </dgm:t>
    </dgm:pt>
    <dgm:pt modelId="{6CC74A32-A027-4CF7-8C7F-25C02C48C20E}" type="pres">
      <dgm:prSet presAssocID="{513D94CC-DEB2-4BD9-B5C5-971B248EFEE1}" presName="hierRoot1" presStyleCnt="0">
        <dgm:presLayoutVars>
          <dgm:hierBranch val="init"/>
        </dgm:presLayoutVars>
      </dgm:prSet>
      <dgm:spPr/>
    </dgm:pt>
    <dgm:pt modelId="{991572AF-8173-47C2-B8D2-F7F5F4024FFD}" type="pres">
      <dgm:prSet presAssocID="{513D94CC-DEB2-4BD9-B5C5-971B248EFEE1}" presName="rootComposite1" presStyleCnt="0"/>
      <dgm:spPr/>
    </dgm:pt>
    <dgm:pt modelId="{FDC39043-F6F8-4473-9910-891D8C02733E}" type="pres">
      <dgm:prSet presAssocID="{513D94CC-DEB2-4BD9-B5C5-971B248EFEE1}" presName="rootText1" presStyleLbl="node0" presStyleIdx="0" presStyleCnt="1">
        <dgm:presLayoutVars>
          <dgm:chPref val="3"/>
        </dgm:presLayoutVars>
      </dgm:prSet>
      <dgm:spPr/>
      <dgm:t>
        <a:bodyPr/>
        <a:lstStyle/>
        <a:p>
          <a:endParaRPr lang="en-US"/>
        </a:p>
      </dgm:t>
    </dgm:pt>
    <dgm:pt modelId="{068935B5-4591-4EFF-A248-06AC0CB82BA9}" type="pres">
      <dgm:prSet presAssocID="{513D94CC-DEB2-4BD9-B5C5-971B248EFEE1}" presName="rootConnector1" presStyleLbl="node1" presStyleIdx="0" presStyleCnt="0"/>
      <dgm:spPr/>
      <dgm:t>
        <a:bodyPr/>
        <a:lstStyle/>
        <a:p>
          <a:endParaRPr lang="en-US"/>
        </a:p>
      </dgm:t>
    </dgm:pt>
    <dgm:pt modelId="{F8BF8DD8-DB4F-4073-9918-BD890E29076B}" type="pres">
      <dgm:prSet presAssocID="{513D94CC-DEB2-4BD9-B5C5-971B248EFEE1}" presName="hierChild2" presStyleCnt="0"/>
      <dgm:spPr/>
    </dgm:pt>
    <dgm:pt modelId="{C6F4536A-2869-41A2-9A9F-C567C58C58DE}" type="pres">
      <dgm:prSet presAssocID="{0D3C1DBC-06C9-455A-85AC-034139E10F2A}" presName="Name37" presStyleLbl="parChTrans1D2" presStyleIdx="0" presStyleCnt="2"/>
      <dgm:spPr/>
      <dgm:t>
        <a:bodyPr/>
        <a:lstStyle/>
        <a:p>
          <a:endParaRPr lang="en-US"/>
        </a:p>
      </dgm:t>
    </dgm:pt>
    <dgm:pt modelId="{8BAC2708-6498-40E8-B5D4-4021EA7DE020}" type="pres">
      <dgm:prSet presAssocID="{369DFF17-B0A9-42EA-9960-C5FCAA1D9CF7}" presName="hierRoot2" presStyleCnt="0">
        <dgm:presLayoutVars>
          <dgm:hierBranch val="init"/>
        </dgm:presLayoutVars>
      </dgm:prSet>
      <dgm:spPr/>
    </dgm:pt>
    <dgm:pt modelId="{3D17F25E-0CD5-42CF-A691-64E52AEEE4E6}" type="pres">
      <dgm:prSet presAssocID="{369DFF17-B0A9-42EA-9960-C5FCAA1D9CF7}" presName="rootComposite" presStyleCnt="0"/>
      <dgm:spPr/>
    </dgm:pt>
    <dgm:pt modelId="{C3CBDBBA-AC36-447C-AFC8-8FDE02092469}" type="pres">
      <dgm:prSet presAssocID="{369DFF17-B0A9-42EA-9960-C5FCAA1D9CF7}" presName="rootText" presStyleLbl="node2" presStyleIdx="0" presStyleCnt="2">
        <dgm:presLayoutVars>
          <dgm:chPref val="3"/>
        </dgm:presLayoutVars>
      </dgm:prSet>
      <dgm:spPr/>
      <dgm:t>
        <a:bodyPr/>
        <a:lstStyle/>
        <a:p>
          <a:endParaRPr lang="en-US"/>
        </a:p>
      </dgm:t>
    </dgm:pt>
    <dgm:pt modelId="{BC41EA46-BC62-465D-9FBA-B364F56A849A}" type="pres">
      <dgm:prSet presAssocID="{369DFF17-B0A9-42EA-9960-C5FCAA1D9CF7}" presName="rootConnector" presStyleLbl="node2" presStyleIdx="0" presStyleCnt="2"/>
      <dgm:spPr/>
      <dgm:t>
        <a:bodyPr/>
        <a:lstStyle/>
        <a:p>
          <a:endParaRPr lang="en-US"/>
        </a:p>
      </dgm:t>
    </dgm:pt>
    <dgm:pt modelId="{BFF3E674-60B2-448E-89F4-493D8AE514AC}" type="pres">
      <dgm:prSet presAssocID="{369DFF17-B0A9-42EA-9960-C5FCAA1D9CF7}" presName="hierChild4" presStyleCnt="0"/>
      <dgm:spPr/>
    </dgm:pt>
    <dgm:pt modelId="{592611A3-C415-47E6-A649-14090C051D48}" type="pres">
      <dgm:prSet presAssocID="{369DFF17-B0A9-42EA-9960-C5FCAA1D9CF7}" presName="hierChild5" presStyleCnt="0"/>
      <dgm:spPr/>
    </dgm:pt>
    <dgm:pt modelId="{C625C31F-60F6-4A4F-9827-2A34A8972122}" type="pres">
      <dgm:prSet presAssocID="{03AD0FB3-C8A6-491C-9A95-07CEA92DB511}" presName="Name37" presStyleLbl="parChTrans1D2" presStyleIdx="1" presStyleCnt="2"/>
      <dgm:spPr/>
      <dgm:t>
        <a:bodyPr/>
        <a:lstStyle/>
        <a:p>
          <a:endParaRPr lang="en-US"/>
        </a:p>
      </dgm:t>
    </dgm:pt>
    <dgm:pt modelId="{1AF6BF76-B683-4A2D-B097-292963E36D6B}" type="pres">
      <dgm:prSet presAssocID="{80C5401F-9917-439B-9A21-F5FE4D94C00A}" presName="hierRoot2" presStyleCnt="0">
        <dgm:presLayoutVars>
          <dgm:hierBranch val="init"/>
        </dgm:presLayoutVars>
      </dgm:prSet>
      <dgm:spPr/>
    </dgm:pt>
    <dgm:pt modelId="{7470411B-3D23-4D43-912E-A1696445848B}" type="pres">
      <dgm:prSet presAssocID="{80C5401F-9917-439B-9A21-F5FE4D94C00A}" presName="rootComposite" presStyleCnt="0"/>
      <dgm:spPr/>
    </dgm:pt>
    <dgm:pt modelId="{95189B7D-1036-40FE-912C-EB71C7EA5EB2}" type="pres">
      <dgm:prSet presAssocID="{80C5401F-9917-439B-9A21-F5FE4D94C00A}" presName="rootText" presStyleLbl="node2" presStyleIdx="1" presStyleCnt="2">
        <dgm:presLayoutVars>
          <dgm:chPref val="3"/>
        </dgm:presLayoutVars>
      </dgm:prSet>
      <dgm:spPr/>
      <dgm:t>
        <a:bodyPr/>
        <a:lstStyle/>
        <a:p>
          <a:endParaRPr lang="en-US"/>
        </a:p>
      </dgm:t>
    </dgm:pt>
    <dgm:pt modelId="{92ADA0B8-67B8-4CF5-8F30-E2B8448C7F6D}" type="pres">
      <dgm:prSet presAssocID="{80C5401F-9917-439B-9A21-F5FE4D94C00A}" presName="rootConnector" presStyleLbl="node2" presStyleIdx="1" presStyleCnt="2"/>
      <dgm:spPr/>
      <dgm:t>
        <a:bodyPr/>
        <a:lstStyle/>
        <a:p>
          <a:endParaRPr lang="en-US"/>
        </a:p>
      </dgm:t>
    </dgm:pt>
    <dgm:pt modelId="{543A52D3-8408-4DD5-BF0C-6780B19AF940}" type="pres">
      <dgm:prSet presAssocID="{80C5401F-9917-439B-9A21-F5FE4D94C00A}" presName="hierChild4" presStyleCnt="0"/>
      <dgm:spPr/>
    </dgm:pt>
    <dgm:pt modelId="{BD66D711-8467-4750-B7D6-82871AE02705}" type="pres">
      <dgm:prSet presAssocID="{80C5401F-9917-439B-9A21-F5FE4D94C00A}" presName="hierChild5" presStyleCnt="0"/>
      <dgm:spPr/>
    </dgm:pt>
    <dgm:pt modelId="{B92B286F-BE9A-42E6-8C4E-72230573C5F9}" type="pres">
      <dgm:prSet presAssocID="{513D94CC-DEB2-4BD9-B5C5-971B248EFEE1}" presName="hierChild3" presStyleCnt="0"/>
      <dgm:spPr/>
    </dgm:pt>
  </dgm:ptLst>
  <dgm:cxnLst>
    <dgm:cxn modelId="{9296C1E3-6F1D-440F-92E4-6652E8713D54}" type="presOf" srcId="{513D94CC-DEB2-4BD9-B5C5-971B248EFEE1}" destId="{FDC39043-F6F8-4473-9910-891D8C02733E}" srcOrd="0" destOrd="0" presId="urn:microsoft.com/office/officeart/2005/8/layout/orgChart1"/>
    <dgm:cxn modelId="{94EEE1D6-44B4-4163-9BAF-03B7D16D9C0F}" type="presOf" srcId="{80C5401F-9917-439B-9A21-F5FE4D94C00A}" destId="{95189B7D-1036-40FE-912C-EB71C7EA5EB2}" srcOrd="0" destOrd="0" presId="urn:microsoft.com/office/officeart/2005/8/layout/orgChart1"/>
    <dgm:cxn modelId="{0CC7C936-E091-492D-9569-1A954DC8DA94}" srcId="{FB6DEEFD-CBF4-43C3-8D75-AE9AC04A5418}" destId="{513D94CC-DEB2-4BD9-B5C5-971B248EFEE1}" srcOrd="0" destOrd="0" parTransId="{C5731E10-3503-4028-8E51-48E936499E26}" sibTransId="{1A81A6BB-C9A9-4741-ADCA-3D167964D708}"/>
    <dgm:cxn modelId="{E2994ECA-03C7-49B3-AED3-2EB6B95B2794}" srcId="{513D94CC-DEB2-4BD9-B5C5-971B248EFEE1}" destId="{80C5401F-9917-439B-9A21-F5FE4D94C00A}" srcOrd="1" destOrd="0" parTransId="{03AD0FB3-C8A6-491C-9A95-07CEA92DB511}" sibTransId="{BA659C53-DC96-46E7-A411-E870F98A1D70}"/>
    <dgm:cxn modelId="{75C8B1CB-E29C-46FE-9C8F-25EAE73DE8F7}" type="presOf" srcId="{80C5401F-9917-439B-9A21-F5FE4D94C00A}" destId="{92ADA0B8-67B8-4CF5-8F30-E2B8448C7F6D}" srcOrd="1" destOrd="0" presId="urn:microsoft.com/office/officeart/2005/8/layout/orgChart1"/>
    <dgm:cxn modelId="{B5B67F2C-403B-4FCE-AA19-DC6469143232}" type="presOf" srcId="{369DFF17-B0A9-42EA-9960-C5FCAA1D9CF7}" destId="{BC41EA46-BC62-465D-9FBA-B364F56A849A}" srcOrd="1" destOrd="0" presId="urn:microsoft.com/office/officeart/2005/8/layout/orgChart1"/>
    <dgm:cxn modelId="{68D72B22-8E38-41CD-9D9C-48BE6A071E67}" srcId="{513D94CC-DEB2-4BD9-B5C5-971B248EFEE1}" destId="{369DFF17-B0A9-42EA-9960-C5FCAA1D9CF7}" srcOrd="0" destOrd="0" parTransId="{0D3C1DBC-06C9-455A-85AC-034139E10F2A}" sibTransId="{5A86FCEA-D49B-40DA-A050-68FD54466380}"/>
    <dgm:cxn modelId="{D8C43864-E8B3-4188-A5A3-FA189A03B08B}" type="presOf" srcId="{513D94CC-DEB2-4BD9-B5C5-971B248EFEE1}" destId="{068935B5-4591-4EFF-A248-06AC0CB82BA9}" srcOrd="1" destOrd="0" presId="urn:microsoft.com/office/officeart/2005/8/layout/orgChart1"/>
    <dgm:cxn modelId="{4AD9BEE3-89A2-4190-BEB8-5BBA64683C7F}" type="presOf" srcId="{369DFF17-B0A9-42EA-9960-C5FCAA1D9CF7}" destId="{C3CBDBBA-AC36-447C-AFC8-8FDE02092469}" srcOrd="0" destOrd="0" presId="urn:microsoft.com/office/officeart/2005/8/layout/orgChart1"/>
    <dgm:cxn modelId="{F2E9F7F5-20C3-47CE-8F17-83140F77C96B}" type="presOf" srcId="{03AD0FB3-C8A6-491C-9A95-07CEA92DB511}" destId="{C625C31F-60F6-4A4F-9827-2A34A8972122}" srcOrd="0" destOrd="0" presId="urn:microsoft.com/office/officeart/2005/8/layout/orgChart1"/>
    <dgm:cxn modelId="{42840F6E-A02E-4069-94CB-5835E1061601}" type="presOf" srcId="{FB6DEEFD-CBF4-43C3-8D75-AE9AC04A5418}" destId="{EA670479-2AA2-4199-B2D7-54EB0BB1AC19}" srcOrd="0" destOrd="0" presId="urn:microsoft.com/office/officeart/2005/8/layout/orgChart1"/>
    <dgm:cxn modelId="{E2126C65-4232-4573-8272-A9DDEE2D678F}" type="presOf" srcId="{0D3C1DBC-06C9-455A-85AC-034139E10F2A}" destId="{C6F4536A-2869-41A2-9A9F-C567C58C58DE}" srcOrd="0" destOrd="0" presId="urn:microsoft.com/office/officeart/2005/8/layout/orgChart1"/>
    <dgm:cxn modelId="{1BAFC8E5-5FEE-4993-98D6-E06E023F00C1}" type="presParOf" srcId="{EA670479-2AA2-4199-B2D7-54EB0BB1AC19}" destId="{6CC74A32-A027-4CF7-8C7F-25C02C48C20E}" srcOrd="0" destOrd="0" presId="urn:microsoft.com/office/officeart/2005/8/layout/orgChart1"/>
    <dgm:cxn modelId="{50BE0606-F1C0-4972-8521-05B063205749}" type="presParOf" srcId="{6CC74A32-A027-4CF7-8C7F-25C02C48C20E}" destId="{991572AF-8173-47C2-B8D2-F7F5F4024FFD}" srcOrd="0" destOrd="0" presId="urn:microsoft.com/office/officeart/2005/8/layout/orgChart1"/>
    <dgm:cxn modelId="{AF536CEC-0F81-45D2-A140-28F1E29A9F39}" type="presParOf" srcId="{991572AF-8173-47C2-B8D2-F7F5F4024FFD}" destId="{FDC39043-F6F8-4473-9910-891D8C02733E}" srcOrd="0" destOrd="0" presId="urn:microsoft.com/office/officeart/2005/8/layout/orgChart1"/>
    <dgm:cxn modelId="{38B4C54E-CC68-4E00-B21B-1560B83DDF2B}" type="presParOf" srcId="{991572AF-8173-47C2-B8D2-F7F5F4024FFD}" destId="{068935B5-4591-4EFF-A248-06AC0CB82BA9}" srcOrd="1" destOrd="0" presId="urn:microsoft.com/office/officeart/2005/8/layout/orgChart1"/>
    <dgm:cxn modelId="{253EA042-6D65-43CE-817E-42F6D4ED709D}" type="presParOf" srcId="{6CC74A32-A027-4CF7-8C7F-25C02C48C20E}" destId="{F8BF8DD8-DB4F-4073-9918-BD890E29076B}" srcOrd="1" destOrd="0" presId="urn:microsoft.com/office/officeart/2005/8/layout/orgChart1"/>
    <dgm:cxn modelId="{B5CAE6EE-3C8C-4C8D-BB25-1F0B114ECFAD}" type="presParOf" srcId="{F8BF8DD8-DB4F-4073-9918-BD890E29076B}" destId="{C6F4536A-2869-41A2-9A9F-C567C58C58DE}" srcOrd="0" destOrd="0" presId="urn:microsoft.com/office/officeart/2005/8/layout/orgChart1"/>
    <dgm:cxn modelId="{3B9422CF-E286-43B7-A992-B41733F7BFF0}" type="presParOf" srcId="{F8BF8DD8-DB4F-4073-9918-BD890E29076B}" destId="{8BAC2708-6498-40E8-B5D4-4021EA7DE020}" srcOrd="1" destOrd="0" presId="urn:microsoft.com/office/officeart/2005/8/layout/orgChart1"/>
    <dgm:cxn modelId="{4E8E8253-563A-40D9-A539-E0E69A9CCEF4}" type="presParOf" srcId="{8BAC2708-6498-40E8-B5D4-4021EA7DE020}" destId="{3D17F25E-0CD5-42CF-A691-64E52AEEE4E6}" srcOrd="0" destOrd="0" presId="urn:microsoft.com/office/officeart/2005/8/layout/orgChart1"/>
    <dgm:cxn modelId="{ECA8E348-EB7D-4B52-8802-62993D23FD07}" type="presParOf" srcId="{3D17F25E-0CD5-42CF-A691-64E52AEEE4E6}" destId="{C3CBDBBA-AC36-447C-AFC8-8FDE02092469}" srcOrd="0" destOrd="0" presId="urn:microsoft.com/office/officeart/2005/8/layout/orgChart1"/>
    <dgm:cxn modelId="{38A45CAB-3E23-4CAE-84C0-0DB5C583A0FD}" type="presParOf" srcId="{3D17F25E-0CD5-42CF-A691-64E52AEEE4E6}" destId="{BC41EA46-BC62-465D-9FBA-B364F56A849A}" srcOrd="1" destOrd="0" presId="urn:microsoft.com/office/officeart/2005/8/layout/orgChart1"/>
    <dgm:cxn modelId="{E496B8D6-C8B5-4941-9324-18BDA3FE3A8E}" type="presParOf" srcId="{8BAC2708-6498-40E8-B5D4-4021EA7DE020}" destId="{BFF3E674-60B2-448E-89F4-493D8AE514AC}" srcOrd="1" destOrd="0" presId="urn:microsoft.com/office/officeart/2005/8/layout/orgChart1"/>
    <dgm:cxn modelId="{098CA385-0B01-4B37-AAD9-2A501926AD62}" type="presParOf" srcId="{8BAC2708-6498-40E8-B5D4-4021EA7DE020}" destId="{592611A3-C415-47E6-A649-14090C051D48}" srcOrd="2" destOrd="0" presId="urn:microsoft.com/office/officeart/2005/8/layout/orgChart1"/>
    <dgm:cxn modelId="{6A03FD10-5259-4FBE-BA42-8EB4628E394A}" type="presParOf" srcId="{F8BF8DD8-DB4F-4073-9918-BD890E29076B}" destId="{C625C31F-60F6-4A4F-9827-2A34A8972122}" srcOrd="2" destOrd="0" presId="urn:microsoft.com/office/officeart/2005/8/layout/orgChart1"/>
    <dgm:cxn modelId="{E7753467-1AF6-42F1-A419-845A5097962E}" type="presParOf" srcId="{F8BF8DD8-DB4F-4073-9918-BD890E29076B}" destId="{1AF6BF76-B683-4A2D-B097-292963E36D6B}" srcOrd="3" destOrd="0" presId="urn:microsoft.com/office/officeart/2005/8/layout/orgChart1"/>
    <dgm:cxn modelId="{36E3C366-CC52-402D-8B92-65B1DC2C003B}" type="presParOf" srcId="{1AF6BF76-B683-4A2D-B097-292963E36D6B}" destId="{7470411B-3D23-4D43-912E-A1696445848B}" srcOrd="0" destOrd="0" presId="urn:microsoft.com/office/officeart/2005/8/layout/orgChart1"/>
    <dgm:cxn modelId="{9A85B022-5906-465A-9A72-63721588D336}" type="presParOf" srcId="{7470411B-3D23-4D43-912E-A1696445848B}" destId="{95189B7D-1036-40FE-912C-EB71C7EA5EB2}" srcOrd="0" destOrd="0" presId="urn:microsoft.com/office/officeart/2005/8/layout/orgChart1"/>
    <dgm:cxn modelId="{3BE7130B-65FF-46D5-B877-8AE42FC3B050}" type="presParOf" srcId="{7470411B-3D23-4D43-912E-A1696445848B}" destId="{92ADA0B8-67B8-4CF5-8F30-E2B8448C7F6D}" srcOrd="1" destOrd="0" presId="urn:microsoft.com/office/officeart/2005/8/layout/orgChart1"/>
    <dgm:cxn modelId="{7AD79D69-E322-459A-80AD-889EC041324C}" type="presParOf" srcId="{1AF6BF76-B683-4A2D-B097-292963E36D6B}" destId="{543A52D3-8408-4DD5-BF0C-6780B19AF940}" srcOrd="1" destOrd="0" presId="urn:microsoft.com/office/officeart/2005/8/layout/orgChart1"/>
    <dgm:cxn modelId="{70ADA24F-AE41-4135-B051-E95DAC3E2C2F}" type="presParOf" srcId="{1AF6BF76-B683-4A2D-B097-292963E36D6B}" destId="{BD66D711-8467-4750-B7D6-82871AE02705}" srcOrd="2" destOrd="0" presId="urn:microsoft.com/office/officeart/2005/8/layout/orgChart1"/>
    <dgm:cxn modelId="{57E33790-FDB2-4A88-A298-E0E5B677B2E7}" type="presParOf" srcId="{6CC74A32-A027-4CF7-8C7F-25C02C48C20E}" destId="{B92B286F-BE9A-42E6-8C4E-72230573C5F9}"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1240BA-613C-4B8B-A8B5-E93C54A260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FC746B-5309-4F17-90DF-EB1F25281E8D}">
      <dgm:prSet phldrT="[Text]" custT="1"/>
      <dgm:spPr>
        <a:solidFill>
          <a:srgbClr val="8A1F8D"/>
        </a:solidFill>
      </dgm:spPr>
      <dgm:t>
        <a:bodyPr/>
        <a:lstStyle/>
        <a:p>
          <a:r>
            <a:rPr lang="en-US" sz="1200" b="0" dirty="0"/>
            <a:t>Child Development</a:t>
          </a:r>
        </a:p>
      </dgm:t>
    </dgm:pt>
    <dgm:pt modelId="{978B5321-155D-4120-8A10-2C69816CAD91}" type="parTrans" cxnId="{947C33F8-DBBA-4850-80C5-DEE9BAF42E2D}">
      <dgm:prSet/>
      <dgm:spPr/>
      <dgm:t>
        <a:bodyPr/>
        <a:lstStyle/>
        <a:p>
          <a:endParaRPr lang="en-US"/>
        </a:p>
      </dgm:t>
    </dgm:pt>
    <dgm:pt modelId="{C61340C2-D3FA-4E2E-9C6B-5396EA4A3619}" type="sibTrans" cxnId="{947C33F8-DBBA-4850-80C5-DEE9BAF42E2D}">
      <dgm:prSet/>
      <dgm:spPr/>
      <dgm:t>
        <a:bodyPr/>
        <a:lstStyle/>
        <a:p>
          <a:endParaRPr lang="en-US"/>
        </a:p>
      </dgm:t>
    </dgm:pt>
    <dgm:pt modelId="{F63D027B-5C91-402F-ABC4-BA542FBEF234}">
      <dgm:prSet phldrT="[Text]" custT="1"/>
      <dgm:spPr>
        <a:solidFill>
          <a:srgbClr val="8A1F8D"/>
        </a:solidFill>
      </dgm:spPr>
      <dgm:t>
        <a:bodyPr/>
        <a:lstStyle/>
        <a:p>
          <a:r>
            <a:rPr lang="en-US" sz="1200" b="0" dirty="0"/>
            <a:t>Adult Development  and Aging</a:t>
          </a:r>
        </a:p>
      </dgm:t>
    </dgm:pt>
    <dgm:pt modelId="{04751C49-BEF0-4014-8E4A-32ADD3574E0C}" type="parTrans" cxnId="{4C416180-B4B4-430B-80DF-E5584BEC81C6}">
      <dgm:prSet/>
      <dgm:spPr/>
      <dgm:t>
        <a:bodyPr/>
        <a:lstStyle/>
        <a:p>
          <a:endParaRPr lang="en-US"/>
        </a:p>
      </dgm:t>
    </dgm:pt>
    <dgm:pt modelId="{8345281C-2897-4487-95AD-24DA395BC14C}" type="sibTrans" cxnId="{4C416180-B4B4-430B-80DF-E5584BEC81C6}">
      <dgm:prSet/>
      <dgm:spPr/>
      <dgm:t>
        <a:bodyPr/>
        <a:lstStyle/>
        <a:p>
          <a:endParaRPr lang="en-US"/>
        </a:p>
      </dgm:t>
    </dgm:pt>
    <dgm:pt modelId="{D9A55608-46F2-4911-8C76-0F0AB23A69FE}">
      <dgm:prSet phldrT="[Text]" custT="1"/>
      <dgm:spPr>
        <a:solidFill>
          <a:srgbClr val="8A1F8D"/>
        </a:solidFill>
      </dgm:spPr>
      <dgm:t>
        <a:bodyPr/>
        <a:lstStyle/>
        <a:p>
          <a:r>
            <a:rPr lang="en-US" sz="1200" b="0" dirty="0"/>
            <a:t>Relationships and    </a:t>
          </a:r>
          <a:r>
            <a:rPr lang="en-US" sz="1200" b="0" dirty="0" smtClean="0"/>
            <a:t>             Family </a:t>
          </a:r>
          <a:r>
            <a:rPr lang="en-US" sz="1200" b="0" dirty="0"/>
            <a:t>Dynamics</a:t>
          </a:r>
        </a:p>
      </dgm:t>
    </dgm:pt>
    <dgm:pt modelId="{0C8B8539-8F22-43A4-A422-86C212CD7514}" type="parTrans" cxnId="{CFAD8DFA-3EA4-4789-94F0-91A18D2D1149}">
      <dgm:prSet/>
      <dgm:spPr/>
      <dgm:t>
        <a:bodyPr/>
        <a:lstStyle/>
        <a:p>
          <a:endParaRPr lang="en-US"/>
        </a:p>
      </dgm:t>
    </dgm:pt>
    <dgm:pt modelId="{BEF9AA5E-7785-4C0D-ADC7-18A29F065A22}" type="sibTrans" cxnId="{CFAD8DFA-3EA4-4789-94F0-91A18D2D1149}">
      <dgm:prSet/>
      <dgm:spPr/>
      <dgm:t>
        <a:bodyPr/>
        <a:lstStyle/>
        <a:p>
          <a:endParaRPr lang="en-US"/>
        </a:p>
      </dgm:t>
    </dgm:pt>
    <dgm:pt modelId="{60D5C594-67BB-4214-9D8D-9CE0E73FDA90}">
      <dgm:prSet phldrT="[Text]" custT="1"/>
      <dgm:spPr>
        <a:solidFill>
          <a:srgbClr val="8A1F8D"/>
        </a:solidFill>
      </dgm:spPr>
      <dgm:t>
        <a:bodyPr/>
        <a:lstStyle/>
        <a:p>
          <a:r>
            <a:rPr lang="en-US" sz="2800" b="1" dirty="0"/>
            <a:t>Family and Human Development</a:t>
          </a:r>
        </a:p>
      </dgm:t>
    </dgm:pt>
    <dgm:pt modelId="{659544DC-589D-4486-84E7-F3CEB523DD39}" type="sibTrans" cxnId="{9B5C0D5C-648E-43A5-B4BB-D8B50B1CB2BF}">
      <dgm:prSet/>
      <dgm:spPr/>
      <dgm:t>
        <a:bodyPr/>
        <a:lstStyle/>
        <a:p>
          <a:endParaRPr lang="en-US"/>
        </a:p>
      </dgm:t>
    </dgm:pt>
    <dgm:pt modelId="{7F85BE71-5A19-43A9-808D-C3FB0D1C4D17}" type="parTrans" cxnId="{9B5C0D5C-648E-43A5-B4BB-D8B50B1CB2BF}">
      <dgm:prSet/>
      <dgm:spPr/>
      <dgm:t>
        <a:bodyPr/>
        <a:lstStyle/>
        <a:p>
          <a:endParaRPr lang="en-US"/>
        </a:p>
      </dgm:t>
    </dgm:pt>
    <dgm:pt modelId="{037AEA6A-0A46-4E42-866D-F58D4C0C50C6}">
      <dgm:prSet phldrT="[Text]" custT="1"/>
      <dgm:spPr>
        <a:solidFill>
          <a:srgbClr val="8A1F8D"/>
        </a:solidFill>
      </dgm:spPr>
      <dgm:t>
        <a:bodyPr/>
        <a:lstStyle/>
        <a:p>
          <a:r>
            <a:rPr lang="en-US" sz="1200" b="0" dirty="0"/>
            <a:t>Early Childhood Education</a:t>
          </a:r>
        </a:p>
      </dgm:t>
    </dgm:pt>
    <dgm:pt modelId="{D44747B1-3753-4BD5-9DCC-8E2F158B54ED}" type="parTrans" cxnId="{83E982C2-2EA2-46D0-8D89-2A34870BB58D}">
      <dgm:prSet/>
      <dgm:spPr/>
      <dgm:t>
        <a:bodyPr/>
        <a:lstStyle/>
        <a:p>
          <a:endParaRPr lang="en-US"/>
        </a:p>
      </dgm:t>
    </dgm:pt>
    <dgm:pt modelId="{5053DE8E-CAC6-44FD-B247-D0E80FF6CA94}" type="sibTrans" cxnId="{83E982C2-2EA2-46D0-8D89-2A34870BB58D}">
      <dgm:prSet/>
      <dgm:spPr/>
      <dgm:t>
        <a:bodyPr/>
        <a:lstStyle/>
        <a:p>
          <a:endParaRPr lang="en-US"/>
        </a:p>
      </dgm:t>
    </dgm:pt>
    <dgm:pt modelId="{253C615F-1468-4206-904C-CE6978783F39}">
      <dgm:prSet phldrT="[Text]" custT="1"/>
      <dgm:spPr>
        <a:solidFill>
          <a:srgbClr val="8A1F8D"/>
        </a:solidFill>
        <a:ln>
          <a:solidFill>
            <a:schemeClr val="bg1"/>
          </a:solidFill>
        </a:ln>
      </dgm:spPr>
      <dgm:t>
        <a:bodyPr/>
        <a:lstStyle/>
        <a:p>
          <a:r>
            <a:rPr lang="en-US" sz="1200" b="0" dirty="0"/>
            <a:t>Parent Education</a:t>
          </a:r>
        </a:p>
      </dgm:t>
    </dgm:pt>
    <dgm:pt modelId="{6E98EA6C-F3C0-4F69-BD71-6D87B0070B5B}" type="parTrans" cxnId="{235CF18C-2D61-4F91-ACEA-5C978B1CAFE1}">
      <dgm:prSet/>
      <dgm:spPr/>
      <dgm:t>
        <a:bodyPr/>
        <a:lstStyle/>
        <a:p>
          <a:endParaRPr lang="en-US"/>
        </a:p>
      </dgm:t>
    </dgm:pt>
    <dgm:pt modelId="{13974315-0103-44C6-B619-6298968D87C9}" type="sibTrans" cxnId="{235CF18C-2D61-4F91-ACEA-5C978B1CAFE1}">
      <dgm:prSet/>
      <dgm:spPr/>
      <dgm:t>
        <a:bodyPr/>
        <a:lstStyle/>
        <a:p>
          <a:endParaRPr lang="en-US"/>
        </a:p>
      </dgm:t>
    </dgm:pt>
    <dgm:pt modelId="{5267553D-DF0A-442F-AAFA-E10E6AF968C1}" type="pres">
      <dgm:prSet presAssocID="{5F1240BA-613C-4B8B-A8B5-E93C54A2604F}" presName="hierChild1" presStyleCnt="0">
        <dgm:presLayoutVars>
          <dgm:orgChart val="1"/>
          <dgm:chPref val="1"/>
          <dgm:dir/>
          <dgm:animOne val="branch"/>
          <dgm:animLvl val="lvl"/>
          <dgm:resizeHandles/>
        </dgm:presLayoutVars>
      </dgm:prSet>
      <dgm:spPr/>
      <dgm:t>
        <a:bodyPr/>
        <a:lstStyle/>
        <a:p>
          <a:endParaRPr lang="en-US"/>
        </a:p>
      </dgm:t>
    </dgm:pt>
    <dgm:pt modelId="{B309550A-DEF7-4A83-BECD-4FB745CAF70A}" type="pres">
      <dgm:prSet presAssocID="{60D5C594-67BB-4214-9D8D-9CE0E73FDA90}" presName="hierRoot1" presStyleCnt="0">
        <dgm:presLayoutVars>
          <dgm:hierBranch val="init"/>
        </dgm:presLayoutVars>
      </dgm:prSet>
      <dgm:spPr/>
    </dgm:pt>
    <dgm:pt modelId="{8F2CDFE8-EF11-4792-9E2B-4761DDE398A5}" type="pres">
      <dgm:prSet presAssocID="{60D5C594-67BB-4214-9D8D-9CE0E73FDA90}" presName="rootComposite1" presStyleCnt="0"/>
      <dgm:spPr/>
    </dgm:pt>
    <dgm:pt modelId="{781CDB00-36FF-4379-AE80-9A1758DCA076}" type="pres">
      <dgm:prSet presAssocID="{60D5C594-67BB-4214-9D8D-9CE0E73FDA90}" presName="rootText1" presStyleLbl="node0" presStyleIdx="0" presStyleCnt="1" custScaleX="242870" custScaleY="277832">
        <dgm:presLayoutVars>
          <dgm:chPref val="3"/>
        </dgm:presLayoutVars>
      </dgm:prSet>
      <dgm:spPr/>
      <dgm:t>
        <a:bodyPr/>
        <a:lstStyle/>
        <a:p>
          <a:endParaRPr lang="en-US"/>
        </a:p>
      </dgm:t>
    </dgm:pt>
    <dgm:pt modelId="{B6D9BE39-8F48-494C-8747-61A97FD97E24}" type="pres">
      <dgm:prSet presAssocID="{60D5C594-67BB-4214-9D8D-9CE0E73FDA90}" presName="rootConnector1" presStyleLbl="node1" presStyleIdx="0" presStyleCnt="0"/>
      <dgm:spPr/>
      <dgm:t>
        <a:bodyPr/>
        <a:lstStyle/>
        <a:p>
          <a:endParaRPr lang="en-US"/>
        </a:p>
      </dgm:t>
    </dgm:pt>
    <dgm:pt modelId="{B61E4ED3-9931-4E38-BA1D-31A64FC36E9C}" type="pres">
      <dgm:prSet presAssocID="{60D5C594-67BB-4214-9D8D-9CE0E73FDA90}" presName="hierChild2" presStyleCnt="0"/>
      <dgm:spPr/>
    </dgm:pt>
    <dgm:pt modelId="{4536E92E-4E9F-4327-9CF2-88371744F93E}" type="pres">
      <dgm:prSet presAssocID="{978B5321-155D-4120-8A10-2C69816CAD91}" presName="Name37" presStyleLbl="parChTrans1D2" presStyleIdx="0" presStyleCnt="5"/>
      <dgm:spPr/>
      <dgm:t>
        <a:bodyPr/>
        <a:lstStyle/>
        <a:p>
          <a:endParaRPr lang="en-US"/>
        </a:p>
      </dgm:t>
    </dgm:pt>
    <dgm:pt modelId="{51F438DF-DB80-4CCD-A81E-857272D22431}" type="pres">
      <dgm:prSet presAssocID="{E9FC746B-5309-4F17-90DF-EB1F25281E8D}" presName="hierRoot2" presStyleCnt="0">
        <dgm:presLayoutVars>
          <dgm:hierBranch val="init"/>
        </dgm:presLayoutVars>
      </dgm:prSet>
      <dgm:spPr/>
    </dgm:pt>
    <dgm:pt modelId="{4E85EE49-92FE-4122-AAF0-200796EDE83F}" type="pres">
      <dgm:prSet presAssocID="{E9FC746B-5309-4F17-90DF-EB1F25281E8D}" presName="rootComposite" presStyleCnt="0"/>
      <dgm:spPr/>
    </dgm:pt>
    <dgm:pt modelId="{B28B070C-C8B8-45FF-8690-6C13D4DF8841}" type="pres">
      <dgm:prSet presAssocID="{E9FC746B-5309-4F17-90DF-EB1F25281E8D}" presName="rootText" presStyleLbl="node2" presStyleIdx="0" presStyleCnt="5">
        <dgm:presLayoutVars>
          <dgm:chPref val="3"/>
        </dgm:presLayoutVars>
      </dgm:prSet>
      <dgm:spPr/>
      <dgm:t>
        <a:bodyPr/>
        <a:lstStyle/>
        <a:p>
          <a:endParaRPr lang="en-US"/>
        </a:p>
      </dgm:t>
    </dgm:pt>
    <dgm:pt modelId="{45651CAF-BC0A-4586-97B9-F6318ABACED1}" type="pres">
      <dgm:prSet presAssocID="{E9FC746B-5309-4F17-90DF-EB1F25281E8D}" presName="rootConnector" presStyleLbl="node2" presStyleIdx="0" presStyleCnt="5"/>
      <dgm:spPr/>
      <dgm:t>
        <a:bodyPr/>
        <a:lstStyle/>
        <a:p>
          <a:endParaRPr lang="en-US"/>
        </a:p>
      </dgm:t>
    </dgm:pt>
    <dgm:pt modelId="{47F44341-991D-4AB5-A214-927DE0CF17B5}" type="pres">
      <dgm:prSet presAssocID="{E9FC746B-5309-4F17-90DF-EB1F25281E8D}" presName="hierChild4" presStyleCnt="0"/>
      <dgm:spPr/>
    </dgm:pt>
    <dgm:pt modelId="{62381C04-32EA-4DBC-9F6E-B3553D8ED5B6}" type="pres">
      <dgm:prSet presAssocID="{E9FC746B-5309-4F17-90DF-EB1F25281E8D}" presName="hierChild5" presStyleCnt="0"/>
      <dgm:spPr/>
    </dgm:pt>
    <dgm:pt modelId="{AAEC9B4D-1035-49AF-ACCF-5E34EAD5D69F}" type="pres">
      <dgm:prSet presAssocID="{D44747B1-3753-4BD5-9DCC-8E2F158B54ED}" presName="Name37" presStyleLbl="parChTrans1D2" presStyleIdx="1" presStyleCnt="5"/>
      <dgm:spPr/>
      <dgm:t>
        <a:bodyPr/>
        <a:lstStyle/>
        <a:p>
          <a:endParaRPr lang="en-US"/>
        </a:p>
      </dgm:t>
    </dgm:pt>
    <dgm:pt modelId="{C54B0E16-39E9-481C-90F0-BEE8F506BD86}" type="pres">
      <dgm:prSet presAssocID="{037AEA6A-0A46-4E42-866D-F58D4C0C50C6}" presName="hierRoot2" presStyleCnt="0">
        <dgm:presLayoutVars>
          <dgm:hierBranch val="init"/>
        </dgm:presLayoutVars>
      </dgm:prSet>
      <dgm:spPr/>
    </dgm:pt>
    <dgm:pt modelId="{E083E42E-2431-4984-AA2F-05A80C41C47B}" type="pres">
      <dgm:prSet presAssocID="{037AEA6A-0A46-4E42-866D-F58D4C0C50C6}" presName="rootComposite" presStyleCnt="0"/>
      <dgm:spPr/>
    </dgm:pt>
    <dgm:pt modelId="{7076BE6F-A724-43FF-8D16-18BA3566BA7E}" type="pres">
      <dgm:prSet presAssocID="{037AEA6A-0A46-4E42-866D-F58D4C0C50C6}" presName="rootText" presStyleLbl="node2" presStyleIdx="1" presStyleCnt="5">
        <dgm:presLayoutVars>
          <dgm:chPref val="3"/>
        </dgm:presLayoutVars>
      </dgm:prSet>
      <dgm:spPr/>
      <dgm:t>
        <a:bodyPr/>
        <a:lstStyle/>
        <a:p>
          <a:endParaRPr lang="en-US"/>
        </a:p>
      </dgm:t>
    </dgm:pt>
    <dgm:pt modelId="{CC2E0B14-FFAC-45D6-BBD0-BB69D5729854}" type="pres">
      <dgm:prSet presAssocID="{037AEA6A-0A46-4E42-866D-F58D4C0C50C6}" presName="rootConnector" presStyleLbl="node2" presStyleIdx="1" presStyleCnt="5"/>
      <dgm:spPr/>
      <dgm:t>
        <a:bodyPr/>
        <a:lstStyle/>
        <a:p>
          <a:endParaRPr lang="en-US"/>
        </a:p>
      </dgm:t>
    </dgm:pt>
    <dgm:pt modelId="{837C692D-88EA-41D5-85A3-2081DE74FA0D}" type="pres">
      <dgm:prSet presAssocID="{037AEA6A-0A46-4E42-866D-F58D4C0C50C6}" presName="hierChild4" presStyleCnt="0"/>
      <dgm:spPr/>
    </dgm:pt>
    <dgm:pt modelId="{25D35B6E-DEAD-4DBB-9E2F-1E9B961EB2ED}" type="pres">
      <dgm:prSet presAssocID="{037AEA6A-0A46-4E42-866D-F58D4C0C50C6}" presName="hierChild5" presStyleCnt="0"/>
      <dgm:spPr/>
    </dgm:pt>
    <dgm:pt modelId="{5BEACA55-AB29-491B-A466-E276042FD6AD}" type="pres">
      <dgm:prSet presAssocID="{6E98EA6C-F3C0-4F69-BD71-6D87B0070B5B}" presName="Name37" presStyleLbl="parChTrans1D2" presStyleIdx="2" presStyleCnt="5"/>
      <dgm:spPr/>
      <dgm:t>
        <a:bodyPr/>
        <a:lstStyle/>
        <a:p>
          <a:endParaRPr lang="en-US"/>
        </a:p>
      </dgm:t>
    </dgm:pt>
    <dgm:pt modelId="{84DF5DBF-17CD-4A22-83F6-187768AAE779}" type="pres">
      <dgm:prSet presAssocID="{253C615F-1468-4206-904C-CE6978783F39}" presName="hierRoot2" presStyleCnt="0">
        <dgm:presLayoutVars>
          <dgm:hierBranch val="init"/>
        </dgm:presLayoutVars>
      </dgm:prSet>
      <dgm:spPr/>
    </dgm:pt>
    <dgm:pt modelId="{BC014B4A-2C82-4EE5-8E30-5EF16CF01C56}" type="pres">
      <dgm:prSet presAssocID="{253C615F-1468-4206-904C-CE6978783F39}" presName="rootComposite" presStyleCnt="0"/>
      <dgm:spPr/>
    </dgm:pt>
    <dgm:pt modelId="{E7E72887-4F15-431E-BEB9-481062C99E1F}" type="pres">
      <dgm:prSet presAssocID="{253C615F-1468-4206-904C-CE6978783F39}" presName="rootText" presStyleLbl="node2" presStyleIdx="2" presStyleCnt="5">
        <dgm:presLayoutVars>
          <dgm:chPref val="3"/>
        </dgm:presLayoutVars>
      </dgm:prSet>
      <dgm:spPr/>
      <dgm:t>
        <a:bodyPr/>
        <a:lstStyle/>
        <a:p>
          <a:endParaRPr lang="en-US"/>
        </a:p>
      </dgm:t>
    </dgm:pt>
    <dgm:pt modelId="{BD7BA04B-785E-4C43-B6B3-049B2088B80A}" type="pres">
      <dgm:prSet presAssocID="{253C615F-1468-4206-904C-CE6978783F39}" presName="rootConnector" presStyleLbl="node2" presStyleIdx="2" presStyleCnt="5"/>
      <dgm:spPr/>
      <dgm:t>
        <a:bodyPr/>
        <a:lstStyle/>
        <a:p>
          <a:endParaRPr lang="en-US"/>
        </a:p>
      </dgm:t>
    </dgm:pt>
    <dgm:pt modelId="{172C9824-8F5A-4235-9F47-6FEE395D9A03}" type="pres">
      <dgm:prSet presAssocID="{253C615F-1468-4206-904C-CE6978783F39}" presName="hierChild4" presStyleCnt="0"/>
      <dgm:spPr/>
    </dgm:pt>
    <dgm:pt modelId="{CAB37139-EEE5-44CE-AE85-D5350BCD7E5B}" type="pres">
      <dgm:prSet presAssocID="{253C615F-1468-4206-904C-CE6978783F39}" presName="hierChild5" presStyleCnt="0"/>
      <dgm:spPr/>
    </dgm:pt>
    <dgm:pt modelId="{88BD2C9F-33DE-4659-B799-68C2D36BFF01}" type="pres">
      <dgm:prSet presAssocID="{0C8B8539-8F22-43A4-A422-86C212CD7514}" presName="Name37" presStyleLbl="parChTrans1D2" presStyleIdx="3" presStyleCnt="5"/>
      <dgm:spPr/>
      <dgm:t>
        <a:bodyPr/>
        <a:lstStyle/>
        <a:p>
          <a:endParaRPr lang="en-US"/>
        </a:p>
      </dgm:t>
    </dgm:pt>
    <dgm:pt modelId="{36446D52-D4EE-4F00-8550-E35AA59FC25D}" type="pres">
      <dgm:prSet presAssocID="{D9A55608-46F2-4911-8C76-0F0AB23A69FE}" presName="hierRoot2" presStyleCnt="0">
        <dgm:presLayoutVars>
          <dgm:hierBranch val="init"/>
        </dgm:presLayoutVars>
      </dgm:prSet>
      <dgm:spPr/>
    </dgm:pt>
    <dgm:pt modelId="{240E3E24-2A1C-4CCC-A625-BF8110DB2ED3}" type="pres">
      <dgm:prSet presAssocID="{D9A55608-46F2-4911-8C76-0F0AB23A69FE}" presName="rootComposite" presStyleCnt="0"/>
      <dgm:spPr/>
    </dgm:pt>
    <dgm:pt modelId="{C80EBDF6-4BE2-4209-BCC4-7C80D126C4CF}" type="pres">
      <dgm:prSet presAssocID="{D9A55608-46F2-4911-8C76-0F0AB23A69FE}" presName="rootText" presStyleLbl="node2" presStyleIdx="3" presStyleCnt="5" custScaleX="138383" custScaleY="105422">
        <dgm:presLayoutVars>
          <dgm:chPref val="3"/>
        </dgm:presLayoutVars>
      </dgm:prSet>
      <dgm:spPr/>
      <dgm:t>
        <a:bodyPr/>
        <a:lstStyle/>
        <a:p>
          <a:endParaRPr lang="en-US"/>
        </a:p>
      </dgm:t>
    </dgm:pt>
    <dgm:pt modelId="{93005D39-5D44-4669-9C51-8CF23D72D29B}" type="pres">
      <dgm:prSet presAssocID="{D9A55608-46F2-4911-8C76-0F0AB23A69FE}" presName="rootConnector" presStyleLbl="node2" presStyleIdx="3" presStyleCnt="5"/>
      <dgm:spPr/>
      <dgm:t>
        <a:bodyPr/>
        <a:lstStyle/>
        <a:p>
          <a:endParaRPr lang="en-US"/>
        </a:p>
      </dgm:t>
    </dgm:pt>
    <dgm:pt modelId="{ED0D4F51-91C3-4EC2-B2B1-8460657E5867}" type="pres">
      <dgm:prSet presAssocID="{D9A55608-46F2-4911-8C76-0F0AB23A69FE}" presName="hierChild4" presStyleCnt="0"/>
      <dgm:spPr/>
    </dgm:pt>
    <dgm:pt modelId="{DE781EBD-1727-47A8-939F-5A85560F2DF9}" type="pres">
      <dgm:prSet presAssocID="{D9A55608-46F2-4911-8C76-0F0AB23A69FE}" presName="hierChild5" presStyleCnt="0"/>
      <dgm:spPr/>
    </dgm:pt>
    <dgm:pt modelId="{72AF18B7-FE8D-43A9-825B-E34EE1DCCAE6}" type="pres">
      <dgm:prSet presAssocID="{04751C49-BEF0-4014-8E4A-32ADD3574E0C}" presName="Name37" presStyleLbl="parChTrans1D2" presStyleIdx="4" presStyleCnt="5"/>
      <dgm:spPr/>
      <dgm:t>
        <a:bodyPr/>
        <a:lstStyle/>
        <a:p>
          <a:endParaRPr lang="en-US"/>
        </a:p>
      </dgm:t>
    </dgm:pt>
    <dgm:pt modelId="{2E57A2FF-4D13-432C-8EA8-1ED78CBEFAED}" type="pres">
      <dgm:prSet presAssocID="{F63D027B-5C91-402F-ABC4-BA542FBEF234}" presName="hierRoot2" presStyleCnt="0">
        <dgm:presLayoutVars>
          <dgm:hierBranch val="init"/>
        </dgm:presLayoutVars>
      </dgm:prSet>
      <dgm:spPr/>
    </dgm:pt>
    <dgm:pt modelId="{2DD932B3-3826-44F3-81A3-043B152E8A93}" type="pres">
      <dgm:prSet presAssocID="{F63D027B-5C91-402F-ABC4-BA542FBEF234}" presName="rootComposite" presStyleCnt="0"/>
      <dgm:spPr/>
    </dgm:pt>
    <dgm:pt modelId="{2804215E-302B-4709-8E8D-B7414F2980F3}" type="pres">
      <dgm:prSet presAssocID="{F63D027B-5C91-402F-ABC4-BA542FBEF234}" presName="rootText" presStyleLbl="node2" presStyleIdx="4" presStyleCnt="5">
        <dgm:presLayoutVars>
          <dgm:chPref val="3"/>
        </dgm:presLayoutVars>
      </dgm:prSet>
      <dgm:spPr/>
      <dgm:t>
        <a:bodyPr/>
        <a:lstStyle/>
        <a:p>
          <a:endParaRPr lang="en-US"/>
        </a:p>
      </dgm:t>
    </dgm:pt>
    <dgm:pt modelId="{49F7798C-6C95-4611-8CB0-B2610E8A1AAD}" type="pres">
      <dgm:prSet presAssocID="{F63D027B-5C91-402F-ABC4-BA542FBEF234}" presName="rootConnector" presStyleLbl="node2" presStyleIdx="4" presStyleCnt="5"/>
      <dgm:spPr/>
      <dgm:t>
        <a:bodyPr/>
        <a:lstStyle/>
        <a:p>
          <a:endParaRPr lang="en-US"/>
        </a:p>
      </dgm:t>
    </dgm:pt>
    <dgm:pt modelId="{A91951C2-615A-4286-9E17-12DD35D15F54}" type="pres">
      <dgm:prSet presAssocID="{F63D027B-5C91-402F-ABC4-BA542FBEF234}" presName="hierChild4" presStyleCnt="0"/>
      <dgm:spPr/>
    </dgm:pt>
    <dgm:pt modelId="{894DD6B3-921D-44D6-BD39-3B2C1C6F3B32}" type="pres">
      <dgm:prSet presAssocID="{F63D027B-5C91-402F-ABC4-BA542FBEF234}" presName="hierChild5" presStyleCnt="0"/>
      <dgm:spPr/>
    </dgm:pt>
    <dgm:pt modelId="{5B7EDD2B-03CA-490F-90D2-4F4117659CBA}" type="pres">
      <dgm:prSet presAssocID="{60D5C594-67BB-4214-9D8D-9CE0E73FDA90}" presName="hierChild3" presStyleCnt="0"/>
      <dgm:spPr/>
    </dgm:pt>
  </dgm:ptLst>
  <dgm:cxnLst>
    <dgm:cxn modelId="{235CF18C-2D61-4F91-ACEA-5C978B1CAFE1}" srcId="{60D5C594-67BB-4214-9D8D-9CE0E73FDA90}" destId="{253C615F-1468-4206-904C-CE6978783F39}" srcOrd="2" destOrd="0" parTransId="{6E98EA6C-F3C0-4F69-BD71-6D87B0070B5B}" sibTransId="{13974315-0103-44C6-B619-6298968D87C9}"/>
    <dgm:cxn modelId="{B050C1D8-03F3-420D-A176-32564A856D82}" type="presOf" srcId="{5F1240BA-613C-4B8B-A8B5-E93C54A2604F}" destId="{5267553D-DF0A-442F-AAFA-E10E6AF968C1}" srcOrd="0" destOrd="0" presId="urn:microsoft.com/office/officeart/2005/8/layout/orgChart1"/>
    <dgm:cxn modelId="{B69EA549-9EB7-40AE-86B3-46FB9754387B}" type="presOf" srcId="{E9FC746B-5309-4F17-90DF-EB1F25281E8D}" destId="{B28B070C-C8B8-45FF-8690-6C13D4DF8841}" srcOrd="0" destOrd="0" presId="urn:microsoft.com/office/officeart/2005/8/layout/orgChart1"/>
    <dgm:cxn modelId="{6F971341-E4C9-4E04-9829-0AB93C0F955A}" type="presOf" srcId="{978B5321-155D-4120-8A10-2C69816CAD91}" destId="{4536E92E-4E9F-4327-9CF2-88371744F93E}" srcOrd="0" destOrd="0" presId="urn:microsoft.com/office/officeart/2005/8/layout/orgChart1"/>
    <dgm:cxn modelId="{8B5C6615-5D6B-455E-AB24-EB06A18107D0}" type="presOf" srcId="{253C615F-1468-4206-904C-CE6978783F39}" destId="{BD7BA04B-785E-4C43-B6B3-049B2088B80A}" srcOrd="1" destOrd="0" presId="urn:microsoft.com/office/officeart/2005/8/layout/orgChart1"/>
    <dgm:cxn modelId="{4C416180-B4B4-430B-80DF-E5584BEC81C6}" srcId="{60D5C594-67BB-4214-9D8D-9CE0E73FDA90}" destId="{F63D027B-5C91-402F-ABC4-BA542FBEF234}" srcOrd="4" destOrd="0" parTransId="{04751C49-BEF0-4014-8E4A-32ADD3574E0C}" sibTransId="{8345281C-2897-4487-95AD-24DA395BC14C}"/>
    <dgm:cxn modelId="{AEC458BE-8C4C-4B6A-8B84-F5F0C180D7D7}" type="presOf" srcId="{037AEA6A-0A46-4E42-866D-F58D4C0C50C6}" destId="{7076BE6F-A724-43FF-8D16-18BA3566BA7E}" srcOrd="0" destOrd="0" presId="urn:microsoft.com/office/officeart/2005/8/layout/orgChart1"/>
    <dgm:cxn modelId="{396FCCB3-1B84-471B-8CEC-5DFDDB66435A}" type="presOf" srcId="{F63D027B-5C91-402F-ABC4-BA542FBEF234}" destId="{2804215E-302B-4709-8E8D-B7414F2980F3}" srcOrd="0" destOrd="0" presId="urn:microsoft.com/office/officeart/2005/8/layout/orgChart1"/>
    <dgm:cxn modelId="{818C36D8-6847-4B7F-A4D7-F4E6D024CB1C}" type="presOf" srcId="{D44747B1-3753-4BD5-9DCC-8E2F158B54ED}" destId="{AAEC9B4D-1035-49AF-ACCF-5E34EAD5D69F}" srcOrd="0" destOrd="0" presId="urn:microsoft.com/office/officeart/2005/8/layout/orgChart1"/>
    <dgm:cxn modelId="{9B5C0D5C-648E-43A5-B4BB-D8B50B1CB2BF}" srcId="{5F1240BA-613C-4B8B-A8B5-E93C54A2604F}" destId="{60D5C594-67BB-4214-9D8D-9CE0E73FDA90}" srcOrd="0" destOrd="0" parTransId="{7F85BE71-5A19-43A9-808D-C3FB0D1C4D17}" sibTransId="{659544DC-589D-4486-84E7-F3CEB523DD39}"/>
    <dgm:cxn modelId="{7CA1F6AE-B933-4A27-8F43-DF393156F027}" type="presOf" srcId="{E9FC746B-5309-4F17-90DF-EB1F25281E8D}" destId="{45651CAF-BC0A-4586-97B9-F6318ABACED1}" srcOrd="1" destOrd="0" presId="urn:microsoft.com/office/officeart/2005/8/layout/orgChart1"/>
    <dgm:cxn modelId="{947C33F8-DBBA-4850-80C5-DEE9BAF42E2D}" srcId="{60D5C594-67BB-4214-9D8D-9CE0E73FDA90}" destId="{E9FC746B-5309-4F17-90DF-EB1F25281E8D}" srcOrd="0" destOrd="0" parTransId="{978B5321-155D-4120-8A10-2C69816CAD91}" sibTransId="{C61340C2-D3FA-4E2E-9C6B-5396EA4A3619}"/>
    <dgm:cxn modelId="{E532B2E8-A93E-4B49-97A2-2D7464A01593}" type="presOf" srcId="{0C8B8539-8F22-43A4-A422-86C212CD7514}" destId="{88BD2C9F-33DE-4659-B799-68C2D36BFF01}" srcOrd="0" destOrd="0" presId="urn:microsoft.com/office/officeart/2005/8/layout/orgChart1"/>
    <dgm:cxn modelId="{C2FAC4FB-B100-4993-901F-D73716950BE6}" type="presOf" srcId="{D9A55608-46F2-4911-8C76-0F0AB23A69FE}" destId="{C80EBDF6-4BE2-4209-BCC4-7C80D126C4CF}" srcOrd="0" destOrd="0" presId="urn:microsoft.com/office/officeart/2005/8/layout/orgChart1"/>
    <dgm:cxn modelId="{CE24B3E5-AB34-4AE4-954D-7B4F207EC00B}" type="presOf" srcId="{60D5C594-67BB-4214-9D8D-9CE0E73FDA90}" destId="{B6D9BE39-8F48-494C-8747-61A97FD97E24}" srcOrd="1" destOrd="0" presId="urn:microsoft.com/office/officeart/2005/8/layout/orgChart1"/>
    <dgm:cxn modelId="{3A7F3A89-D517-4240-9922-24811817468D}" type="presOf" srcId="{F63D027B-5C91-402F-ABC4-BA542FBEF234}" destId="{49F7798C-6C95-4611-8CB0-B2610E8A1AAD}" srcOrd="1" destOrd="0" presId="urn:microsoft.com/office/officeart/2005/8/layout/orgChart1"/>
    <dgm:cxn modelId="{2AEEF118-1D7C-4FCF-A559-6F32BDEC8210}" type="presOf" srcId="{6E98EA6C-F3C0-4F69-BD71-6D87B0070B5B}" destId="{5BEACA55-AB29-491B-A466-E276042FD6AD}" srcOrd="0" destOrd="0" presId="urn:microsoft.com/office/officeart/2005/8/layout/orgChart1"/>
    <dgm:cxn modelId="{2B142DB9-A45C-46B1-99E6-D161621DDCBA}" type="presOf" srcId="{D9A55608-46F2-4911-8C76-0F0AB23A69FE}" destId="{93005D39-5D44-4669-9C51-8CF23D72D29B}" srcOrd="1" destOrd="0" presId="urn:microsoft.com/office/officeart/2005/8/layout/orgChart1"/>
    <dgm:cxn modelId="{B23D00D1-8FAF-4A18-9F07-C5D1233CE027}" type="presOf" srcId="{60D5C594-67BB-4214-9D8D-9CE0E73FDA90}" destId="{781CDB00-36FF-4379-AE80-9A1758DCA076}" srcOrd="0" destOrd="0" presId="urn:microsoft.com/office/officeart/2005/8/layout/orgChart1"/>
    <dgm:cxn modelId="{1B68F2EB-24DA-49AA-AD00-08ABCBC7235C}" type="presOf" srcId="{037AEA6A-0A46-4E42-866D-F58D4C0C50C6}" destId="{CC2E0B14-FFAC-45D6-BBD0-BB69D5729854}" srcOrd="1" destOrd="0" presId="urn:microsoft.com/office/officeart/2005/8/layout/orgChart1"/>
    <dgm:cxn modelId="{0DE9F3CA-DBB4-4D43-B6A5-98175919DEAA}" type="presOf" srcId="{253C615F-1468-4206-904C-CE6978783F39}" destId="{E7E72887-4F15-431E-BEB9-481062C99E1F}" srcOrd="0" destOrd="0" presId="urn:microsoft.com/office/officeart/2005/8/layout/orgChart1"/>
    <dgm:cxn modelId="{CFAD8DFA-3EA4-4789-94F0-91A18D2D1149}" srcId="{60D5C594-67BB-4214-9D8D-9CE0E73FDA90}" destId="{D9A55608-46F2-4911-8C76-0F0AB23A69FE}" srcOrd="3" destOrd="0" parTransId="{0C8B8539-8F22-43A4-A422-86C212CD7514}" sibTransId="{BEF9AA5E-7785-4C0D-ADC7-18A29F065A22}"/>
    <dgm:cxn modelId="{4B4105A2-AF94-4BFF-89D6-0C52ED775E53}" type="presOf" srcId="{04751C49-BEF0-4014-8E4A-32ADD3574E0C}" destId="{72AF18B7-FE8D-43A9-825B-E34EE1DCCAE6}" srcOrd="0" destOrd="0" presId="urn:microsoft.com/office/officeart/2005/8/layout/orgChart1"/>
    <dgm:cxn modelId="{83E982C2-2EA2-46D0-8D89-2A34870BB58D}" srcId="{60D5C594-67BB-4214-9D8D-9CE0E73FDA90}" destId="{037AEA6A-0A46-4E42-866D-F58D4C0C50C6}" srcOrd="1" destOrd="0" parTransId="{D44747B1-3753-4BD5-9DCC-8E2F158B54ED}" sibTransId="{5053DE8E-CAC6-44FD-B247-D0E80FF6CA94}"/>
    <dgm:cxn modelId="{462BB1EF-66DA-4E7B-8416-08637B8199AE}" type="presParOf" srcId="{5267553D-DF0A-442F-AAFA-E10E6AF968C1}" destId="{B309550A-DEF7-4A83-BECD-4FB745CAF70A}" srcOrd="0" destOrd="0" presId="urn:microsoft.com/office/officeart/2005/8/layout/orgChart1"/>
    <dgm:cxn modelId="{6B5DB0F5-570D-42B8-AEFD-EF75EE737976}" type="presParOf" srcId="{B309550A-DEF7-4A83-BECD-4FB745CAF70A}" destId="{8F2CDFE8-EF11-4792-9E2B-4761DDE398A5}" srcOrd="0" destOrd="0" presId="urn:microsoft.com/office/officeart/2005/8/layout/orgChart1"/>
    <dgm:cxn modelId="{A629C31E-BB6F-4A38-A6D2-869793D40D53}" type="presParOf" srcId="{8F2CDFE8-EF11-4792-9E2B-4761DDE398A5}" destId="{781CDB00-36FF-4379-AE80-9A1758DCA076}" srcOrd="0" destOrd="0" presId="urn:microsoft.com/office/officeart/2005/8/layout/orgChart1"/>
    <dgm:cxn modelId="{3C92EEE7-3514-4856-B4A9-6BE0C204C500}" type="presParOf" srcId="{8F2CDFE8-EF11-4792-9E2B-4761DDE398A5}" destId="{B6D9BE39-8F48-494C-8747-61A97FD97E24}" srcOrd="1" destOrd="0" presId="urn:microsoft.com/office/officeart/2005/8/layout/orgChart1"/>
    <dgm:cxn modelId="{67946E2B-1BE9-4258-ACC0-85BA5D249A25}" type="presParOf" srcId="{B309550A-DEF7-4A83-BECD-4FB745CAF70A}" destId="{B61E4ED3-9931-4E38-BA1D-31A64FC36E9C}" srcOrd="1" destOrd="0" presId="urn:microsoft.com/office/officeart/2005/8/layout/orgChart1"/>
    <dgm:cxn modelId="{C3953E7B-C46E-4E5E-9970-8F97683800D3}" type="presParOf" srcId="{B61E4ED3-9931-4E38-BA1D-31A64FC36E9C}" destId="{4536E92E-4E9F-4327-9CF2-88371744F93E}" srcOrd="0" destOrd="0" presId="urn:microsoft.com/office/officeart/2005/8/layout/orgChart1"/>
    <dgm:cxn modelId="{76A309CE-D767-4467-9631-ECBE29B11C04}" type="presParOf" srcId="{B61E4ED3-9931-4E38-BA1D-31A64FC36E9C}" destId="{51F438DF-DB80-4CCD-A81E-857272D22431}" srcOrd="1" destOrd="0" presId="urn:microsoft.com/office/officeart/2005/8/layout/orgChart1"/>
    <dgm:cxn modelId="{8AF097D7-79E2-4FB0-9E31-BDD9D02DE1A4}" type="presParOf" srcId="{51F438DF-DB80-4CCD-A81E-857272D22431}" destId="{4E85EE49-92FE-4122-AAF0-200796EDE83F}" srcOrd="0" destOrd="0" presId="urn:microsoft.com/office/officeart/2005/8/layout/orgChart1"/>
    <dgm:cxn modelId="{120A3AF6-8230-4A76-9DFB-50A124953A1E}" type="presParOf" srcId="{4E85EE49-92FE-4122-AAF0-200796EDE83F}" destId="{B28B070C-C8B8-45FF-8690-6C13D4DF8841}" srcOrd="0" destOrd="0" presId="urn:microsoft.com/office/officeart/2005/8/layout/orgChart1"/>
    <dgm:cxn modelId="{36F37606-FD2D-4AC2-869C-6F9DBCFC29ED}" type="presParOf" srcId="{4E85EE49-92FE-4122-AAF0-200796EDE83F}" destId="{45651CAF-BC0A-4586-97B9-F6318ABACED1}" srcOrd="1" destOrd="0" presId="urn:microsoft.com/office/officeart/2005/8/layout/orgChart1"/>
    <dgm:cxn modelId="{0E9C6489-9D90-4C6D-8BAF-56747897C9CF}" type="presParOf" srcId="{51F438DF-DB80-4CCD-A81E-857272D22431}" destId="{47F44341-991D-4AB5-A214-927DE0CF17B5}" srcOrd="1" destOrd="0" presId="urn:microsoft.com/office/officeart/2005/8/layout/orgChart1"/>
    <dgm:cxn modelId="{B7260D63-8FBE-4384-8788-158F7AFADC6C}" type="presParOf" srcId="{51F438DF-DB80-4CCD-A81E-857272D22431}" destId="{62381C04-32EA-4DBC-9F6E-B3553D8ED5B6}" srcOrd="2" destOrd="0" presId="urn:microsoft.com/office/officeart/2005/8/layout/orgChart1"/>
    <dgm:cxn modelId="{8886B736-3699-49A3-ACB0-2ADEB24FD47D}" type="presParOf" srcId="{B61E4ED3-9931-4E38-BA1D-31A64FC36E9C}" destId="{AAEC9B4D-1035-49AF-ACCF-5E34EAD5D69F}" srcOrd="2" destOrd="0" presId="urn:microsoft.com/office/officeart/2005/8/layout/orgChart1"/>
    <dgm:cxn modelId="{9FB0B96C-8243-4658-8B65-DEEA530696F5}" type="presParOf" srcId="{B61E4ED3-9931-4E38-BA1D-31A64FC36E9C}" destId="{C54B0E16-39E9-481C-90F0-BEE8F506BD86}" srcOrd="3" destOrd="0" presId="urn:microsoft.com/office/officeart/2005/8/layout/orgChart1"/>
    <dgm:cxn modelId="{200D9B2A-A360-4E02-AB50-EFDCC0A1D9EA}" type="presParOf" srcId="{C54B0E16-39E9-481C-90F0-BEE8F506BD86}" destId="{E083E42E-2431-4984-AA2F-05A80C41C47B}" srcOrd="0" destOrd="0" presId="urn:microsoft.com/office/officeart/2005/8/layout/orgChart1"/>
    <dgm:cxn modelId="{05ECA835-6B24-440C-BC1E-08DEB0205FC6}" type="presParOf" srcId="{E083E42E-2431-4984-AA2F-05A80C41C47B}" destId="{7076BE6F-A724-43FF-8D16-18BA3566BA7E}" srcOrd="0" destOrd="0" presId="urn:microsoft.com/office/officeart/2005/8/layout/orgChart1"/>
    <dgm:cxn modelId="{97973138-37A0-42F0-AA1C-7C769DC17DA1}" type="presParOf" srcId="{E083E42E-2431-4984-AA2F-05A80C41C47B}" destId="{CC2E0B14-FFAC-45D6-BBD0-BB69D5729854}" srcOrd="1" destOrd="0" presId="urn:microsoft.com/office/officeart/2005/8/layout/orgChart1"/>
    <dgm:cxn modelId="{030E4AC5-D4BC-4C8A-92FC-FE1844669294}" type="presParOf" srcId="{C54B0E16-39E9-481C-90F0-BEE8F506BD86}" destId="{837C692D-88EA-41D5-85A3-2081DE74FA0D}" srcOrd="1" destOrd="0" presId="urn:microsoft.com/office/officeart/2005/8/layout/orgChart1"/>
    <dgm:cxn modelId="{EE597105-4B12-4C7F-BE44-3B4FC47A0C6B}" type="presParOf" srcId="{C54B0E16-39E9-481C-90F0-BEE8F506BD86}" destId="{25D35B6E-DEAD-4DBB-9E2F-1E9B961EB2ED}" srcOrd="2" destOrd="0" presId="urn:microsoft.com/office/officeart/2005/8/layout/orgChart1"/>
    <dgm:cxn modelId="{596A2EA1-4D58-49AC-9B4D-05C55C1D57AB}" type="presParOf" srcId="{B61E4ED3-9931-4E38-BA1D-31A64FC36E9C}" destId="{5BEACA55-AB29-491B-A466-E276042FD6AD}" srcOrd="4" destOrd="0" presId="urn:microsoft.com/office/officeart/2005/8/layout/orgChart1"/>
    <dgm:cxn modelId="{4B3150F8-F2C9-420A-8301-D01487D9D359}" type="presParOf" srcId="{B61E4ED3-9931-4E38-BA1D-31A64FC36E9C}" destId="{84DF5DBF-17CD-4A22-83F6-187768AAE779}" srcOrd="5" destOrd="0" presId="urn:microsoft.com/office/officeart/2005/8/layout/orgChart1"/>
    <dgm:cxn modelId="{20761631-A751-4A00-8A58-C4E09408A2FA}" type="presParOf" srcId="{84DF5DBF-17CD-4A22-83F6-187768AAE779}" destId="{BC014B4A-2C82-4EE5-8E30-5EF16CF01C56}" srcOrd="0" destOrd="0" presId="urn:microsoft.com/office/officeart/2005/8/layout/orgChart1"/>
    <dgm:cxn modelId="{73F098D8-8C1C-4B8C-A05E-24A221960B1E}" type="presParOf" srcId="{BC014B4A-2C82-4EE5-8E30-5EF16CF01C56}" destId="{E7E72887-4F15-431E-BEB9-481062C99E1F}" srcOrd="0" destOrd="0" presId="urn:microsoft.com/office/officeart/2005/8/layout/orgChart1"/>
    <dgm:cxn modelId="{208E1D4D-B4D2-4E3B-879C-F432815272B9}" type="presParOf" srcId="{BC014B4A-2C82-4EE5-8E30-5EF16CF01C56}" destId="{BD7BA04B-785E-4C43-B6B3-049B2088B80A}" srcOrd="1" destOrd="0" presId="urn:microsoft.com/office/officeart/2005/8/layout/orgChart1"/>
    <dgm:cxn modelId="{75303C45-B194-44DB-A02B-75B961C49579}" type="presParOf" srcId="{84DF5DBF-17CD-4A22-83F6-187768AAE779}" destId="{172C9824-8F5A-4235-9F47-6FEE395D9A03}" srcOrd="1" destOrd="0" presId="urn:microsoft.com/office/officeart/2005/8/layout/orgChart1"/>
    <dgm:cxn modelId="{BB7C2A08-0F93-42DE-98B2-C534FDDE3478}" type="presParOf" srcId="{84DF5DBF-17CD-4A22-83F6-187768AAE779}" destId="{CAB37139-EEE5-44CE-AE85-D5350BCD7E5B}" srcOrd="2" destOrd="0" presId="urn:microsoft.com/office/officeart/2005/8/layout/orgChart1"/>
    <dgm:cxn modelId="{6ACE9FB8-C3BF-429B-9417-1022B8ACDBFF}" type="presParOf" srcId="{B61E4ED3-9931-4E38-BA1D-31A64FC36E9C}" destId="{88BD2C9F-33DE-4659-B799-68C2D36BFF01}" srcOrd="6" destOrd="0" presId="urn:microsoft.com/office/officeart/2005/8/layout/orgChart1"/>
    <dgm:cxn modelId="{A569BBFD-991D-48C1-A658-F55DEE5818E1}" type="presParOf" srcId="{B61E4ED3-9931-4E38-BA1D-31A64FC36E9C}" destId="{36446D52-D4EE-4F00-8550-E35AA59FC25D}" srcOrd="7" destOrd="0" presId="urn:microsoft.com/office/officeart/2005/8/layout/orgChart1"/>
    <dgm:cxn modelId="{333DBFDE-567C-4BFE-A045-57962E0B0861}" type="presParOf" srcId="{36446D52-D4EE-4F00-8550-E35AA59FC25D}" destId="{240E3E24-2A1C-4CCC-A625-BF8110DB2ED3}" srcOrd="0" destOrd="0" presId="urn:microsoft.com/office/officeart/2005/8/layout/orgChart1"/>
    <dgm:cxn modelId="{493DE06B-E543-41A7-8DE2-64A94FCEFC49}" type="presParOf" srcId="{240E3E24-2A1C-4CCC-A625-BF8110DB2ED3}" destId="{C80EBDF6-4BE2-4209-BCC4-7C80D126C4CF}" srcOrd="0" destOrd="0" presId="urn:microsoft.com/office/officeart/2005/8/layout/orgChart1"/>
    <dgm:cxn modelId="{3482DB46-8777-47B1-8F48-BC27C9822AC7}" type="presParOf" srcId="{240E3E24-2A1C-4CCC-A625-BF8110DB2ED3}" destId="{93005D39-5D44-4669-9C51-8CF23D72D29B}" srcOrd="1" destOrd="0" presId="urn:microsoft.com/office/officeart/2005/8/layout/orgChart1"/>
    <dgm:cxn modelId="{9EAD9F41-489C-4139-80DA-563480D1CA30}" type="presParOf" srcId="{36446D52-D4EE-4F00-8550-E35AA59FC25D}" destId="{ED0D4F51-91C3-4EC2-B2B1-8460657E5867}" srcOrd="1" destOrd="0" presId="urn:microsoft.com/office/officeart/2005/8/layout/orgChart1"/>
    <dgm:cxn modelId="{1BF497FA-B46E-4403-8A9D-66DFEF1CDC66}" type="presParOf" srcId="{36446D52-D4EE-4F00-8550-E35AA59FC25D}" destId="{DE781EBD-1727-47A8-939F-5A85560F2DF9}" srcOrd="2" destOrd="0" presId="urn:microsoft.com/office/officeart/2005/8/layout/orgChart1"/>
    <dgm:cxn modelId="{5D61A2C9-CBA1-4757-BE59-13EA0986C936}" type="presParOf" srcId="{B61E4ED3-9931-4E38-BA1D-31A64FC36E9C}" destId="{72AF18B7-FE8D-43A9-825B-E34EE1DCCAE6}" srcOrd="8" destOrd="0" presId="urn:microsoft.com/office/officeart/2005/8/layout/orgChart1"/>
    <dgm:cxn modelId="{4DC828C4-3AFE-42D0-A558-72259A42755F}" type="presParOf" srcId="{B61E4ED3-9931-4E38-BA1D-31A64FC36E9C}" destId="{2E57A2FF-4D13-432C-8EA8-1ED78CBEFAED}" srcOrd="9" destOrd="0" presId="urn:microsoft.com/office/officeart/2005/8/layout/orgChart1"/>
    <dgm:cxn modelId="{2F3A6BB9-5071-41F7-98D0-24F7425BC147}" type="presParOf" srcId="{2E57A2FF-4D13-432C-8EA8-1ED78CBEFAED}" destId="{2DD932B3-3826-44F3-81A3-043B152E8A93}" srcOrd="0" destOrd="0" presId="urn:microsoft.com/office/officeart/2005/8/layout/orgChart1"/>
    <dgm:cxn modelId="{3653861F-33B0-4A17-8D64-8E4FBC2B2B12}" type="presParOf" srcId="{2DD932B3-3826-44F3-81A3-043B152E8A93}" destId="{2804215E-302B-4709-8E8D-B7414F2980F3}" srcOrd="0" destOrd="0" presId="urn:microsoft.com/office/officeart/2005/8/layout/orgChart1"/>
    <dgm:cxn modelId="{8948876A-9E2B-402F-B218-F41F04921893}" type="presParOf" srcId="{2DD932B3-3826-44F3-81A3-043B152E8A93}" destId="{49F7798C-6C95-4611-8CB0-B2610E8A1AAD}" srcOrd="1" destOrd="0" presId="urn:microsoft.com/office/officeart/2005/8/layout/orgChart1"/>
    <dgm:cxn modelId="{6853354A-1638-4921-BC80-7EECCCFCB479}" type="presParOf" srcId="{2E57A2FF-4D13-432C-8EA8-1ED78CBEFAED}" destId="{A91951C2-615A-4286-9E17-12DD35D15F54}" srcOrd="1" destOrd="0" presId="urn:microsoft.com/office/officeart/2005/8/layout/orgChart1"/>
    <dgm:cxn modelId="{16F28E9C-C0B9-4E73-BEE3-E2D97276DF2E}" type="presParOf" srcId="{2E57A2FF-4D13-432C-8EA8-1ED78CBEFAED}" destId="{894DD6B3-921D-44D6-BD39-3B2C1C6F3B32}" srcOrd="2" destOrd="0" presId="urn:microsoft.com/office/officeart/2005/8/layout/orgChart1"/>
    <dgm:cxn modelId="{4A5E8BC1-78FD-451E-83A4-D14C988F6339}" type="presParOf" srcId="{B309550A-DEF7-4A83-BECD-4FB745CAF70A}" destId="{5B7EDD2B-03CA-490F-90D2-4F4117659CB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7B5CAF-BB67-4087-99EF-9517057BDC11}" type="datetimeFigureOut">
              <a:rPr lang="en-US" smtClean="0"/>
              <a:t>9/11/2015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4CEAB6-16CF-47EB-9A61-377C885C7E96}" type="slidenum">
              <a:rPr lang="en-US" smtClean="0"/>
              <a:t>‹#›</a:t>
            </a:fld>
            <a:endParaRPr lang="en-US"/>
          </a:p>
        </p:txBody>
      </p:sp>
    </p:spTree>
    <p:extLst>
      <p:ext uri="{BB962C8B-B14F-4D97-AF65-F5344CB8AC3E}">
        <p14:creationId xmlns:p14="http://schemas.microsoft.com/office/powerpoint/2010/main" val="20430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A098012-AD9C-40B3-BBC8-116F2C187CE9}" type="datetimeFigureOut">
              <a:rPr lang="en-US" smtClean="0"/>
              <a:t>9/11/2015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F514494-FF2E-49D9-8620-94AE1C825A2B}" type="slidenum">
              <a:rPr lang="en-US" smtClean="0"/>
              <a:t>‹#›</a:t>
            </a:fld>
            <a:endParaRPr lang="en-US"/>
          </a:p>
        </p:txBody>
      </p:sp>
    </p:spTree>
    <p:extLst>
      <p:ext uri="{BB962C8B-B14F-4D97-AF65-F5344CB8AC3E}">
        <p14:creationId xmlns:p14="http://schemas.microsoft.com/office/powerpoint/2010/main" val="96904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Paula</a:t>
            </a:r>
          </a:p>
          <a:p>
            <a:r>
              <a:rPr lang="en-US" dirty="0" smtClean="0"/>
              <a:t>Analysis of the Value of Family and Consumer Sciences Extension in the North Central Region</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a:t>
            </a:fld>
            <a:endParaRPr lang="en-US"/>
          </a:p>
        </p:txBody>
      </p:sp>
    </p:spTree>
    <p:extLst>
      <p:ext uri="{BB962C8B-B14F-4D97-AF65-F5344CB8AC3E}">
        <p14:creationId xmlns:p14="http://schemas.microsoft.com/office/powerpoint/2010/main" val="161659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10</a:t>
            </a:fld>
            <a:endParaRPr lang="en-US"/>
          </a:p>
        </p:txBody>
      </p:sp>
    </p:spTree>
    <p:extLst>
      <p:ext uri="{BB962C8B-B14F-4D97-AF65-F5344CB8AC3E}">
        <p14:creationId xmlns:p14="http://schemas.microsoft.com/office/powerpoint/2010/main" val="278346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11</a:t>
            </a:fld>
            <a:endParaRPr lang="en-US"/>
          </a:p>
        </p:txBody>
      </p:sp>
    </p:spTree>
    <p:extLst>
      <p:ext uri="{BB962C8B-B14F-4D97-AF65-F5344CB8AC3E}">
        <p14:creationId xmlns:p14="http://schemas.microsoft.com/office/powerpoint/2010/main" val="218481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12</a:t>
            </a:fld>
            <a:endParaRPr lang="en-US"/>
          </a:p>
        </p:txBody>
      </p:sp>
    </p:spTree>
    <p:extLst>
      <p:ext uri="{BB962C8B-B14F-4D97-AF65-F5344CB8AC3E}">
        <p14:creationId xmlns:p14="http://schemas.microsoft.com/office/powerpoint/2010/main" val="300925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Sharolyn</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13</a:t>
            </a:fld>
            <a:endParaRPr lang="en-US"/>
          </a:p>
        </p:txBody>
      </p:sp>
    </p:spTree>
    <p:extLst>
      <p:ext uri="{BB962C8B-B14F-4D97-AF65-F5344CB8AC3E}">
        <p14:creationId xmlns:p14="http://schemas.microsoft.com/office/powerpoint/2010/main" val="30605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Tx/>
              <a:buNone/>
            </a:pPr>
            <a:r>
              <a:rPr lang="en-US" dirty="0" smtClean="0"/>
              <a:t>Half of all adults have at leas 1 chronic condition:  1 in 4 adults</a:t>
            </a:r>
            <a:r>
              <a:rPr lang="en-US" baseline="0" dirty="0" smtClean="0"/>
              <a:t> have 2 or more chronic conditions; If things don’t change, 1 in 3 Americans will have diabetes by 2050</a:t>
            </a:r>
          </a:p>
          <a:p>
            <a:pPr marL="0" indent="0">
              <a:buFontTx/>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Chronic disease costs more than $1 trillion/year in healthcare costs/lost productivity</a:t>
            </a:r>
            <a:endParaRPr lang="en-US" baseline="0" dirty="0" smtClean="0"/>
          </a:p>
          <a:p>
            <a:pPr marL="0" indent="0">
              <a:buFontTx/>
              <a:buNone/>
            </a:pPr>
            <a:endParaRPr lang="en-US" baseline="0" dirty="0" smtClean="0"/>
          </a:p>
          <a:p>
            <a:pPr marL="0" indent="0">
              <a:buFontTx/>
              <a:buNone/>
            </a:pPr>
            <a:r>
              <a:rPr lang="en-US" baseline="0" dirty="0" smtClean="0"/>
              <a:t>Only 48% of adults meet PA recommendations:  16.5% also meet muscle strengthening guidelines</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14</a:t>
            </a:fld>
            <a:endParaRPr lang="en-US"/>
          </a:p>
        </p:txBody>
      </p:sp>
    </p:spTree>
    <p:extLst>
      <p:ext uri="{BB962C8B-B14F-4D97-AF65-F5344CB8AC3E}">
        <p14:creationId xmlns:p14="http://schemas.microsoft.com/office/powerpoint/2010/main" val="126604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15</a:t>
            </a:fld>
            <a:endParaRPr lang="en-US"/>
          </a:p>
        </p:txBody>
      </p:sp>
    </p:spTree>
    <p:extLst>
      <p:ext uri="{BB962C8B-B14F-4D97-AF65-F5344CB8AC3E}">
        <p14:creationId xmlns:p14="http://schemas.microsoft.com/office/powerpoint/2010/main" val="323028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16</a:t>
            </a:fld>
            <a:endParaRPr lang="en-US"/>
          </a:p>
        </p:txBody>
      </p:sp>
    </p:spTree>
    <p:extLst>
      <p:ext uri="{BB962C8B-B14F-4D97-AF65-F5344CB8AC3E}">
        <p14:creationId xmlns:p14="http://schemas.microsoft.com/office/powerpoint/2010/main" val="88283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17</a:t>
            </a:fld>
            <a:endParaRPr lang="en-US"/>
          </a:p>
        </p:txBody>
      </p:sp>
    </p:spTree>
    <p:extLst>
      <p:ext uri="{BB962C8B-B14F-4D97-AF65-F5344CB8AC3E}">
        <p14:creationId xmlns:p14="http://schemas.microsoft.com/office/powerpoint/2010/main" val="136382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18</a:t>
            </a:fld>
            <a:endParaRPr lang="en-US"/>
          </a:p>
        </p:txBody>
      </p:sp>
    </p:spTree>
    <p:extLst>
      <p:ext uri="{BB962C8B-B14F-4D97-AF65-F5344CB8AC3E}">
        <p14:creationId xmlns:p14="http://schemas.microsoft.com/office/powerpoint/2010/main" val="298588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19</a:t>
            </a:fld>
            <a:endParaRPr lang="en-US"/>
          </a:p>
        </p:txBody>
      </p:sp>
    </p:spTree>
    <p:extLst>
      <p:ext uri="{BB962C8B-B14F-4D97-AF65-F5344CB8AC3E}">
        <p14:creationId xmlns:p14="http://schemas.microsoft.com/office/powerpoint/2010/main" val="214740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a:t>
            </a:fld>
            <a:endParaRPr lang="en-US"/>
          </a:p>
        </p:txBody>
      </p:sp>
    </p:spTree>
    <p:extLst>
      <p:ext uri="{BB962C8B-B14F-4D97-AF65-F5344CB8AC3E}">
        <p14:creationId xmlns:p14="http://schemas.microsoft.com/office/powerpoint/2010/main" val="100830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EFNEP projected to result in savings of over $86 million over the lifetime of participants </a:t>
            </a:r>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20</a:t>
            </a:fld>
            <a:endParaRPr lang="en-US"/>
          </a:p>
        </p:txBody>
      </p:sp>
    </p:spTree>
    <p:extLst>
      <p:ext uri="{BB962C8B-B14F-4D97-AF65-F5344CB8AC3E}">
        <p14:creationId xmlns:p14="http://schemas.microsoft.com/office/powerpoint/2010/main" val="273935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21</a:t>
            </a:fld>
            <a:endParaRPr lang="en-US"/>
          </a:p>
        </p:txBody>
      </p:sp>
    </p:spTree>
    <p:extLst>
      <p:ext uri="{BB962C8B-B14F-4D97-AF65-F5344CB8AC3E}">
        <p14:creationId xmlns:p14="http://schemas.microsoft.com/office/powerpoint/2010/main" val="3876996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mj-lt"/>
              <a:buNone/>
            </a:pPr>
            <a:r>
              <a:rPr lang="en-US" dirty="0" smtClean="0"/>
              <a:t>Gayle</a:t>
            </a:r>
          </a:p>
          <a:p>
            <a:pPr marL="228600" indent="-228600">
              <a:buFont typeface="+mj-lt"/>
              <a:buAutoNum type="arabicPeriod"/>
            </a:pPr>
            <a:r>
              <a:rPr lang="en-US" dirty="0" smtClean="0"/>
              <a:t>The</a:t>
            </a:r>
            <a:r>
              <a:rPr lang="en-US" baseline="0" dirty="0" smtClean="0"/>
              <a:t> Center For Disease Control and Prevention- Winnable Battle</a:t>
            </a:r>
          </a:p>
          <a:p>
            <a:r>
              <a:rPr lang="en-US" dirty="0" smtClean="0"/>
              <a:t>CDC has identified reducing foodborne diseases as a winnable battle. With additional effort and support for evidence-based, cost-effective strategies a significant impact on our nation's health</a:t>
            </a:r>
            <a:r>
              <a:rPr lang="en-US" baseline="0" dirty="0" smtClean="0"/>
              <a:t> will occur.</a:t>
            </a:r>
            <a:endParaRPr lang="en-US" dirty="0" smtClean="0"/>
          </a:p>
          <a:p>
            <a:pPr marL="0" indent="0">
              <a:buFont typeface="+mj-lt"/>
              <a:buNone/>
            </a:pPr>
            <a:r>
              <a:rPr lang="en-US" dirty="0" smtClean="0"/>
              <a:t>2.   Reducing foodborne illness by 10% would keep 5 million Americans from getting sick </a:t>
            </a:r>
          </a:p>
          <a:p>
            <a:r>
              <a:rPr lang="en-US" dirty="0" smtClean="0"/>
              <a:t>each year. Preventing a single fatal case of E. coli O157 infection would save an estimated $7 million.</a:t>
            </a:r>
          </a:p>
          <a:p>
            <a:endParaRPr lang="en-US" dirty="0" smtClean="0"/>
          </a:p>
          <a:p>
            <a:r>
              <a:rPr lang="en-US" dirty="0" smtClean="0"/>
              <a:t>Extension FCS Agents in Kansas and across the county are  trained professionals that provide Food Safety training which is key in helping to prevent food borne illnesses.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22</a:t>
            </a:fld>
            <a:endParaRPr lang="en-US"/>
          </a:p>
        </p:txBody>
      </p:sp>
    </p:spTree>
    <p:extLst>
      <p:ext uri="{BB962C8B-B14F-4D97-AF65-F5344CB8AC3E}">
        <p14:creationId xmlns:p14="http://schemas.microsoft.com/office/powerpoint/2010/main" val="374752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Extension</a:t>
            </a:r>
            <a:r>
              <a:rPr lang="en-US" baseline="0" dirty="0" smtClean="0"/>
              <a:t> Food Safety Programming includes</a:t>
            </a:r>
          </a:p>
          <a:p>
            <a:pPr marL="171450" indent="-171450">
              <a:buFont typeface="Arial" panose="020B0604020202020204" pitchFamily="34" charset="0"/>
              <a:buChar char="•"/>
            </a:pPr>
            <a:r>
              <a:rPr lang="en-US" baseline="0" dirty="0" smtClean="0"/>
              <a:t>Farmers’ Market Vendor Safe Food Handling- Local Foods, Food Stands, </a:t>
            </a:r>
          </a:p>
          <a:p>
            <a:pPr marL="171450" indent="-171450">
              <a:buFont typeface="Arial" panose="020B0604020202020204" pitchFamily="34" charset="0"/>
              <a:buChar char="•"/>
            </a:pPr>
            <a:r>
              <a:rPr lang="en-US" baseline="0" dirty="0" smtClean="0"/>
              <a:t>Food Product- Value Added Food Safety Issues</a:t>
            </a:r>
          </a:p>
          <a:p>
            <a:pPr marL="171450" indent="-171450">
              <a:buFont typeface="Arial" panose="020B0604020202020204" pitchFamily="34" charset="0"/>
              <a:buChar char="•"/>
            </a:pPr>
            <a:r>
              <a:rPr lang="en-US" baseline="0" dirty="0" smtClean="0"/>
              <a:t>Commercial and Institutional Food Handlers- Training and Certification</a:t>
            </a:r>
          </a:p>
          <a:p>
            <a:pPr marL="171450" indent="-171450">
              <a:buFont typeface="Arial" panose="020B0604020202020204" pitchFamily="34" charset="0"/>
              <a:buChar char="•"/>
            </a:pPr>
            <a:r>
              <a:rPr lang="en-US" baseline="0" dirty="0" smtClean="0"/>
              <a:t>Consumer Food Safety, Food Prepared at home- Safe Food Handling, Outdoor cooking, </a:t>
            </a:r>
          </a:p>
          <a:p>
            <a:pPr marL="171450" indent="-171450">
              <a:buFont typeface="Arial" panose="020B0604020202020204" pitchFamily="34" charset="0"/>
              <a:buChar char="•"/>
            </a:pPr>
            <a:r>
              <a:rPr lang="en-US" baseline="0" dirty="0" smtClean="0"/>
              <a:t>Home Food Preservation</a:t>
            </a:r>
          </a:p>
          <a:p>
            <a:pPr marL="171450" indent="-171450">
              <a:buFont typeface="Arial" panose="020B0604020202020204" pitchFamily="34" charset="0"/>
              <a:buChar char="•"/>
            </a:pPr>
            <a:r>
              <a:rPr lang="en-US" baseline="0" dirty="0" smtClean="0"/>
              <a:t>Producers: Good Agricultural Practices-  GAP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23</a:t>
            </a:fld>
            <a:endParaRPr lang="en-US"/>
          </a:p>
        </p:txBody>
      </p:sp>
    </p:spTree>
    <p:extLst>
      <p:ext uri="{BB962C8B-B14F-4D97-AF65-F5344CB8AC3E}">
        <p14:creationId xmlns:p14="http://schemas.microsoft.com/office/powerpoint/2010/main" val="2967402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r>
              <a:rPr lang="en-US" dirty="0" smtClean="0"/>
              <a:t>Here</a:t>
            </a:r>
            <a:r>
              <a:rPr lang="en-US" baseline="0" dirty="0" smtClean="0"/>
              <a:t> are a few examples of primary Food Safety programming that occurs in Kansas.  </a:t>
            </a:r>
            <a:br>
              <a:rPr lang="en-US" baseline="0" dirty="0" smtClean="0"/>
            </a:br>
            <a:r>
              <a:rPr lang="en-US" baseline="0" dirty="0" smtClean="0"/>
              <a:t>Additionally, work and education is provided to consumer groups of all ages with the objective being to increase knowledge and skills in how to safely purchase, store, prepare, serve and process food.  </a:t>
            </a:r>
          </a:p>
          <a:p>
            <a:pPr marL="171450" indent="-171450">
              <a:buFont typeface="Arial" panose="020B0604020202020204" pitchFamily="34" charset="0"/>
              <a:buChar char="•"/>
            </a:pPr>
            <a:r>
              <a:rPr lang="en-US" baseline="0" dirty="0" smtClean="0"/>
              <a:t>Proper hand washing is known to help prevent the spread of bacteria and is taught frequently in schools, day-care centers, senior centers, public meetings, youth programs, and in summer cooking programs. </a:t>
            </a:r>
          </a:p>
          <a:p>
            <a:pPr marL="171450" indent="-171450">
              <a:buFont typeface="Arial" panose="020B0604020202020204" pitchFamily="34" charset="0"/>
              <a:buChar char="•"/>
            </a:pPr>
            <a:r>
              <a:rPr lang="en-US" baseline="0" dirty="0" smtClean="0"/>
              <a:t>FCS professionals also work with Farmers’ Market Vendors and gardeners to safely handle produces.</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24</a:t>
            </a:fld>
            <a:endParaRPr lang="en-US"/>
          </a:p>
        </p:txBody>
      </p:sp>
    </p:spTree>
    <p:extLst>
      <p:ext uri="{BB962C8B-B14F-4D97-AF65-F5344CB8AC3E}">
        <p14:creationId xmlns:p14="http://schemas.microsoft.com/office/powerpoint/2010/main" val="398250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Educating and training consumers</a:t>
            </a:r>
            <a:r>
              <a:rPr lang="en-US" baseline="0" dirty="0" smtClean="0"/>
              <a:t> of all ages about safe food handling and food preservation is one way extension in Kansas and across the county can help reduce the number of food related illnesses.   Studies indicate that individuals who are trained in proper hand-washing and food handling techniques are more likely to practice safe food handing procedures.</a:t>
            </a:r>
          </a:p>
          <a:p>
            <a:endParaRPr lang="en-US" baseline="0" dirty="0" smtClean="0"/>
          </a:p>
          <a:p>
            <a:r>
              <a:rPr lang="en-US" baseline="0" dirty="0" smtClean="0"/>
              <a:t>Extension is a key partner in fighting the “winnable battle” of fighting food borne illness thru all its’ food safety programming efforts.   </a:t>
            </a:r>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25</a:t>
            </a:fld>
            <a:endParaRPr lang="en-US"/>
          </a:p>
        </p:txBody>
      </p:sp>
    </p:spTree>
    <p:extLst>
      <p:ext uri="{BB962C8B-B14F-4D97-AF65-F5344CB8AC3E}">
        <p14:creationId xmlns:p14="http://schemas.microsoft.com/office/powerpoint/2010/main" val="3555239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Gayle</a:t>
            </a:r>
          </a:p>
          <a:p>
            <a:r>
              <a:rPr lang="en-US" dirty="0" smtClean="0"/>
              <a:t>Family</a:t>
            </a:r>
            <a:r>
              <a:rPr lang="en-US" baseline="0" dirty="0" smtClean="0"/>
              <a:t> Resource Management focus includes:</a:t>
            </a:r>
          </a:p>
          <a:p>
            <a:pPr marL="171450" indent="-171450">
              <a:buFont typeface="Arial" panose="020B0604020202020204" pitchFamily="34" charset="0"/>
              <a:buChar char="•"/>
            </a:pPr>
            <a:r>
              <a:rPr lang="en-US" baseline="0" dirty="0" smtClean="0"/>
              <a:t>Financial education for adults, children and youth.</a:t>
            </a:r>
          </a:p>
          <a:p>
            <a:pPr marL="171450" indent="-171450">
              <a:buFont typeface="Arial" panose="020B0604020202020204" pitchFamily="34" charset="0"/>
              <a:buChar char="•"/>
            </a:pPr>
            <a:r>
              <a:rPr lang="en-US" baseline="0" dirty="0" smtClean="0"/>
              <a:t>Family and home management and budgeting</a:t>
            </a:r>
          </a:p>
          <a:p>
            <a:pPr marL="171450" indent="-171450">
              <a:buFont typeface="Arial" panose="020B0604020202020204" pitchFamily="34" charset="0"/>
              <a:buChar char="•"/>
            </a:pPr>
            <a:r>
              <a:rPr lang="en-US" baseline="0" dirty="0" smtClean="0"/>
              <a:t>Home loans, first time home buyers issues</a:t>
            </a:r>
          </a:p>
          <a:p>
            <a:pPr marL="171450" indent="-171450">
              <a:buFont typeface="Arial" panose="020B0604020202020204" pitchFamily="34" charset="0"/>
              <a:buChar char="•"/>
            </a:pPr>
            <a:r>
              <a:rPr lang="en-US" baseline="0" dirty="0" smtClean="0"/>
              <a:t>Prepare for Natural Disasters and Disaster Recovery</a:t>
            </a:r>
          </a:p>
          <a:p>
            <a:pPr marL="171450" indent="-171450">
              <a:buFont typeface="Arial" panose="020B0604020202020204" pitchFamily="34" charset="0"/>
              <a:buChar char="•"/>
            </a:pPr>
            <a:r>
              <a:rPr lang="en-US" baseline="0" dirty="0" smtClean="0"/>
              <a:t>Investing in the future- Estate Planning and Retirement Planning</a:t>
            </a:r>
          </a:p>
          <a:p>
            <a:pPr marL="171450" indent="-171450">
              <a:buFont typeface="Arial" panose="020B0604020202020204" pitchFamily="34" charset="0"/>
              <a:buChar char="•"/>
            </a:pPr>
            <a:r>
              <a:rPr lang="en-US" baseline="0" dirty="0" smtClean="0"/>
              <a:t>Income Tax Preparation and support</a:t>
            </a:r>
          </a:p>
          <a:p>
            <a:pPr marL="171450" indent="-171450">
              <a:buFont typeface="Arial" panose="020B0604020202020204" pitchFamily="34" charset="0"/>
              <a:buChar char="•"/>
            </a:pPr>
            <a:r>
              <a:rPr lang="en-US" baseline="0" dirty="0" smtClean="0"/>
              <a:t>Understanding and Buying Insurances </a:t>
            </a:r>
          </a:p>
          <a:p>
            <a:pPr marL="171450" indent="-171450">
              <a:buFont typeface="Arial" panose="020B0604020202020204" pitchFamily="34" charset="0"/>
              <a:buChar char="•"/>
            </a:pPr>
            <a:r>
              <a:rPr lang="en-US" baseline="0" dirty="0" smtClean="0"/>
              <a:t>Home base businesses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26</a:t>
            </a:fld>
            <a:endParaRPr lang="en-US"/>
          </a:p>
        </p:txBody>
      </p:sp>
    </p:spTree>
    <p:extLst>
      <p:ext uri="{BB962C8B-B14F-4D97-AF65-F5344CB8AC3E}">
        <p14:creationId xmlns:p14="http://schemas.microsoft.com/office/powerpoint/2010/main" val="3163499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Finances effect each of us everyday.  Paying bills, buying food and clothing, saving for education/college, saving for a home, retirement or for an emergency fund.  Money/resource management is an essential life skill.   </a:t>
            </a:r>
          </a:p>
          <a:p>
            <a:endParaRPr lang="en-US" dirty="0" smtClean="0"/>
          </a:p>
          <a:p>
            <a:r>
              <a:rPr lang="en-US" dirty="0" smtClean="0"/>
              <a:t>Good financial practices help families make better decisions. It allows them to make the most of the resources they have no matter how few or how large.  Leaning how to develop a budget that is realistic and manage debt are key components of Family Resource </a:t>
            </a:r>
            <a:r>
              <a:rPr lang="en-US" dirty="0" err="1" smtClean="0"/>
              <a:t>Mgt</a:t>
            </a:r>
            <a:r>
              <a:rPr lang="en-US" dirty="0" smtClean="0"/>
              <a:t> programs.  Financial and resources management education and skills development  is an essential life skill that helps people make the most of what they have. </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27</a:t>
            </a:fld>
            <a:endParaRPr lang="en-US"/>
          </a:p>
        </p:txBody>
      </p:sp>
    </p:spTree>
    <p:extLst>
      <p:ext uri="{BB962C8B-B14F-4D97-AF65-F5344CB8AC3E}">
        <p14:creationId xmlns:p14="http://schemas.microsoft.com/office/powerpoint/2010/main" val="1868152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Here is a list of some of the specific programming efforts that occur in Kansas. </a:t>
            </a:r>
          </a:p>
          <a:p>
            <a:r>
              <a:rPr lang="en-US" dirty="0" smtClean="0"/>
              <a:t>Money Smart is an experiential learning series focused on personal and family financial management. Financial education fosters financial stability for individuals, families, and entire communities.  The more people know about effectively managing their money, the more likely they are to increase savings, successfully buy and maintain homes, and improve their financial health and well-being.</a:t>
            </a:r>
          </a:p>
          <a:p>
            <a:r>
              <a:rPr lang="en-US" dirty="0" smtClean="0"/>
              <a:t>Prepare Kansas- Forty-two. That’s how many Kansas counties have been declared major disaster areas this year alone, due to severe weather events that swept through the state May 4 through June 21. Prepare Kansas is an online challenge, now in its second year, which focuses on simple activities  with the goal  to make it as easy as possible for individuals or families to complete each activity – and become better prepared. </a:t>
            </a:r>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28</a:t>
            </a:fld>
            <a:endParaRPr lang="en-US"/>
          </a:p>
        </p:txBody>
      </p:sp>
    </p:spTree>
    <p:extLst>
      <p:ext uri="{BB962C8B-B14F-4D97-AF65-F5344CB8AC3E}">
        <p14:creationId xmlns:p14="http://schemas.microsoft.com/office/powerpoint/2010/main" val="3280491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KSRE</a:t>
            </a:r>
            <a:r>
              <a:rPr lang="en-US" baseline="0" dirty="0" smtClean="0"/>
              <a:t> FCS professionals directly and thru training and utilizing volunteers assist individuals with immediate financial decisions and issues. One example is the Senior Health Insurance Counseling program. In 2014, FCS programming resulted in a $20.69 savings on prescriptions cost for each $1 spent on the program. </a:t>
            </a:r>
          </a:p>
          <a:p>
            <a:endParaRPr lang="en-US" baseline="0" dirty="0" smtClean="0"/>
          </a:p>
          <a:p>
            <a:r>
              <a:rPr lang="en-US" baseline="0" dirty="0" smtClean="0"/>
              <a:t>Debra will cover the Family and Human Development Study findings.</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29</a:t>
            </a:fld>
            <a:endParaRPr lang="en-US"/>
          </a:p>
        </p:txBody>
      </p:sp>
    </p:spTree>
    <p:extLst>
      <p:ext uri="{BB962C8B-B14F-4D97-AF65-F5344CB8AC3E}">
        <p14:creationId xmlns:p14="http://schemas.microsoft.com/office/powerpoint/2010/main" val="88205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Libby</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a:t>
            </a:fld>
            <a:endParaRPr lang="en-US"/>
          </a:p>
        </p:txBody>
      </p:sp>
    </p:spTree>
    <p:extLst>
      <p:ext uri="{BB962C8B-B14F-4D97-AF65-F5344CB8AC3E}">
        <p14:creationId xmlns:p14="http://schemas.microsoft.com/office/powerpoint/2010/main" val="2224399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Debra</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30</a:t>
            </a:fld>
            <a:endParaRPr lang="en-US"/>
          </a:p>
        </p:txBody>
      </p:sp>
    </p:spTree>
    <p:extLst>
      <p:ext uri="{BB962C8B-B14F-4D97-AF65-F5344CB8AC3E}">
        <p14:creationId xmlns:p14="http://schemas.microsoft.com/office/powerpoint/2010/main" val="3938444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31</a:t>
            </a:fld>
            <a:endParaRPr lang="en-US"/>
          </a:p>
        </p:txBody>
      </p:sp>
    </p:spTree>
    <p:extLst>
      <p:ext uri="{BB962C8B-B14F-4D97-AF65-F5344CB8AC3E}">
        <p14:creationId xmlns:p14="http://schemas.microsoft.com/office/powerpoint/2010/main" val="3272542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32</a:t>
            </a:fld>
            <a:endParaRPr lang="en-US"/>
          </a:p>
        </p:txBody>
      </p:sp>
    </p:spTree>
    <p:extLst>
      <p:ext uri="{BB962C8B-B14F-4D97-AF65-F5344CB8AC3E}">
        <p14:creationId xmlns:p14="http://schemas.microsoft.com/office/powerpoint/2010/main" val="746445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33</a:t>
            </a:fld>
            <a:endParaRPr lang="en-US"/>
          </a:p>
        </p:txBody>
      </p:sp>
    </p:spTree>
    <p:extLst>
      <p:ext uri="{BB962C8B-B14F-4D97-AF65-F5344CB8AC3E}">
        <p14:creationId xmlns:p14="http://schemas.microsoft.com/office/powerpoint/2010/main" val="31617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34</a:t>
            </a:fld>
            <a:endParaRPr lang="en-US"/>
          </a:p>
        </p:txBody>
      </p:sp>
    </p:spTree>
    <p:extLst>
      <p:ext uri="{BB962C8B-B14F-4D97-AF65-F5344CB8AC3E}">
        <p14:creationId xmlns:p14="http://schemas.microsoft.com/office/powerpoint/2010/main" val="3355596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a:p>
            <a:r>
              <a:rPr lang="en-US" dirty="0" smtClean="0"/>
              <a:t>Aging Expos like Aging with Attitude,</a:t>
            </a:r>
            <a:r>
              <a:rPr lang="en-US" baseline="0" dirty="0" smtClean="0"/>
              <a:t> Full Circle and Positive Aging.</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35</a:t>
            </a:fld>
            <a:endParaRPr lang="en-US"/>
          </a:p>
        </p:txBody>
      </p:sp>
    </p:spTree>
    <p:extLst>
      <p:ext uri="{BB962C8B-B14F-4D97-AF65-F5344CB8AC3E}">
        <p14:creationId xmlns:p14="http://schemas.microsoft.com/office/powerpoint/2010/main" val="3505876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Paula</a:t>
            </a:r>
          </a:p>
          <a:p>
            <a:r>
              <a:rPr lang="en-US" dirty="0" smtClean="0"/>
              <a:t>20</a:t>
            </a:r>
            <a:r>
              <a:rPr lang="en-US" baseline="0" dirty="0" smtClean="0"/>
              <a:t> Minutes</a:t>
            </a:r>
            <a:endParaRPr lang="en-US" dirty="0" smtClean="0"/>
          </a:p>
          <a:p>
            <a:r>
              <a:rPr lang="en-US" dirty="0" smtClean="0"/>
              <a:t>Three Discussion Questions</a:t>
            </a:r>
          </a:p>
          <a:p>
            <a:r>
              <a:rPr lang="en-US" dirty="0" smtClean="0"/>
              <a:t>Work indepen</a:t>
            </a:r>
            <a:r>
              <a:rPr lang="en-US" baseline="0" dirty="0" smtClean="0"/>
              <a:t>dently first then as a small group 3-5.</a:t>
            </a:r>
          </a:p>
          <a:p>
            <a:r>
              <a:rPr lang="en-US" baseline="0" dirty="0" smtClean="0"/>
              <a:t>Ask </a:t>
            </a:r>
            <a:r>
              <a:rPr lang="en-US" baseline="0" dirty="0" err="1" smtClean="0"/>
              <a:t>adm</a:t>
            </a:r>
            <a:r>
              <a:rPr lang="en-US" baseline="0" dirty="0" smtClean="0"/>
              <a:t> to divide among the groups.</a:t>
            </a:r>
          </a:p>
          <a:p>
            <a:r>
              <a:rPr lang="en-US" baseline="0" dirty="0" smtClean="0"/>
              <a:t>Some report back.</a:t>
            </a:r>
          </a:p>
          <a:p>
            <a:r>
              <a:rPr lang="en-US" baseline="0" dirty="0" smtClean="0"/>
              <a:t>Collect Discussion sheet </a:t>
            </a:r>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36</a:t>
            </a:fld>
            <a:endParaRPr lang="en-US"/>
          </a:p>
        </p:txBody>
      </p:sp>
    </p:spTree>
    <p:extLst>
      <p:ext uri="{BB962C8B-B14F-4D97-AF65-F5344CB8AC3E}">
        <p14:creationId xmlns:p14="http://schemas.microsoft.com/office/powerpoint/2010/main" val="3879524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sz="800" kern="1200" dirty="0" smtClean="0">
                <a:solidFill>
                  <a:schemeClr val="tx1"/>
                </a:solidFill>
                <a:effectLst/>
                <a:latin typeface="+mn-lt"/>
                <a:ea typeface="+mn-ea"/>
                <a:cs typeface="+mn-cs"/>
              </a:rPr>
              <a:t>Results in substantial economic returns to the nation.</a:t>
            </a:r>
          </a:p>
          <a:p>
            <a:pPr lvl="0"/>
            <a:r>
              <a:rPr lang="en-US" sz="800" kern="1200" dirty="0" smtClean="0">
                <a:solidFill>
                  <a:schemeClr val="tx1"/>
                </a:solidFill>
                <a:effectLst/>
                <a:latin typeface="+mn-lt"/>
                <a:ea typeface="+mn-ea"/>
                <a:cs typeface="+mn-cs"/>
              </a:rPr>
              <a:t>Makes a positive difference at the community level by putting into place infrastructure that facilitates positive behaviors, and helps shape policy at the local, state, and national levels.</a:t>
            </a:r>
          </a:p>
          <a:p>
            <a:pPr lvl="0"/>
            <a:r>
              <a:rPr lang="en-US" sz="800" kern="1200" dirty="0" smtClean="0">
                <a:solidFill>
                  <a:schemeClr val="tx1"/>
                </a:solidFill>
                <a:effectLst/>
                <a:latin typeface="+mn-lt"/>
                <a:ea typeface="+mn-ea"/>
                <a:cs typeface="+mn-cs"/>
              </a:rPr>
              <a:t>Utilizes the most effective educational materials available, regardless of where they were developed.</a:t>
            </a:r>
          </a:p>
          <a:p>
            <a:pPr lvl="0"/>
            <a:r>
              <a:rPr lang="en-US" sz="800" kern="1200" dirty="0" smtClean="0">
                <a:solidFill>
                  <a:schemeClr val="tx1"/>
                </a:solidFill>
                <a:effectLst/>
                <a:latin typeface="+mn-lt"/>
                <a:ea typeface="+mn-ea"/>
                <a:cs typeface="+mn-cs"/>
              </a:rPr>
              <a:t>Partners with other agencies and non-profits to leverage resources and reach people as effectively as possible.</a:t>
            </a:r>
          </a:p>
          <a:p>
            <a:pPr lvl="0"/>
            <a:r>
              <a:rPr lang="en-US" sz="800" kern="1200" dirty="0" smtClean="0">
                <a:solidFill>
                  <a:schemeClr val="tx1"/>
                </a:solidFill>
                <a:effectLst/>
                <a:latin typeface="+mn-lt"/>
                <a:ea typeface="+mn-ea"/>
                <a:cs typeface="+mn-cs"/>
              </a:rPr>
              <a:t>Focuses on education and prevention which is a key differentiating factor between it and social services agencies.</a:t>
            </a:r>
          </a:p>
          <a:p>
            <a:pPr lvl="0"/>
            <a:r>
              <a:rPr lang="en-US" sz="800" kern="1200" dirty="0" smtClean="0">
                <a:solidFill>
                  <a:schemeClr val="tx1"/>
                </a:solidFill>
                <a:effectLst/>
                <a:latin typeface="+mn-lt"/>
                <a:ea typeface="+mn-ea"/>
                <a:cs typeface="+mn-cs"/>
              </a:rPr>
              <a:t>Utilizes extensive train-the-trainer work to multiply the impact of its educational efforts.</a:t>
            </a:r>
          </a:p>
          <a:p>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effectLst/>
                <a:latin typeface="+mn-lt"/>
                <a:ea typeface="+mn-ea"/>
                <a:cs typeface="+mn-cs"/>
              </a:rPr>
              <a:t>Meeting a growing need for funding for Family &amp; Consumer Sciences Extension would result in the ability to support staff and additional programming that would help reach a larger percent of children, youth and families in need of life stabilizing education.</a:t>
            </a:r>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37</a:t>
            </a:fld>
            <a:endParaRPr lang="en-US"/>
          </a:p>
        </p:txBody>
      </p:sp>
    </p:spTree>
    <p:extLst>
      <p:ext uri="{BB962C8B-B14F-4D97-AF65-F5344CB8AC3E}">
        <p14:creationId xmlns:p14="http://schemas.microsoft.com/office/powerpoint/2010/main" val="1739048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kern="1200" dirty="0" smtClean="0">
                <a:solidFill>
                  <a:schemeClr val="tx1"/>
                </a:solidFill>
                <a:effectLst/>
                <a:latin typeface="+mn-lt"/>
                <a:ea typeface="+mn-ea"/>
                <a:cs typeface="+mn-cs"/>
              </a:rPr>
              <a:t>Economic Impacts of FCS Programming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review of research literature revealed that every $1.00 spent on EFNEP results in savings in food expenditures of $2.48 and savings of anywhere from $3.63 to $10.75 in future healthcare costs. As a result, long-term cost savings to the North Central Region based on  2014 participation in EFNEP can be estimated at  $86–$185 million. </a:t>
            </a:r>
            <a:r>
              <a:rPr lang="en-US" sz="1200" b="1" kern="1200" dirty="0" smtClean="0">
                <a:solidFill>
                  <a:schemeClr val="tx1"/>
                </a:solidFill>
                <a:effectLst/>
                <a:latin typeface="+mn-lt"/>
                <a:ea typeface="+mn-ea"/>
                <a:cs typeface="+mn-cs"/>
              </a:rPr>
              <a:t>(Potential savings in Kansas is estimated to be $4 to $9.4 million</a:t>
            </a:r>
            <a:r>
              <a:rPr lang="en-US" sz="1200" kern="1200" dirty="0" smtClean="0">
                <a:solidFill>
                  <a:schemeClr val="tx1"/>
                </a:solidFill>
                <a:effectLst/>
                <a:latin typeface="+mn-lt"/>
                <a:ea typeface="+mn-ea"/>
                <a:cs typeface="+mn-cs"/>
              </a:rPr>
              <a:t>.)  SNAP-Ed is a significantly larger program, and had 728,000 participants in the North Central region in 2014. Cost savings estimated at even half the level of the most conservative scenario for EFNEP would be at least $185 million each year.  </a:t>
            </a:r>
            <a:r>
              <a:rPr lang="en-US" sz="1200" b="1" kern="1200" dirty="0" smtClean="0">
                <a:solidFill>
                  <a:schemeClr val="tx1"/>
                </a:solidFill>
                <a:effectLst/>
                <a:latin typeface="+mn-lt"/>
                <a:ea typeface="+mn-ea"/>
                <a:cs typeface="+mn-cs"/>
              </a:rPr>
              <a:t>(In Kansas, $27 million per year.)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Chronic Disease Self-Management Program, developed at Stanford University (and called Kansans Optimizing Health Program or KOHP in Kansas), provides an approximate $4.00 savings in health care expenditures for every $1.00 spent on the program. </a:t>
            </a:r>
          </a:p>
          <a:p>
            <a:pPr lvl="0"/>
            <a:r>
              <a:rPr lang="en-US" sz="1200" kern="1200" dirty="0" smtClean="0">
                <a:solidFill>
                  <a:schemeClr val="tx1"/>
                </a:solidFill>
                <a:effectLst/>
                <a:latin typeface="+mn-lt"/>
                <a:ea typeface="+mn-ea"/>
                <a:cs typeface="+mn-cs"/>
              </a:rPr>
              <a:t>Family &amp; Consumer Sciences Extension partners with the National Restaurant Association to provide </a:t>
            </a:r>
            <a:r>
              <a:rPr lang="en-US" sz="1200" kern="1200" dirty="0" err="1" smtClean="0">
                <a:solidFill>
                  <a:schemeClr val="tx1"/>
                </a:solidFill>
                <a:effectLst/>
                <a:latin typeface="+mn-lt"/>
                <a:ea typeface="+mn-ea"/>
                <a:cs typeface="+mn-cs"/>
              </a:rPr>
              <a:t>ServSafe</a:t>
            </a:r>
            <a:r>
              <a:rPr lang="en-US" sz="1200" kern="1200" dirty="0" smtClean="0">
                <a:solidFill>
                  <a:schemeClr val="tx1"/>
                </a:solidFill>
                <a:effectLst/>
                <a:latin typeface="+mn-lt"/>
                <a:ea typeface="+mn-ea"/>
                <a:cs typeface="+mn-cs"/>
              </a:rPr>
              <a:t>® education which can reduce foodborne illness and savings in associated healthcare costs and losses annually.  </a:t>
            </a:r>
          </a:p>
          <a:p>
            <a:pPr lvl="0"/>
            <a:r>
              <a:rPr lang="en-US" sz="1200" kern="1200" dirty="0" smtClean="0">
                <a:solidFill>
                  <a:schemeClr val="tx1"/>
                </a:solidFill>
                <a:effectLst/>
                <a:latin typeface="+mn-lt"/>
                <a:ea typeface="+mn-ea"/>
                <a:cs typeface="+mn-cs"/>
              </a:rPr>
              <a:t>Senior Health Insurance Counseling to provide education to Medicare beneficiaries resulted in $20.69 in savings on medical and prescription costs for each $1.00 spent on the program in 2014.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 gain money by investing early to close disparities and prevent achievement gaps, or we can continue to drive up deficit spending by paying to remediate disparities when they are harder and more expensive to close. The argument is very clear from an economic standpoint.”</a:t>
            </a:r>
          </a:p>
          <a:p>
            <a:r>
              <a:rPr lang="en-US" sz="1200" i="1" kern="1200" dirty="0" smtClean="0">
                <a:solidFill>
                  <a:schemeClr val="tx1"/>
                </a:solidFill>
                <a:effectLst/>
                <a:latin typeface="+mn-lt"/>
                <a:ea typeface="+mn-ea"/>
                <a:cs typeface="+mn-cs"/>
              </a:rPr>
              <a:t>James Heckman, Nobel Prizewinning economist from the University of Chicago, quoted in “The Two Year Window”, New Republic Magazine, 2011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38</a:t>
            </a:fld>
            <a:endParaRPr lang="en-US"/>
          </a:p>
        </p:txBody>
      </p:sp>
    </p:spTree>
    <p:extLst>
      <p:ext uri="{BB962C8B-B14F-4D97-AF65-F5344CB8AC3E}">
        <p14:creationId xmlns:p14="http://schemas.microsoft.com/office/powerpoint/2010/main" val="2984225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39</a:t>
            </a:fld>
            <a:endParaRPr lang="en-US"/>
          </a:p>
        </p:txBody>
      </p:sp>
    </p:spTree>
    <p:extLst>
      <p:ext uri="{BB962C8B-B14F-4D97-AF65-F5344CB8AC3E}">
        <p14:creationId xmlns:p14="http://schemas.microsoft.com/office/powerpoint/2010/main" val="140061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4</a:t>
            </a:fld>
            <a:endParaRPr lang="en-US"/>
          </a:p>
        </p:txBody>
      </p:sp>
    </p:spTree>
    <p:extLst>
      <p:ext uri="{BB962C8B-B14F-4D97-AF65-F5344CB8AC3E}">
        <p14:creationId xmlns:p14="http://schemas.microsoft.com/office/powerpoint/2010/main" val="1315297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40</a:t>
            </a:fld>
            <a:endParaRPr lang="en-US"/>
          </a:p>
        </p:txBody>
      </p:sp>
    </p:spTree>
    <p:extLst>
      <p:ext uri="{BB962C8B-B14F-4D97-AF65-F5344CB8AC3E}">
        <p14:creationId xmlns:p14="http://schemas.microsoft.com/office/powerpoint/2010/main" val="2208660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41</a:t>
            </a:fld>
            <a:endParaRPr lang="en-US"/>
          </a:p>
        </p:txBody>
      </p:sp>
    </p:spTree>
    <p:extLst>
      <p:ext uri="{BB962C8B-B14F-4D97-AF65-F5344CB8AC3E}">
        <p14:creationId xmlns:p14="http://schemas.microsoft.com/office/powerpoint/2010/main" val="90253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5</a:t>
            </a:fld>
            <a:endParaRPr lang="en-US"/>
          </a:p>
        </p:txBody>
      </p:sp>
    </p:spTree>
    <p:extLst>
      <p:ext uri="{BB962C8B-B14F-4D97-AF65-F5344CB8AC3E}">
        <p14:creationId xmlns:p14="http://schemas.microsoft.com/office/powerpoint/2010/main" val="404641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6</a:t>
            </a:fld>
            <a:endParaRPr lang="en-US"/>
          </a:p>
        </p:txBody>
      </p:sp>
    </p:spTree>
    <p:extLst>
      <p:ext uri="{BB962C8B-B14F-4D97-AF65-F5344CB8AC3E}">
        <p14:creationId xmlns:p14="http://schemas.microsoft.com/office/powerpoint/2010/main" val="157742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7</a:t>
            </a:fld>
            <a:endParaRPr lang="en-US"/>
          </a:p>
        </p:txBody>
      </p:sp>
    </p:spTree>
    <p:extLst>
      <p:ext uri="{BB962C8B-B14F-4D97-AF65-F5344CB8AC3E}">
        <p14:creationId xmlns:p14="http://schemas.microsoft.com/office/powerpoint/2010/main" val="379176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BF514494-FF2E-49D9-8620-94AE1C825A2B}" type="slidenum">
              <a:rPr lang="en-US" smtClean="0"/>
              <a:t>8</a:t>
            </a:fld>
            <a:endParaRPr lang="en-US"/>
          </a:p>
        </p:txBody>
      </p:sp>
    </p:spTree>
    <p:extLst>
      <p:ext uri="{BB962C8B-B14F-4D97-AF65-F5344CB8AC3E}">
        <p14:creationId xmlns:p14="http://schemas.microsoft.com/office/powerpoint/2010/main" val="99553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F514494-FF2E-49D9-8620-94AE1C825A2B}" type="slidenum">
              <a:rPr lang="en-US" smtClean="0"/>
              <a:t>9</a:t>
            </a:fld>
            <a:endParaRPr lang="en-US"/>
          </a:p>
        </p:txBody>
      </p:sp>
    </p:spTree>
    <p:extLst>
      <p:ext uri="{BB962C8B-B14F-4D97-AF65-F5344CB8AC3E}">
        <p14:creationId xmlns:p14="http://schemas.microsoft.com/office/powerpoint/2010/main" val="31452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193775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178224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785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1113410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744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135995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34788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24651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82738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1763F-B520-41BD-B348-65E27DAFC758}"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386756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31763F-B520-41BD-B348-65E27DAFC758}"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48491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31763F-B520-41BD-B348-65E27DAFC758}"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4206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31763F-B520-41BD-B348-65E27DAFC758}"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174884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1763F-B520-41BD-B348-65E27DAFC758}"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323803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1763F-B520-41BD-B348-65E27DAFC758}"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390832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1763F-B520-41BD-B348-65E27DAFC758}"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61E52-D5F2-4D21-BA62-FD529A5EEDD7}" type="slidenum">
              <a:rPr lang="en-US" smtClean="0"/>
              <a:t>‹#›</a:t>
            </a:fld>
            <a:endParaRPr lang="en-US"/>
          </a:p>
        </p:txBody>
      </p:sp>
    </p:spTree>
    <p:extLst>
      <p:ext uri="{BB962C8B-B14F-4D97-AF65-F5344CB8AC3E}">
        <p14:creationId xmlns:p14="http://schemas.microsoft.com/office/powerpoint/2010/main" val="23072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31763F-B520-41BD-B348-65E27DAFC758}" type="datetimeFigureOut">
              <a:rPr lang="en-US" smtClean="0"/>
              <a:t>9/11/2015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C61E52-D5F2-4D21-BA62-FD529A5EEDD7}" type="slidenum">
              <a:rPr lang="en-US" smtClean="0"/>
              <a:t>‹#›</a:t>
            </a:fld>
            <a:endParaRPr lang="en-US"/>
          </a:p>
        </p:txBody>
      </p:sp>
    </p:spTree>
    <p:extLst>
      <p:ext uri="{BB962C8B-B14F-4D97-AF65-F5344CB8AC3E}">
        <p14:creationId xmlns:p14="http://schemas.microsoft.com/office/powerpoint/2010/main" val="332219463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g"/><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1818431"/>
            <a:ext cx="8026991" cy="2001094"/>
          </a:xfrm>
        </p:spPr>
        <p:txBody>
          <a:bodyPr/>
          <a:lstStyle/>
          <a:p>
            <a:r>
              <a:rPr lang="en-US" sz="6000" b="1" dirty="0" smtClean="0"/>
              <a:t>The Battelle Study</a:t>
            </a:r>
            <a:r>
              <a:rPr lang="en-US" sz="3600" b="1" dirty="0" smtClean="0"/>
              <a:t/>
            </a:r>
            <a:br>
              <a:rPr lang="en-US" sz="3600" b="1" dirty="0" smtClean="0"/>
            </a:br>
            <a:r>
              <a:rPr lang="en-US" sz="3600" b="1" dirty="0" smtClean="0"/>
              <a:t/>
            </a:r>
            <a:br>
              <a:rPr lang="en-US" sz="3600" b="1" dirty="0" smtClean="0"/>
            </a:br>
            <a:r>
              <a:rPr lang="en-US" sz="2800" b="1" dirty="0" smtClean="0"/>
              <a:t>Analysis of the Value of Family and Consumer Sciences Extension in the North Central Region</a:t>
            </a:r>
            <a:endParaRPr lang="en-US" sz="3600" b="1" dirty="0"/>
          </a:p>
        </p:txBody>
      </p:sp>
      <p:sp>
        <p:nvSpPr>
          <p:cNvPr id="3" name="Subtitle 2"/>
          <p:cNvSpPr>
            <a:spLocks noGrp="1"/>
          </p:cNvSpPr>
          <p:nvPr>
            <p:ph type="subTitle" idx="1"/>
          </p:nvPr>
        </p:nvSpPr>
        <p:spPr>
          <a:xfrm>
            <a:off x="1392767" y="4161073"/>
            <a:ext cx="7766936" cy="1239467"/>
          </a:xfrm>
        </p:spPr>
        <p:txBody>
          <a:bodyPr>
            <a:normAutofit fontScale="92500" lnSpcReduction="20000"/>
          </a:bodyPr>
          <a:lstStyle/>
          <a:p>
            <a:r>
              <a:rPr lang="en-US" sz="2400" dirty="0" smtClean="0">
                <a:solidFill>
                  <a:schemeClr val="accent1">
                    <a:lumMod val="50000"/>
                  </a:schemeClr>
                </a:solidFill>
              </a:rPr>
              <a:t>Presented by </a:t>
            </a:r>
          </a:p>
          <a:p>
            <a:r>
              <a:rPr lang="en-US" sz="2400" dirty="0" smtClean="0">
                <a:solidFill>
                  <a:schemeClr val="accent1">
                    <a:lumMod val="50000"/>
                  </a:schemeClr>
                </a:solidFill>
              </a:rPr>
              <a:t>Paula Peters, Sharolyn Flaming Jackson, </a:t>
            </a:r>
          </a:p>
          <a:p>
            <a:r>
              <a:rPr lang="en-US" sz="2400" dirty="0" smtClean="0">
                <a:solidFill>
                  <a:schemeClr val="accent1">
                    <a:lumMod val="50000"/>
                  </a:schemeClr>
                </a:solidFill>
              </a:rPr>
              <a:t>Gayle Price, Debra Bolton, and Libby Curry </a:t>
            </a:r>
          </a:p>
          <a:p>
            <a:pPr algn="ctr"/>
            <a:endParaRPr lang="en-US" sz="2400" dirty="0">
              <a:solidFill>
                <a:schemeClr val="accent1">
                  <a:lumMod val="50000"/>
                </a:schemeClr>
              </a:solidFill>
            </a:endParaRPr>
          </a:p>
          <a:p>
            <a:pPr algn="ctr"/>
            <a:endParaRPr lang="en-US" sz="2400" dirty="0">
              <a:solidFill>
                <a:schemeClr val="accent1">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051" y="285687"/>
            <a:ext cx="2134849" cy="93705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937" y="5427573"/>
            <a:ext cx="2205963" cy="1166400"/>
          </a:xfrm>
          <a:prstGeom prst="rect">
            <a:avLst/>
          </a:prstGeom>
        </p:spPr>
      </p:pic>
      <p:sp>
        <p:nvSpPr>
          <p:cNvPr id="6" name="TextBox 5"/>
          <p:cNvSpPr txBox="1"/>
          <p:nvPr/>
        </p:nvSpPr>
        <p:spPr>
          <a:xfrm>
            <a:off x="7149005" y="5742088"/>
            <a:ext cx="2010698" cy="400110"/>
          </a:xfrm>
          <a:prstGeom prst="rect">
            <a:avLst/>
          </a:prstGeom>
          <a:noFill/>
        </p:spPr>
        <p:txBody>
          <a:bodyPr wrap="square" rtlCol="0">
            <a:spAutoFit/>
          </a:bodyPr>
          <a:lstStyle/>
          <a:p>
            <a:r>
              <a:rPr lang="en-US" sz="2000" dirty="0" smtClean="0"/>
              <a:t>August 25, 2015</a:t>
            </a:r>
            <a:endParaRPr lang="en-US" sz="2000" dirty="0"/>
          </a:p>
        </p:txBody>
      </p:sp>
    </p:spTree>
    <p:extLst>
      <p:ext uri="{BB962C8B-B14F-4D97-AF65-F5344CB8AC3E}">
        <p14:creationId xmlns:p14="http://schemas.microsoft.com/office/powerpoint/2010/main" val="2099612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998" y="399969"/>
            <a:ext cx="1767208" cy="7756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9147" y="5538091"/>
            <a:ext cx="1662059" cy="92181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767" y="399970"/>
            <a:ext cx="8219853" cy="5712460"/>
          </a:xfrm>
          <a:prstGeom prst="rect">
            <a:avLst/>
          </a:prstGeom>
        </p:spPr>
      </p:pic>
    </p:spTree>
    <p:extLst>
      <p:ext uri="{BB962C8B-B14F-4D97-AF65-F5344CB8AC3E}">
        <p14:creationId xmlns:p14="http://schemas.microsoft.com/office/powerpoint/2010/main" val="196049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088" y="184839"/>
            <a:ext cx="7552266" cy="1333499"/>
          </a:xfrm>
        </p:spPr>
        <p:txBody>
          <a:bodyPr>
            <a:normAutofit/>
          </a:bodyPr>
          <a:lstStyle/>
          <a:p>
            <a:pPr algn="ctr"/>
            <a:r>
              <a:rPr lang="en-US" sz="4000" dirty="0" smtClean="0"/>
              <a:t>Domains-Meeting </a:t>
            </a:r>
            <a:br>
              <a:rPr lang="en-US" sz="4000" dirty="0" smtClean="0"/>
            </a:br>
            <a:r>
              <a:rPr lang="en-US" sz="4000" dirty="0" smtClean="0"/>
              <a:t>the Needs of Families</a:t>
            </a:r>
            <a:endParaRPr lang="en-US" sz="4000" dirty="0"/>
          </a:p>
        </p:txBody>
      </p:sp>
      <p:sp>
        <p:nvSpPr>
          <p:cNvPr id="3" name="Content Placeholder 2"/>
          <p:cNvSpPr>
            <a:spLocks noGrp="1"/>
          </p:cNvSpPr>
          <p:nvPr>
            <p:ph idx="1"/>
          </p:nvPr>
        </p:nvSpPr>
        <p:spPr>
          <a:xfrm>
            <a:off x="390779" y="1813274"/>
            <a:ext cx="10236199" cy="3798945"/>
          </a:xfrm>
        </p:spPr>
        <p:txBody>
          <a:bodyPr>
            <a:normAutofit fontScale="92500"/>
          </a:bodyPr>
          <a:lstStyle/>
          <a:p>
            <a:r>
              <a:rPr lang="en-US" sz="4300" dirty="0" smtClean="0"/>
              <a:t>Education (Extension)</a:t>
            </a:r>
          </a:p>
          <a:p>
            <a:r>
              <a:rPr lang="en-US" sz="4300" dirty="0" smtClean="0"/>
              <a:t>Therapeutic or Clinical Intervention</a:t>
            </a:r>
          </a:p>
          <a:p>
            <a:r>
              <a:rPr lang="en-US" sz="4300" dirty="0" smtClean="0"/>
              <a:t>Case Management</a:t>
            </a:r>
          </a:p>
          <a:p>
            <a:pPr marL="0" indent="0">
              <a:buNone/>
            </a:pPr>
            <a:endParaRPr lang="en-US" sz="4300" dirty="0" smtClean="0"/>
          </a:p>
          <a:p>
            <a:r>
              <a:rPr lang="en-US" sz="4300" dirty="0" smtClean="0"/>
              <a:t>Evidenced-informed        </a:t>
            </a:r>
            <a:r>
              <a:rPr lang="en-US" sz="4300" dirty="0"/>
              <a:t>Evidenced-based </a:t>
            </a:r>
          </a:p>
          <a:p>
            <a:pPr marL="914400" lvl="2"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3403" y="399969"/>
            <a:ext cx="2057802" cy="903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883" y="5742570"/>
            <a:ext cx="1511300" cy="838200"/>
          </a:xfrm>
          <a:prstGeom prst="rect">
            <a:avLst/>
          </a:prstGeom>
        </p:spPr>
      </p:pic>
      <p:sp>
        <p:nvSpPr>
          <p:cNvPr id="2" name="Right Arrow 1"/>
          <p:cNvSpPr/>
          <p:nvPr/>
        </p:nvSpPr>
        <p:spPr>
          <a:xfrm>
            <a:off x="5508878" y="4911887"/>
            <a:ext cx="978408" cy="37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9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6759" y="298516"/>
            <a:ext cx="7552267" cy="1333499"/>
          </a:xfrm>
        </p:spPr>
        <p:txBody>
          <a:bodyPr>
            <a:normAutofit/>
          </a:bodyPr>
          <a:lstStyle/>
          <a:p>
            <a:pPr algn="ctr"/>
            <a:r>
              <a:rPr lang="en-US" sz="4000" dirty="0" smtClean="0"/>
              <a:t>FCS Professionals…</a:t>
            </a:r>
            <a:endParaRPr lang="en-US" sz="4000" dirty="0"/>
          </a:p>
        </p:txBody>
      </p:sp>
      <p:sp>
        <p:nvSpPr>
          <p:cNvPr id="3" name="Content Placeholder 2"/>
          <p:cNvSpPr>
            <a:spLocks noGrp="1"/>
          </p:cNvSpPr>
          <p:nvPr>
            <p:ph idx="1"/>
          </p:nvPr>
        </p:nvSpPr>
        <p:spPr>
          <a:xfrm>
            <a:off x="592495" y="1256045"/>
            <a:ext cx="8596668" cy="4455449"/>
          </a:xfrm>
        </p:spPr>
        <p:txBody>
          <a:bodyPr>
            <a:normAutofit/>
          </a:bodyPr>
          <a:lstStyle/>
          <a:p>
            <a:endParaRPr lang="en-US" dirty="0" smtClean="0"/>
          </a:p>
          <a:p>
            <a:r>
              <a:rPr lang="en-US" sz="4000" dirty="0" smtClean="0"/>
              <a:t>Transfer </a:t>
            </a:r>
            <a:r>
              <a:rPr lang="en-US" sz="4000" dirty="0"/>
              <a:t>program knowledge </a:t>
            </a:r>
            <a:r>
              <a:rPr lang="en-US" sz="4000" dirty="0" smtClean="0"/>
              <a:t>to end-users, </a:t>
            </a:r>
            <a:r>
              <a:rPr lang="en-US" sz="4000" dirty="0"/>
              <a:t>paraprofessionals, volunteers, </a:t>
            </a:r>
            <a:r>
              <a:rPr lang="en-US" sz="4000" dirty="0" smtClean="0"/>
              <a:t>and </a:t>
            </a:r>
            <a:r>
              <a:rPr lang="en-US" sz="4000" dirty="0"/>
              <a:t>others </a:t>
            </a:r>
            <a:endParaRPr lang="en-US" sz="4000" dirty="0" smtClean="0"/>
          </a:p>
          <a:p>
            <a:r>
              <a:rPr lang="en-US" sz="4000" dirty="0" smtClean="0"/>
              <a:t>Use train-the-trainer approach</a:t>
            </a:r>
          </a:p>
          <a:p>
            <a:r>
              <a:rPr lang="en-US" sz="4000" dirty="0" smtClean="0"/>
              <a:t>Multiply </a:t>
            </a:r>
            <a:r>
              <a:rPr lang="en-US" sz="4000" dirty="0"/>
              <a:t>the reach and impact of </a:t>
            </a:r>
            <a:r>
              <a:rPr lang="en-US" sz="4000" dirty="0" smtClean="0"/>
              <a:t>programming</a:t>
            </a:r>
            <a:endParaRPr lang="en-US" sz="4000" dirty="0"/>
          </a:p>
          <a:p>
            <a:pPr marL="457200" lvl="1" indent="0">
              <a:buNone/>
            </a:pPr>
            <a:endParaRPr lang="en-US" dirty="0" smtClean="0"/>
          </a:p>
          <a:p>
            <a:pPr marL="914400" lvl="2"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855" y="399969"/>
            <a:ext cx="1950351" cy="8560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933" y="5782763"/>
            <a:ext cx="1511300" cy="838200"/>
          </a:xfrm>
          <a:prstGeom prst="rect">
            <a:avLst/>
          </a:prstGeom>
        </p:spPr>
      </p:pic>
    </p:spTree>
    <p:extLst>
      <p:ext uri="{BB962C8B-B14F-4D97-AF65-F5344CB8AC3E}">
        <p14:creationId xmlns:p14="http://schemas.microsoft.com/office/powerpoint/2010/main" val="2873309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4908"/>
            <a:ext cx="8727902" cy="1320800"/>
          </a:xfrm>
        </p:spPr>
        <p:txBody>
          <a:bodyPr>
            <a:normAutofit/>
          </a:bodyPr>
          <a:lstStyle/>
          <a:p>
            <a:pPr algn="ctr"/>
            <a:r>
              <a:rPr lang="en-US" sz="4000" dirty="0" smtClean="0"/>
              <a:t>Section II: Food, Nutrition</a:t>
            </a:r>
            <a:br>
              <a:rPr lang="en-US" sz="4000" dirty="0" smtClean="0"/>
            </a:br>
            <a:r>
              <a:rPr lang="en-US" sz="4000" dirty="0" smtClean="0"/>
              <a:t>&amp; Healthful Lifestyles</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8158" y="5712654"/>
            <a:ext cx="1511300" cy="838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7336" y="355254"/>
            <a:ext cx="2084014" cy="91474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87" y="923124"/>
            <a:ext cx="10309914" cy="501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570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aveyseven.files.wordpress.com/2013/11/fatt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926" y="4577176"/>
            <a:ext cx="2967632" cy="18579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5897" y="341643"/>
            <a:ext cx="7502839" cy="868407"/>
          </a:xfrm>
        </p:spPr>
        <p:txBody>
          <a:bodyPr>
            <a:normAutofit/>
          </a:bodyPr>
          <a:lstStyle/>
          <a:p>
            <a:pPr algn="ctr"/>
            <a:r>
              <a:rPr lang="en-US" sz="4000" dirty="0" smtClean="0"/>
              <a:t>Why Food, Nutrition &amp; Health?</a:t>
            </a:r>
            <a:endParaRPr lang="en-US" sz="4000" dirty="0"/>
          </a:p>
        </p:txBody>
      </p:sp>
      <p:pic>
        <p:nvPicPr>
          <p:cNvPr id="3076" name="Picture 4" descr="https://healthlit.files.wordpress.com/2010/11/cropped-home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983" y="5598050"/>
            <a:ext cx="7493421" cy="11004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242931"/>
            <a:ext cx="10944225" cy="4091197"/>
          </a:xfrm>
        </p:spPr>
        <p:txBody>
          <a:bodyPr>
            <a:noAutofit/>
          </a:bodyPr>
          <a:lstStyle/>
          <a:p>
            <a:r>
              <a:rPr lang="en-US" sz="2400" dirty="0" smtClean="0"/>
              <a:t>Half </a:t>
            </a:r>
            <a:r>
              <a:rPr lang="en-US" sz="2400" dirty="0"/>
              <a:t>of all </a:t>
            </a:r>
            <a:r>
              <a:rPr lang="en-US" sz="2400" dirty="0" smtClean="0"/>
              <a:t>adults</a:t>
            </a:r>
            <a:r>
              <a:rPr lang="en-US" sz="2400" dirty="0"/>
              <a:t> </a:t>
            </a:r>
            <a:r>
              <a:rPr lang="en-US" sz="2400" dirty="0" smtClean="0"/>
              <a:t>have at </a:t>
            </a:r>
            <a:r>
              <a:rPr lang="en-US" sz="2400" dirty="0"/>
              <a:t>least 1 chronic health condition </a:t>
            </a:r>
          </a:p>
          <a:p>
            <a:r>
              <a:rPr lang="en-US" sz="2400" dirty="0" smtClean="0"/>
              <a:t>Chronic disease costs more than </a:t>
            </a:r>
            <a:r>
              <a:rPr lang="en-US" sz="2400" dirty="0"/>
              <a:t>$1 </a:t>
            </a:r>
            <a:r>
              <a:rPr lang="en-US" sz="2400" dirty="0" smtClean="0"/>
              <a:t>trillion/year</a:t>
            </a:r>
            <a:endParaRPr lang="en-US" sz="2400" dirty="0"/>
          </a:p>
          <a:p>
            <a:r>
              <a:rPr lang="en-US" sz="2400" dirty="0" smtClean="0"/>
              <a:t>More </a:t>
            </a:r>
            <a:r>
              <a:rPr lang="en-US" sz="2400" dirty="0"/>
              <a:t>than 1/3 of U.S. adults are obese</a:t>
            </a:r>
          </a:p>
          <a:p>
            <a:r>
              <a:rPr lang="en-US" sz="2400" dirty="0" smtClean="0"/>
              <a:t>81% </a:t>
            </a:r>
            <a:r>
              <a:rPr lang="en-US" sz="2400" dirty="0"/>
              <a:t>of Kansans </a:t>
            </a:r>
            <a:r>
              <a:rPr lang="en-US" sz="2400" dirty="0" smtClean="0"/>
              <a:t>don’t eat </a:t>
            </a:r>
            <a:r>
              <a:rPr lang="en-US" sz="2400" dirty="0"/>
              <a:t>enough fruits and </a:t>
            </a:r>
            <a:r>
              <a:rPr lang="en-US" sz="2400" dirty="0" smtClean="0"/>
              <a:t>vegetables</a:t>
            </a:r>
          </a:p>
          <a:p>
            <a:r>
              <a:rPr lang="en-US" sz="2400" dirty="0"/>
              <a:t>14.5% of U.S. households are food </a:t>
            </a:r>
            <a:r>
              <a:rPr lang="en-US" sz="2400" dirty="0" smtClean="0"/>
              <a:t>insecure</a:t>
            </a:r>
            <a:endParaRPr lang="en-US" sz="2400" dirty="0"/>
          </a:p>
          <a:p>
            <a:r>
              <a:rPr lang="en-US" sz="2400" dirty="0" smtClean="0"/>
              <a:t>52% </a:t>
            </a:r>
            <a:r>
              <a:rPr lang="en-US" sz="2400" dirty="0"/>
              <a:t>of </a:t>
            </a:r>
            <a:r>
              <a:rPr lang="en-US" sz="2400" dirty="0" smtClean="0"/>
              <a:t>adult Kansans don’t meet </a:t>
            </a:r>
            <a:r>
              <a:rPr lang="en-US" sz="2400" dirty="0"/>
              <a:t>recommendations for </a:t>
            </a:r>
            <a:r>
              <a:rPr lang="en-US" sz="2400" dirty="0" smtClean="0"/>
              <a:t>physical activity</a:t>
            </a:r>
            <a:endParaRPr lang="en-US" sz="2400" dirty="0"/>
          </a:p>
          <a:p>
            <a:r>
              <a:rPr lang="en-US" sz="2400" dirty="0" smtClean="0"/>
              <a:t>Children </a:t>
            </a:r>
            <a:r>
              <a:rPr lang="en-US" sz="2400" dirty="0"/>
              <a:t>spend an average of 7 ½ hours a day in front of </a:t>
            </a:r>
            <a:r>
              <a:rPr lang="en-US" sz="2400" dirty="0" smtClean="0"/>
              <a:t>screens</a:t>
            </a:r>
            <a:endParaRPr lang="en-US" sz="2400" dirty="0"/>
          </a:p>
          <a:p>
            <a:r>
              <a:rPr lang="en-US" sz="2400" dirty="0" smtClean="0"/>
              <a:t>In </a:t>
            </a:r>
            <a:r>
              <a:rPr lang="en-US" sz="2400" dirty="0"/>
              <a:t>2007, </a:t>
            </a:r>
            <a:r>
              <a:rPr lang="en-US" sz="2400" dirty="0" smtClean="0"/>
              <a:t>low </a:t>
            </a:r>
            <a:r>
              <a:rPr lang="en-US" sz="2400" dirty="0"/>
              <a:t>health literacy </a:t>
            </a:r>
            <a:r>
              <a:rPr lang="en-US" sz="2400" dirty="0" smtClean="0"/>
              <a:t>cost was </a:t>
            </a:r>
            <a:r>
              <a:rPr lang="en-US" sz="2400" dirty="0"/>
              <a:t>$106 - $238 billion</a:t>
            </a:r>
          </a:p>
        </p:txBody>
      </p:sp>
      <p:pic>
        <p:nvPicPr>
          <p:cNvPr id="1028" name="Picture 4" descr="http://www.puremedtexas.com/images/Cloud-1-300x1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2404" y="341643"/>
            <a:ext cx="3188676" cy="15624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journalistsresource.org/wp-content/uploads/2012/04/child-and-empty-pla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433" y="1904094"/>
            <a:ext cx="2055400" cy="19050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4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01" y="403799"/>
            <a:ext cx="8022166" cy="1347787"/>
          </a:xfrm>
        </p:spPr>
        <p:txBody>
          <a:bodyPr>
            <a:noAutofit/>
          </a:bodyPr>
          <a:lstStyle/>
          <a:p>
            <a:r>
              <a:rPr lang="en-US" sz="4000" dirty="0" smtClean="0"/>
              <a:t>Extension Healthy Eating, Physical</a:t>
            </a:r>
            <a:br>
              <a:rPr lang="en-US" sz="4000" dirty="0" smtClean="0"/>
            </a:br>
            <a:r>
              <a:rPr lang="en-US" sz="4000" dirty="0" smtClean="0"/>
              <a:t>Activity &amp; Healthy Lifestyles</a:t>
            </a:r>
            <a:endParaRPr lang="en-US" sz="4000" dirty="0"/>
          </a:p>
        </p:txBody>
      </p:sp>
      <p:sp>
        <p:nvSpPr>
          <p:cNvPr id="3" name="Content Placeholder 2"/>
          <p:cNvSpPr>
            <a:spLocks noGrp="1"/>
          </p:cNvSpPr>
          <p:nvPr>
            <p:ph idx="1"/>
          </p:nvPr>
        </p:nvSpPr>
        <p:spPr>
          <a:xfrm>
            <a:off x="525076" y="2033589"/>
            <a:ext cx="11247717" cy="4697411"/>
          </a:xfrm>
        </p:spPr>
        <p:txBody>
          <a:bodyPr>
            <a:noAutofit/>
          </a:bodyPr>
          <a:lstStyle/>
          <a:p>
            <a:pPr lvl="0"/>
            <a:r>
              <a:rPr lang="en-US" sz="2400" dirty="0"/>
              <a:t>Expanded Food &amp;</a:t>
            </a:r>
            <a:r>
              <a:rPr lang="en-US" sz="2400" dirty="0" smtClean="0"/>
              <a:t> </a:t>
            </a:r>
            <a:r>
              <a:rPr lang="en-US" sz="2400" dirty="0"/>
              <a:t>Nutrition Education Program (EFNEP)</a:t>
            </a:r>
          </a:p>
          <a:p>
            <a:r>
              <a:rPr lang="en-US" sz="2400" dirty="0"/>
              <a:t>Communities Preventing Childhood Obesity</a:t>
            </a:r>
          </a:p>
          <a:p>
            <a:pPr lvl="0"/>
            <a:r>
              <a:rPr lang="en-US" sz="2400" dirty="0" smtClean="0"/>
              <a:t>Snap-Ed</a:t>
            </a:r>
            <a:endParaRPr lang="en-US" sz="2400" dirty="0"/>
          </a:p>
          <a:p>
            <a:pPr lvl="0"/>
            <a:r>
              <a:rPr lang="en-US" sz="2400" dirty="0" smtClean="0"/>
              <a:t>Eat </a:t>
            </a:r>
            <a:r>
              <a:rPr lang="en-US" sz="2400" dirty="0"/>
              <a:t>Healthy, Be Active</a:t>
            </a:r>
          </a:p>
          <a:p>
            <a:pPr lvl="0"/>
            <a:r>
              <a:rPr lang="en-US" sz="2400" dirty="0"/>
              <a:t>Eat Smart, Live Strong</a:t>
            </a:r>
          </a:p>
          <a:p>
            <a:pPr lvl="0"/>
            <a:r>
              <a:rPr lang="en-US" sz="2400" dirty="0" err="1"/>
              <a:t>MyPlate</a:t>
            </a:r>
            <a:r>
              <a:rPr lang="en-US" sz="2400" dirty="0"/>
              <a:t> for My Family</a:t>
            </a:r>
          </a:p>
          <a:p>
            <a:pPr lvl="0"/>
            <a:r>
              <a:rPr lang="en-US" sz="2400" dirty="0"/>
              <a:t>Master Food Volunteers</a:t>
            </a:r>
          </a:p>
          <a:p>
            <a:pPr lvl="0"/>
            <a:r>
              <a:rPr lang="en-US" sz="2400" dirty="0"/>
              <a:t>Walk Kansas</a:t>
            </a:r>
          </a:p>
          <a:p>
            <a:pPr lvl="0"/>
            <a:r>
              <a:rPr lang="en-US" sz="2400" dirty="0"/>
              <a:t>Stay </a:t>
            </a:r>
            <a:r>
              <a:rPr lang="en-US" sz="2400" dirty="0" smtClean="0"/>
              <a:t>Strong, </a:t>
            </a:r>
            <a:r>
              <a:rPr lang="en-US" sz="2400" dirty="0"/>
              <a:t>Stay </a:t>
            </a:r>
            <a:r>
              <a:rPr lang="en-US" sz="2400" dirty="0" smtClean="0"/>
              <a:t>Healthy </a:t>
            </a:r>
            <a:r>
              <a:rPr lang="en-US" sz="2400" dirty="0"/>
              <a:t>(Strong Women/Strong People)</a:t>
            </a:r>
          </a:p>
        </p:txBody>
      </p:sp>
      <p:pic>
        <p:nvPicPr>
          <p:cNvPr id="8" name="Picture 4" descr="https://scontent.xx.fbcdn.net/hphotos-xap1/v/t1.0-9/1379298_682080955166455_115768196_n.jpg?oh=7eb6ac1ec0945c76de1fa5c77e830c37&amp;oe=56111B4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2455" y="403799"/>
            <a:ext cx="1676400" cy="25304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ster Food Volunte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420" y="2756414"/>
            <a:ext cx="2413998" cy="322268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2566" y="3153608"/>
            <a:ext cx="2170227" cy="3257550"/>
          </a:xfrm>
          <a:prstGeom prst="rect">
            <a:avLst/>
          </a:prstGeom>
        </p:spPr>
      </p:pic>
    </p:spTree>
    <p:extLst>
      <p:ext uri="{BB962C8B-B14F-4D97-AF65-F5344CB8AC3E}">
        <p14:creationId xmlns:p14="http://schemas.microsoft.com/office/powerpoint/2010/main" val="382334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7502839" cy="1347787"/>
          </a:xfrm>
        </p:spPr>
        <p:txBody>
          <a:bodyPr>
            <a:normAutofit/>
          </a:bodyPr>
          <a:lstStyle/>
          <a:p>
            <a:r>
              <a:rPr lang="en-US" sz="4000" dirty="0" smtClean="0"/>
              <a:t>Extension Food Security </a:t>
            </a:r>
            <a:endParaRPr lang="en-US" sz="4000" dirty="0"/>
          </a:p>
        </p:txBody>
      </p:sp>
      <p:sp>
        <p:nvSpPr>
          <p:cNvPr id="3" name="Content Placeholder 2"/>
          <p:cNvSpPr>
            <a:spLocks noGrp="1"/>
          </p:cNvSpPr>
          <p:nvPr>
            <p:ph idx="1"/>
          </p:nvPr>
        </p:nvSpPr>
        <p:spPr>
          <a:xfrm>
            <a:off x="337091" y="2266915"/>
            <a:ext cx="10909829" cy="3880773"/>
          </a:xfrm>
        </p:spPr>
        <p:txBody>
          <a:bodyPr>
            <a:noAutofit/>
          </a:bodyPr>
          <a:lstStyle/>
          <a:p>
            <a:r>
              <a:rPr lang="en-US" sz="3600" dirty="0" smtClean="0"/>
              <a:t>EFNEP and SNAP-Ed</a:t>
            </a:r>
          </a:p>
          <a:p>
            <a:r>
              <a:rPr lang="en-US" sz="3600" dirty="0" smtClean="0"/>
              <a:t>Farm to School</a:t>
            </a:r>
          </a:p>
          <a:p>
            <a:pPr marL="457200" lvl="1" indent="0">
              <a:buNone/>
            </a:pPr>
            <a:r>
              <a:rPr lang="en-US" sz="2400" i="1" dirty="0" smtClean="0"/>
              <a:t>“</a:t>
            </a:r>
            <a:r>
              <a:rPr lang="en-US" sz="2400" i="1" dirty="0"/>
              <a:t>If you don’t have food, you don’t think right. You don’t </a:t>
            </a:r>
            <a:r>
              <a:rPr lang="en-US" sz="2400" i="1" dirty="0" smtClean="0"/>
              <a:t>                           function </a:t>
            </a:r>
            <a:r>
              <a:rPr lang="en-US" sz="2400" i="1" dirty="0"/>
              <a:t>right. You go into crisis mode. You can go to food banks, </a:t>
            </a:r>
            <a:r>
              <a:rPr lang="en-US" sz="2400" i="1" dirty="0" smtClean="0"/>
              <a:t>                                   but </a:t>
            </a:r>
            <a:r>
              <a:rPr lang="en-US" sz="2400" i="1" dirty="0"/>
              <a:t>do you know what to do with the food you get at a food bank? </a:t>
            </a:r>
            <a:r>
              <a:rPr lang="en-US" sz="2400" i="1" dirty="0" smtClean="0"/>
              <a:t>             That’s </a:t>
            </a:r>
            <a:r>
              <a:rPr lang="en-US" sz="2400" i="1" dirty="0"/>
              <a:t>how Extension helped me.”</a:t>
            </a:r>
            <a:r>
              <a:rPr lang="en-US" sz="2400" dirty="0"/>
              <a:t> </a:t>
            </a:r>
            <a:endParaRPr lang="en-US" sz="2400" dirty="0" smtClean="0"/>
          </a:p>
          <a:p>
            <a:pPr marL="457200" lvl="1" indent="0">
              <a:buNone/>
            </a:pPr>
            <a:r>
              <a:rPr lang="en-US" sz="1400" dirty="0" smtClean="0"/>
              <a:t>Tracie </a:t>
            </a:r>
            <a:r>
              <a:rPr lang="en-US" sz="1400" dirty="0" err="1"/>
              <a:t>Hanzel</a:t>
            </a:r>
            <a:r>
              <a:rPr lang="en-US" sz="1400" dirty="0"/>
              <a:t>, family resource </a:t>
            </a:r>
            <a:r>
              <a:rPr lang="en-US" sz="1400" dirty="0" smtClean="0"/>
              <a:t>specialist and </a:t>
            </a:r>
            <a:r>
              <a:rPr lang="en-US" sz="1400" dirty="0"/>
              <a:t>past participant in the OSU Extension nutrition programs</a:t>
            </a:r>
          </a:p>
          <a:p>
            <a:pPr marL="457200" lvl="1" indent="0">
              <a:buNone/>
            </a:pPr>
            <a:endParaRPr lang="en-US" sz="3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862" y="5622262"/>
            <a:ext cx="1511300" cy="838200"/>
          </a:xfrm>
          <a:prstGeom prst="rect">
            <a:avLst/>
          </a:prstGeom>
        </p:spPr>
      </p:pic>
      <p:pic>
        <p:nvPicPr>
          <p:cNvPr id="4102" name="Picture 6" descr="snap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547735"/>
            <a:ext cx="3618733" cy="257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4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546099"/>
            <a:ext cx="7502839" cy="1347787"/>
          </a:xfrm>
        </p:spPr>
        <p:txBody>
          <a:bodyPr>
            <a:normAutofit/>
          </a:bodyPr>
          <a:lstStyle/>
          <a:p>
            <a:r>
              <a:rPr lang="en-US" sz="4000" dirty="0" smtClean="0"/>
              <a:t>Chronic Disease Prevention &amp; </a:t>
            </a:r>
            <a:br>
              <a:rPr lang="en-US" sz="4000" dirty="0" smtClean="0"/>
            </a:br>
            <a:r>
              <a:rPr lang="en-US" sz="4000" dirty="0" smtClean="0"/>
              <a:t>Management</a:t>
            </a:r>
            <a:endParaRPr lang="en-US" sz="4000" dirty="0"/>
          </a:p>
        </p:txBody>
      </p:sp>
      <p:sp>
        <p:nvSpPr>
          <p:cNvPr id="3" name="Content Placeholder 2"/>
          <p:cNvSpPr>
            <a:spLocks noGrp="1"/>
          </p:cNvSpPr>
          <p:nvPr>
            <p:ph idx="1"/>
          </p:nvPr>
        </p:nvSpPr>
        <p:spPr>
          <a:xfrm>
            <a:off x="250373" y="2349748"/>
            <a:ext cx="10839635" cy="3486778"/>
          </a:xfrm>
        </p:spPr>
        <p:txBody>
          <a:bodyPr>
            <a:noAutofit/>
          </a:bodyPr>
          <a:lstStyle/>
          <a:p>
            <a:r>
              <a:rPr lang="en-US" sz="3200" dirty="0" smtClean="0"/>
              <a:t>Dining with Diabetes</a:t>
            </a:r>
          </a:p>
          <a:p>
            <a:r>
              <a:rPr lang="en-US" sz="3200" dirty="0" smtClean="0"/>
              <a:t>Chronic Disease Self-Management Program (KOHP)</a:t>
            </a:r>
          </a:p>
          <a:p>
            <a:pPr marL="0" indent="0">
              <a:buNone/>
            </a:pPr>
            <a:r>
              <a:rPr lang="en-US" sz="3200" i="1" dirty="0" smtClean="0"/>
              <a:t>According </a:t>
            </a:r>
            <a:r>
              <a:rPr lang="en-US" sz="3200" i="1" dirty="0"/>
              <a:t>to the Partnership to Fight </a:t>
            </a:r>
            <a:r>
              <a:rPr lang="en-US" sz="3200" i="1" dirty="0" smtClean="0"/>
              <a:t>Chronic Disease</a:t>
            </a:r>
            <a:r>
              <a:rPr lang="en-US" sz="3200" i="1" dirty="0"/>
              <a:t>:  </a:t>
            </a:r>
            <a:r>
              <a:rPr lang="en-US" sz="3200" i="1" dirty="0" smtClean="0"/>
              <a:t>        </a:t>
            </a:r>
          </a:p>
          <a:p>
            <a:pPr marL="0" indent="0">
              <a:buNone/>
            </a:pPr>
            <a:r>
              <a:rPr lang="en-US" sz="2800" i="1" dirty="0" smtClean="0"/>
              <a:t>If </a:t>
            </a:r>
            <a:r>
              <a:rPr lang="en-US" sz="2800" i="1" dirty="0"/>
              <a:t>Americans were to stop </a:t>
            </a:r>
            <a:r>
              <a:rPr lang="en-US" sz="2800" i="1" dirty="0" smtClean="0"/>
              <a:t>smoking, exercise regularly,             and eat well, </a:t>
            </a:r>
            <a:r>
              <a:rPr lang="en-US" sz="2800" i="1" dirty="0"/>
              <a:t>they could </a:t>
            </a:r>
            <a:r>
              <a:rPr lang="en-US" sz="2800" i="1" dirty="0" smtClean="0"/>
              <a:t>prevent </a:t>
            </a:r>
            <a:r>
              <a:rPr lang="en-US" sz="2800" i="1" dirty="0"/>
              <a:t>up to 80% of heart disease </a:t>
            </a:r>
            <a:r>
              <a:rPr lang="en-US" sz="2800" i="1" dirty="0" smtClean="0"/>
              <a:t>          and stroke, 80</a:t>
            </a:r>
            <a:r>
              <a:rPr lang="en-US" sz="2800" i="1" dirty="0"/>
              <a:t>% of type 2 diabetes </a:t>
            </a:r>
            <a:r>
              <a:rPr lang="en-US" sz="2800" i="1" dirty="0" smtClean="0"/>
              <a:t>and 40</a:t>
            </a:r>
            <a:r>
              <a:rPr lang="en-US" sz="2800" i="1" dirty="0"/>
              <a:t>% of cancers</a:t>
            </a:r>
            <a:endParaRPr lang="en-US" sz="2800" dirty="0"/>
          </a:p>
          <a:p>
            <a:pPr lvl="1"/>
            <a:endParaRPr lang="en-US" sz="3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8158" y="5760326"/>
            <a:ext cx="1511300" cy="838200"/>
          </a:xfrm>
          <a:prstGeom prst="rect">
            <a:avLst/>
          </a:prstGeom>
        </p:spPr>
      </p:pic>
      <p:pic>
        <p:nvPicPr>
          <p:cNvPr id="2050" name="Picture 2" descr="http://bloximages.chicago2.vip.townnews.com/magicvalley.com/content/tncms/assets/v3/editorial/b/81/b8190256-56f0-11e2-b0d6-0019bb2963f4/50e7ac89d676e.preview-6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1" y="344520"/>
            <a:ext cx="3691374" cy="230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99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034" y="609600"/>
            <a:ext cx="4656666" cy="766861"/>
          </a:xfrm>
        </p:spPr>
        <p:txBody>
          <a:bodyPr>
            <a:normAutofit/>
          </a:bodyPr>
          <a:lstStyle/>
          <a:p>
            <a:r>
              <a:rPr lang="en-US" sz="4000" dirty="0" smtClean="0"/>
              <a:t>Health Literacy</a:t>
            </a:r>
            <a:endParaRPr lang="en-US" sz="4000" dirty="0"/>
          </a:p>
        </p:txBody>
      </p:sp>
      <p:sp>
        <p:nvSpPr>
          <p:cNvPr id="3" name="Content Placeholder 2"/>
          <p:cNvSpPr>
            <a:spLocks noGrp="1"/>
          </p:cNvSpPr>
          <p:nvPr>
            <p:ph idx="1"/>
          </p:nvPr>
        </p:nvSpPr>
        <p:spPr>
          <a:xfrm>
            <a:off x="677334" y="1792289"/>
            <a:ext cx="8596668" cy="3880773"/>
          </a:xfrm>
        </p:spPr>
        <p:txBody>
          <a:bodyPr>
            <a:normAutofit/>
          </a:bodyPr>
          <a:lstStyle/>
          <a:p>
            <a:pPr marL="0" indent="0" algn="ctr">
              <a:buNone/>
            </a:pPr>
            <a:r>
              <a:rPr lang="en-US" sz="4000" b="1" i="1" dirty="0">
                <a:solidFill>
                  <a:schemeClr val="accent1"/>
                </a:solidFill>
              </a:rPr>
              <a:t>Poor health literacy by itself is a </a:t>
            </a:r>
            <a:r>
              <a:rPr lang="en-US" sz="4000" b="1" i="1" dirty="0" smtClean="0">
                <a:solidFill>
                  <a:schemeClr val="accent1"/>
                </a:solidFill>
              </a:rPr>
              <a:t>stronger </a:t>
            </a:r>
            <a:r>
              <a:rPr lang="en-US" sz="4000" b="1" i="1" dirty="0">
                <a:solidFill>
                  <a:schemeClr val="accent1"/>
                </a:solidFill>
              </a:rPr>
              <a:t>predictor of a person’s </a:t>
            </a:r>
            <a:r>
              <a:rPr lang="en-US" sz="4000" b="1" i="1" dirty="0" smtClean="0">
                <a:solidFill>
                  <a:schemeClr val="accent1"/>
                </a:solidFill>
              </a:rPr>
              <a:t>health </a:t>
            </a:r>
            <a:r>
              <a:rPr lang="en-US" sz="4000" b="1" i="1" dirty="0">
                <a:solidFill>
                  <a:schemeClr val="accent1"/>
                </a:solidFill>
              </a:rPr>
              <a:t>than </a:t>
            </a:r>
            <a:r>
              <a:rPr lang="en-US" sz="4000" b="1" i="1" dirty="0" smtClean="0">
                <a:solidFill>
                  <a:schemeClr val="accent1"/>
                </a:solidFill>
              </a:rPr>
              <a:t>age, income, employment status, education </a:t>
            </a:r>
            <a:r>
              <a:rPr lang="en-US" sz="4000" b="1" i="1" dirty="0">
                <a:solidFill>
                  <a:schemeClr val="accent1"/>
                </a:solidFill>
              </a:rPr>
              <a:t>level, and race.</a:t>
            </a:r>
            <a:endParaRPr lang="en-US" sz="4000" dirty="0">
              <a:solidFill>
                <a:schemeClr val="accent1"/>
              </a:solidFill>
            </a:endParaRPr>
          </a:p>
          <a:p>
            <a:pPr marL="0" indent="0">
              <a:buNone/>
            </a:pPr>
            <a:endParaRPr lang="en-US" sz="40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2348" y="5430457"/>
            <a:ext cx="1511300" cy="838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789" y="399968"/>
            <a:ext cx="2224691" cy="976493"/>
          </a:xfrm>
          <a:prstGeom prst="rect">
            <a:avLst/>
          </a:prstGeom>
        </p:spPr>
      </p:pic>
    </p:spTree>
    <p:extLst>
      <p:ext uri="{BB962C8B-B14F-4D97-AF65-F5344CB8AC3E}">
        <p14:creationId xmlns:p14="http://schemas.microsoft.com/office/powerpoint/2010/main" val="4106905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565718"/>
            <a:ext cx="9559639" cy="1320800"/>
          </a:xfrm>
        </p:spPr>
        <p:txBody>
          <a:bodyPr>
            <a:normAutofit/>
          </a:bodyPr>
          <a:lstStyle/>
          <a:p>
            <a:r>
              <a:rPr lang="en-US" sz="4000" dirty="0">
                <a:latin typeface="+mn-lt"/>
              </a:rPr>
              <a:t>Health Literacy &amp; Health Insurance Literacy </a:t>
            </a:r>
          </a:p>
        </p:txBody>
      </p:sp>
      <p:sp>
        <p:nvSpPr>
          <p:cNvPr id="3" name="Content Placeholder 2"/>
          <p:cNvSpPr>
            <a:spLocks noGrp="1"/>
          </p:cNvSpPr>
          <p:nvPr>
            <p:ph idx="1"/>
          </p:nvPr>
        </p:nvSpPr>
        <p:spPr>
          <a:xfrm>
            <a:off x="656069" y="2309445"/>
            <a:ext cx="8596668" cy="3880773"/>
          </a:xfrm>
        </p:spPr>
        <p:txBody>
          <a:bodyPr/>
          <a:lstStyle/>
          <a:p>
            <a:pPr lvl="0"/>
            <a:r>
              <a:rPr lang="en-US" sz="3600" dirty="0"/>
              <a:t>Senior Health Insurance Counseling (SHICK)</a:t>
            </a:r>
          </a:p>
          <a:p>
            <a:pPr lvl="0"/>
            <a:r>
              <a:rPr lang="en-US" sz="3600" dirty="0"/>
              <a:t>Smart Choice Health Insurance</a:t>
            </a:r>
          </a:p>
          <a:p>
            <a:pPr lvl="0"/>
            <a:r>
              <a:rPr lang="en-US" sz="3600" dirty="0"/>
              <a:t>Smart Choice for Farm Families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590" y="5637850"/>
            <a:ext cx="1511300" cy="838200"/>
          </a:xfrm>
          <a:prstGeom prst="rect">
            <a:avLst/>
          </a:prstGeom>
        </p:spPr>
      </p:pic>
      <p:pic>
        <p:nvPicPr>
          <p:cNvPr id="1026" name="Picture 2" descr="ACA Market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606" y="1254642"/>
            <a:ext cx="3333534" cy="414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39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322" y="264405"/>
            <a:ext cx="8596668" cy="1320800"/>
          </a:xfrm>
        </p:spPr>
        <p:txBody>
          <a:bodyPr>
            <a:normAutofit/>
          </a:bodyPr>
          <a:lstStyle/>
          <a:p>
            <a:pPr algn="ctr"/>
            <a:r>
              <a:rPr lang="en-US" sz="4000" dirty="0" smtClean="0"/>
              <a:t>Background</a:t>
            </a:r>
            <a:endParaRPr lang="en-US" sz="4000" dirty="0"/>
          </a:p>
        </p:txBody>
      </p:sp>
      <p:sp>
        <p:nvSpPr>
          <p:cNvPr id="8" name="Content Placeholder 7"/>
          <p:cNvSpPr>
            <a:spLocks noGrp="1"/>
          </p:cNvSpPr>
          <p:nvPr>
            <p:ph idx="1"/>
          </p:nvPr>
        </p:nvSpPr>
        <p:spPr>
          <a:xfrm>
            <a:off x="766234" y="1474789"/>
            <a:ext cx="8596668" cy="3880773"/>
          </a:xfrm>
        </p:spPr>
        <p:txBody>
          <a:bodyPr>
            <a:noAutofit/>
          </a:bodyPr>
          <a:lstStyle/>
          <a:p>
            <a:r>
              <a:rPr lang="en-US" sz="4000" dirty="0" smtClean="0"/>
              <a:t>Why the study?</a:t>
            </a:r>
          </a:p>
          <a:p>
            <a:r>
              <a:rPr lang="en-US" sz="4000" dirty="0" smtClean="0"/>
              <a:t>Who is “Battelle” and Why?</a:t>
            </a:r>
          </a:p>
          <a:p>
            <a:r>
              <a:rPr lang="en-US" sz="4000" dirty="0" smtClean="0"/>
              <a:t>Who was involved</a:t>
            </a:r>
          </a:p>
          <a:p>
            <a:r>
              <a:rPr lang="en-US" sz="4000" dirty="0" smtClean="0"/>
              <a:t>Process of the study</a:t>
            </a:r>
          </a:p>
          <a:p>
            <a:r>
              <a:rPr lang="en-US" sz="4000" dirty="0" smtClean="0"/>
              <a:t>Methodology</a:t>
            </a:r>
          </a:p>
          <a:p>
            <a:r>
              <a:rPr lang="en-US" sz="4000" dirty="0" smtClean="0"/>
              <a:t>Literature Review</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962" y="399969"/>
            <a:ext cx="1973243" cy="866124"/>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3512" y="5655783"/>
            <a:ext cx="1993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00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72" y="445337"/>
            <a:ext cx="8573028" cy="796840"/>
          </a:xfrm>
        </p:spPr>
        <p:txBody>
          <a:bodyPr>
            <a:noAutofit/>
          </a:bodyPr>
          <a:lstStyle/>
          <a:p>
            <a:pPr algn="ctr"/>
            <a:r>
              <a:rPr lang="en-US" sz="4000" dirty="0" smtClean="0"/>
              <a:t>FCS Programming Impacts in Kansas</a:t>
            </a:r>
            <a:endParaRPr lang="en-US" sz="4000" dirty="0"/>
          </a:p>
        </p:txBody>
      </p:sp>
      <p:sp>
        <p:nvSpPr>
          <p:cNvPr id="3" name="Content Placeholder 2"/>
          <p:cNvSpPr>
            <a:spLocks noGrp="1"/>
          </p:cNvSpPr>
          <p:nvPr>
            <p:ph idx="1"/>
          </p:nvPr>
        </p:nvSpPr>
        <p:spPr>
          <a:xfrm>
            <a:off x="182880" y="1661646"/>
            <a:ext cx="10926230" cy="5029042"/>
          </a:xfrm>
        </p:spPr>
        <p:txBody>
          <a:bodyPr>
            <a:noAutofit/>
          </a:bodyPr>
          <a:lstStyle/>
          <a:p>
            <a:pPr lvl="0"/>
            <a:r>
              <a:rPr lang="en-US" sz="2200" dirty="0"/>
              <a:t>Every $1 spent on EFNEP = $</a:t>
            </a:r>
            <a:r>
              <a:rPr lang="en-US" sz="2200" dirty="0" smtClean="0"/>
              <a:t>2.56 </a:t>
            </a:r>
            <a:r>
              <a:rPr lang="en-US" sz="2200" dirty="0"/>
              <a:t>savings in food expenditures </a:t>
            </a:r>
            <a:r>
              <a:rPr lang="en-US" sz="2200" dirty="0" smtClean="0"/>
              <a:t>(KS);                 $</a:t>
            </a:r>
            <a:r>
              <a:rPr lang="en-US" sz="2200" dirty="0"/>
              <a:t>3.63-$10.75 savings in healthcare </a:t>
            </a:r>
            <a:r>
              <a:rPr lang="en-US" sz="2200" dirty="0" smtClean="0"/>
              <a:t>costs; $86 million over lifetime                                  of participants</a:t>
            </a:r>
            <a:endParaRPr lang="en-US" sz="2200" dirty="0"/>
          </a:p>
          <a:p>
            <a:pPr lvl="0"/>
            <a:r>
              <a:rPr lang="en-US" sz="2200" dirty="0" smtClean="0"/>
              <a:t>Over </a:t>
            </a:r>
            <a:r>
              <a:rPr lang="en-US" sz="2200" dirty="0"/>
              <a:t>150 active Master Food Volunteers are in place in Kansas and </a:t>
            </a:r>
            <a:r>
              <a:rPr lang="en-US" sz="2200" dirty="0" smtClean="0"/>
              <a:t>provide            </a:t>
            </a:r>
            <a:r>
              <a:rPr lang="en-US" sz="2200" dirty="0"/>
              <a:t>relevant and valued programs</a:t>
            </a:r>
          </a:p>
          <a:p>
            <a:pPr lvl="0"/>
            <a:r>
              <a:rPr lang="en-US" sz="2200" dirty="0" smtClean="0"/>
              <a:t>16,000+ participate </a:t>
            </a:r>
            <a:r>
              <a:rPr lang="en-US" sz="2200" dirty="0"/>
              <a:t>in Walk Kansas each year: </a:t>
            </a:r>
            <a:r>
              <a:rPr lang="en-US" sz="2200" dirty="0" smtClean="0"/>
              <a:t>87</a:t>
            </a:r>
            <a:r>
              <a:rPr lang="en-US" sz="2200" dirty="0"/>
              <a:t>% increased physical activity</a:t>
            </a:r>
            <a:r>
              <a:rPr lang="en-US" sz="2200" dirty="0" smtClean="0"/>
              <a:t>,                                                       </a:t>
            </a:r>
            <a:r>
              <a:rPr lang="en-US" sz="2200" dirty="0"/>
              <a:t>69% were confident they would continue</a:t>
            </a:r>
          </a:p>
          <a:p>
            <a:pPr lvl="0"/>
            <a:r>
              <a:rPr lang="en-US" sz="2200" dirty="0"/>
              <a:t>$1 spent on Chronic Disease Self-Management Program = $4 saved in healthcare expenditures over a lifetime</a:t>
            </a:r>
          </a:p>
          <a:p>
            <a:pPr lvl="0"/>
            <a:r>
              <a:rPr lang="en-US" sz="2200" dirty="0"/>
              <a:t>Dining with Diabetes: 52% followed a meal plan to help manage diabetes; </a:t>
            </a:r>
            <a:r>
              <a:rPr lang="en-US" sz="2200" dirty="0" smtClean="0"/>
              <a:t>                        59</a:t>
            </a:r>
            <a:r>
              <a:rPr lang="en-US" sz="2200" dirty="0"/>
              <a:t>% used food label to plan; 55% kept track of carbohydrate foods daily</a:t>
            </a:r>
          </a:p>
          <a:p>
            <a:pPr marL="0" indent="0">
              <a:buNone/>
            </a:pPr>
            <a:endParaRPr lang="en-US" sz="2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460" y="5852488"/>
            <a:ext cx="1511300" cy="838200"/>
          </a:xfrm>
          <a:prstGeom prst="rect">
            <a:avLst/>
          </a:prstGeom>
        </p:spPr>
      </p:pic>
    </p:spTree>
    <p:extLst>
      <p:ext uri="{BB962C8B-B14F-4D97-AF65-F5344CB8AC3E}">
        <p14:creationId xmlns:p14="http://schemas.microsoft.com/office/powerpoint/2010/main" val="3008599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34" y="1826567"/>
            <a:ext cx="8596668" cy="3597310"/>
          </a:xfrm>
        </p:spPr>
        <p:txBody>
          <a:bodyPr>
            <a:noAutofit/>
          </a:bodyPr>
          <a:lstStyle/>
          <a:p>
            <a:r>
              <a:rPr lang="en-US" sz="4000" b="1" i="1" dirty="0"/>
              <a:t>“….it is likely that Family &amp; Consumer Sciences Extension nationally reaches more people with nutrition education than any other source in the nation.”</a:t>
            </a:r>
            <a:r>
              <a:rPr lang="en-US" sz="4000" dirty="0"/>
              <a:t/>
            </a:r>
            <a:br>
              <a:rPr lang="en-US" sz="4000" dirty="0"/>
            </a:b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460" y="5852488"/>
            <a:ext cx="1511300" cy="838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9864" y="369823"/>
            <a:ext cx="2041921" cy="896269"/>
          </a:xfrm>
          <a:prstGeom prst="rect">
            <a:avLst/>
          </a:prstGeom>
        </p:spPr>
      </p:pic>
    </p:spTree>
    <p:extLst>
      <p:ext uri="{BB962C8B-B14F-4D97-AF65-F5344CB8AC3E}">
        <p14:creationId xmlns:p14="http://schemas.microsoft.com/office/powerpoint/2010/main" val="409026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4" y="399969"/>
            <a:ext cx="7502839" cy="776289"/>
          </a:xfrm>
        </p:spPr>
        <p:txBody>
          <a:bodyPr>
            <a:normAutofit/>
          </a:bodyPr>
          <a:lstStyle/>
          <a:p>
            <a:pPr algn="ctr"/>
            <a:r>
              <a:rPr lang="en-US" sz="4000" dirty="0" smtClean="0"/>
              <a:t>Why Food Safety?</a:t>
            </a:r>
            <a:endParaRPr lang="en-US" sz="4000" dirty="0"/>
          </a:p>
        </p:txBody>
      </p:sp>
      <p:sp>
        <p:nvSpPr>
          <p:cNvPr id="3" name="Content Placeholder 2"/>
          <p:cNvSpPr>
            <a:spLocks noGrp="1"/>
          </p:cNvSpPr>
          <p:nvPr>
            <p:ph idx="1"/>
          </p:nvPr>
        </p:nvSpPr>
        <p:spPr>
          <a:xfrm>
            <a:off x="428625" y="1314450"/>
            <a:ext cx="8845377" cy="4616932"/>
          </a:xfrm>
        </p:spPr>
        <p:txBody>
          <a:bodyPr>
            <a:noAutofit/>
          </a:bodyPr>
          <a:lstStyle/>
          <a:p>
            <a:pPr marL="0" indent="0">
              <a:buNone/>
            </a:pPr>
            <a:r>
              <a:rPr lang="en-US" sz="3600" dirty="0" smtClean="0"/>
              <a:t>Annually:</a:t>
            </a:r>
          </a:p>
          <a:p>
            <a:pPr lvl="0"/>
            <a:r>
              <a:rPr lang="en-US" sz="2400" dirty="0"/>
              <a:t>Millions of foodborne illnesses occur in the United States</a:t>
            </a:r>
          </a:p>
          <a:p>
            <a:pPr lvl="0"/>
            <a:r>
              <a:rPr lang="en-US" sz="2400" dirty="0"/>
              <a:t>1 in 6 Americans get sick from and 3,000 die of foodborne diseases.</a:t>
            </a:r>
          </a:p>
          <a:p>
            <a:pPr lvl="0"/>
            <a:r>
              <a:rPr lang="en-US" sz="2400" dirty="0"/>
              <a:t>Reducing foodborne illness by 10% would keep 5 million Americans from getting sick.</a:t>
            </a:r>
          </a:p>
          <a:p>
            <a:pPr lvl="0"/>
            <a:r>
              <a:rPr lang="en-US" sz="2400" dirty="0"/>
              <a:t>Acute foodborne illnesses cost the U.S. an estimated $152 billion in healthcare, workplace, and other economic losses.</a:t>
            </a:r>
          </a:p>
          <a:p>
            <a:pPr lvl="0"/>
            <a:r>
              <a:rPr lang="en-US" sz="2400" dirty="0"/>
              <a:t>Preventing a single fatal case of E. coli O157 infection would save an estimated $7 million. </a:t>
            </a:r>
          </a:p>
          <a:p>
            <a:endParaRPr lang="en-US" sz="1600" i="1" dirty="0" smtClean="0"/>
          </a:p>
          <a:p>
            <a:r>
              <a:rPr lang="en-US" sz="1600" i="1" dirty="0" smtClean="0"/>
              <a:t>Reference</a:t>
            </a:r>
            <a:r>
              <a:rPr lang="en-US" sz="1600" i="1" dirty="0"/>
              <a:t>: CDC. “Environmental Health Practice and CDC’s Food Safety Winnable Battle”</a:t>
            </a:r>
            <a:endParaRPr lang="en-US" sz="1600" dirty="0"/>
          </a:p>
          <a:p>
            <a:pPr marL="457200" lvl="1" indent="0">
              <a:buNone/>
            </a:pPr>
            <a:endParaRPr lang="en-US" sz="3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7790" y="399969"/>
            <a:ext cx="2083415" cy="9144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548" y="5414963"/>
            <a:ext cx="1862238" cy="1032838"/>
          </a:xfrm>
          <a:prstGeom prst="rect">
            <a:avLst/>
          </a:prstGeom>
        </p:spPr>
      </p:pic>
    </p:spTree>
    <p:extLst>
      <p:ext uri="{BB962C8B-B14F-4D97-AF65-F5344CB8AC3E}">
        <p14:creationId xmlns:p14="http://schemas.microsoft.com/office/powerpoint/2010/main" val="346526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23640"/>
            <a:ext cx="9118601" cy="952501"/>
          </a:xfrm>
        </p:spPr>
        <p:txBody>
          <a:bodyPr>
            <a:noAutofit/>
          </a:bodyPr>
          <a:lstStyle/>
          <a:p>
            <a:pPr algn="ctr"/>
            <a:r>
              <a:rPr lang="en-US" sz="4000" dirty="0" smtClean="0"/>
              <a:t>Extension Food Safety </a:t>
            </a:r>
            <a:br>
              <a:rPr lang="en-US" sz="4000" dirty="0" smtClean="0"/>
            </a:br>
            <a:r>
              <a:rPr lang="en-US" sz="4000" dirty="0" smtClean="0"/>
              <a:t>Program Focus</a:t>
            </a:r>
            <a:endParaRPr lang="en-US" sz="4000" dirty="0"/>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10148655" y="5729078"/>
            <a:ext cx="1652191" cy="838200"/>
          </a:xfrm>
          <a:prstGeom prst="rect">
            <a:avLst/>
          </a:prstGeom>
        </p:spPr>
      </p:pic>
      <p:graphicFrame>
        <p:nvGraphicFramePr>
          <p:cNvPr id="17" name="Diagram 16"/>
          <p:cNvGraphicFramePr/>
          <p:nvPr>
            <p:extLst>
              <p:ext uri="{D42A27DB-BD31-4B8C-83A1-F6EECF244321}">
                <p14:modId xmlns:p14="http://schemas.microsoft.com/office/powerpoint/2010/main" val="1767381157"/>
              </p:ext>
            </p:extLst>
          </p:nvPr>
        </p:nvGraphicFramePr>
        <p:xfrm>
          <a:off x="247650" y="1143001"/>
          <a:ext cx="9944100" cy="491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95070" y="399969"/>
            <a:ext cx="1996135" cy="876172"/>
          </a:xfrm>
          <a:prstGeom prst="rect">
            <a:avLst/>
          </a:prstGeom>
        </p:spPr>
      </p:pic>
    </p:spTree>
    <p:extLst>
      <p:ext uri="{BB962C8B-B14F-4D97-AF65-F5344CB8AC3E}">
        <p14:creationId xmlns:p14="http://schemas.microsoft.com/office/powerpoint/2010/main" val="3448195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Successful Extension </a:t>
            </a:r>
            <a:br>
              <a:rPr lang="en-US" sz="4000" dirty="0" smtClean="0"/>
            </a:br>
            <a:r>
              <a:rPr lang="en-US" sz="4000" dirty="0" smtClean="0"/>
              <a:t>Food Safety Programs</a:t>
            </a:r>
            <a:endParaRPr lang="en-US" sz="4000" dirty="0"/>
          </a:p>
        </p:txBody>
      </p:sp>
      <p:sp>
        <p:nvSpPr>
          <p:cNvPr id="3" name="Content Placeholder 2"/>
          <p:cNvSpPr>
            <a:spLocks noGrp="1"/>
          </p:cNvSpPr>
          <p:nvPr>
            <p:ph idx="1"/>
          </p:nvPr>
        </p:nvSpPr>
        <p:spPr>
          <a:xfrm>
            <a:off x="431800" y="2693989"/>
            <a:ext cx="8077200" cy="2398711"/>
          </a:xfrm>
        </p:spPr>
        <p:txBody>
          <a:bodyPr>
            <a:noAutofit/>
          </a:bodyPr>
          <a:lstStyle/>
          <a:p>
            <a:pPr lvl="0"/>
            <a:r>
              <a:rPr lang="en-US" sz="4000" dirty="0" err="1" smtClean="0"/>
              <a:t>ServSafe</a:t>
            </a:r>
            <a:r>
              <a:rPr lang="en-US" sz="4000" dirty="0" smtClean="0"/>
              <a:t>© Food Handlers </a:t>
            </a:r>
          </a:p>
          <a:p>
            <a:pPr lvl="0"/>
            <a:r>
              <a:rPr lang="en-US" sz="4000" dirty="0" err="1" smtClean="0"/>
              <a:t>ServSafe</a:t>
            </a:r>
            <a:r>
              <a:rPr lang="en-US" sz="4000" dirty="0" smtClean="0"/>
              <a:t>© Manager Certification</a:t>
            </a:r>
          </a:p>
          <a:p>
            <a:pPr lvl="0"/>
            <a:r>
              <a:rPr lang="en-US" sz="4000" dirty="0" smtClean="0"/>
              <a:t>Home Food Preservation</a:t>
            </a:r>
            <a:endParaRPr lang="en-US" sz="40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b="18981"/>
          <a:stretch/>
        </p:blipFill>
        <p:spPr bwMode="auto">
          <a:xfrm>
            <a:off x="8382000" y="1955800"/>
            <a:ext cx="3022600" cy="4114800"/>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5070" y="399969"/>
            <a:ext cx="1996135" cy="876172"/>
          </a:xfrm>
          <a:prstGeom prst="rect">
            <a:avLst/>
          </a:prstGeom>
        </p:spPr>
      </p:pic>
    </p:spTree>
    <p:extLst>
      <p:ext uri="{BB962C8B-B14F-4D97-AF65-F5344CB8AC3E}">
        <p14:creationId xmlns:p14="http://schemas.microsoft.com/office/powerpoint/2010/main" val="635681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16" y="376238"/>
            <a:ext cx="8596668" cy="876300"/>
          </a:xfrm>
        </p:spPr>
        <p:txBody>
          <a:bodyPr>
            <a:noAutofit/>
          </a:bodyPr>
          <a:lstStyle/>
          <a:p>
            <a:pPr algn="ctr"/>
            <a:r>
              <a:rPr lang="en-US" sz="4000" dirty="0" smtClean="0"/>
              <a:t>Food Safety Programming                      Impacts </a:t>
            </a:r>
            <a:r>
              <a:rPr lang="en-US" sz="4000" dirty="0"/>
              <a:t>in Kansas</a:t>
            </a:r>
            <a:endParaRPr lang="en-US" sz="4000" b="1" dirty="0"/>
          </a:p>
        </p:txBody>
      </p:sp>
      <p:sp>
        <p:nvSpPr>
          <p:cNvPr id="3" name="Content Placeholder 2"/>
          <p:cNvSpPr>
            <a:spLocks noGrp="1"/>
          </p:cNvSpPr>
          <p:nvPr>
            <p:ph idx="1"/>
          </p:nvPr>
        </p:nvSpPr>
        <p:spPr>
          <a:xfrm>
            <a:off x="471132" y="2019879"/>
            <a:ext cx="8596668" cy="3826740"/>
          </a:xfrm>
        </p:spPr>
        <p:txBody>
          <a:bodyPr/>
          <a:lstStyle/>
          <a:p>
            <a:pPr marL="0" indent="0">
              <a:buNone/>
            </a:pPr>
            <a:r>
              <a:rPr lang="en-US" sz="2800" b="1" dirty="0"/>
              <a:t>FCS Extension:</a:t>
            </a:r>
            <a:endParaRPr lang="en-US" sz="2800" dirty="0"/>
          </a:p>
          <a:p>
            <a:pPr lvl="0"/>
            <a:r>
              <a:rPr lang="en-US" sz="2800" dirty="0"/>
              <a:t>Food Safety education and training helps reduce foodborne </a:t>
            </a:r>
            <a:r>
              <a:rPr lang="en-US" sz="2800" dirty="0" smtClean="0"/>
              <a:t>illnesses</a:t>
            </a:r>
            <a:r>
              <a:rPr lang="en-US" sz="2800" dirty="0"/>
              <a:t>.</a:t>
            </a:r>
          </a:p>
          <a:p>
            <a:pPr lvl="0"/>
            <a:r>
              <a:rPr lang="en-US" sz="2800" dirty="0"/>
              <a:t>Increased awareness of safety and improved skills of home </a:t>
            </a:r>
            <a:r>
              <a:rPr lang="en-US" sz="2800" dirty="0" smtClean="0"/>
              <a:t>food preservation</a:t>
            </a:r>
            <a:r>
              <a:rPr lang="en-US" sz="2800" dirty="0"/>
              <a:t>.</a:t>
            </a:r>
          </a:p>
          <a:p>
            <a:pPr lvl="0"/>
            <a:r>
              <a:rPr lang="en-US" sz="2800" dirty="0"/>
              <a:t>North Central Region educated more than 6000 food handlers in 2014 </a:t>
            </a:r>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615489" y="376238"/>
            <a:ext cx="2164714" cy="1109662"/>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t="7759" r="13999" b="4957"/>
          <a:stretch/>
        </p:blipFill>
        <p:spPr bwMode="auto">
          <a:xfrm>
            <a:off x="9067800" y="2571750"/>
            <a:ext cx="2733675" cy="37401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450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0514"/>
            <a:ext cx="8596668" cy="1320800"/>
          </a:xfrm>
        </p:spPr>
        <p:txBody>
          <a:bodyPr>
            <a:noAutofit/>
          </a:bodyPr>
          <a:lstStyle/>
          <a:p>
            <a:pPr algn="ctr"/>
            <a:r>
              <a:rPr lang="en-US" sz="4000" dirty="0" smtClean="0"/>
              <a:t>Family Resource Management</a:t>
            </a:r>
            <a:br>
              <a:rPr lang="en-US" sz="4000" dirty="0" smtClean="0"/>
            </a:br>
            <a:r>
              <a:rPr lang="en-US" sz="4000" dirty="0" smtClean="0"/>
              <a:t>Program Focus</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8689" y="370514"/>
            <a:ext cx="1862295" cy="8174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8689" y="5484939"/>
            <a:ext cx="1723796" cy="956055"/>
          </a:xfrm>
          <a:prstGeom prst="rect">
            <a:avLst/>
          </a:prstGeom>
        </p:spPr>
      </p:pic>
      <p:graphicFrame>
        <p:nvGraphicFramePr>
          <p:cNvPr id="7" name="Diagram 6"/>
          <p:cNvGraphicFramePr/>
          <p:nvPr>
            <p:extLst>
              <p:ext uri="{D42A27DB-BD31-4B8C-83A1-F6EECF244321}">
                <p14:modId xmlns:p14="http://schemas.microsoft.com/office/powerpoint/2010/main" val="1214022335"/>
              </p:ext>
            </p:extLst>
          </p:nvPr>
        </p:nvGraphicFramePr>
        <p:xfrm>
          <a:off x="1244600" y="1735348"/>
          <a:ext cx="7023893" cy="4227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472273" y="6123528"/>
            <a:ext cx="9284676" cy="461665"/>
          </a:xfrm>
          <a:prstGeom prst="rect">
            <a:avLst/>
          </a:prstGeom>
          <a:noFill/>
        </p:spPr>
        <p:txBody>
          <a:bodyPr wrap="square" rtlCol="0">
            <a:spAutoFit/>
          </a:bodyPr>
          <a:lstStyle/>
          <a:p>
            <a:r>
              <a:rPr lang="en-US" sz="2400" dirty="0" smtClean="0"/>
              <a:t>“</a:t>
            </a:r>
            <a:r>
              <a:rPr lang="en-US" sz="2400" i="1" dirty="0" smtClean="0"/>
              <a:t>Guiding families, daily, to make the most of what they have</a:t>
            </a:r>
            <a:r>
              <a:rPr lang="en-US" sz="2400" dirty="0" smtClean="0"/>
              <a:t>.”  </a:t>
            </a:r>
            <a:endParaRPr lang="en-US" sz="2400" dirty="0"/>
          </a:p>
        </p:txBody>
      </p:sp>
    </p:spTree>
    <p:extLst>
      <p:ext uri="{BB962C8B-B14F-4D97-AF65-F5344CB8AC3E}">
        <p14:creationId xmlns:p14="http://schemas.microsoft.com/office/powerpoint/2010/main" val="292679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90" y="399969"/>
            <a:ext cx="8437710" cy="795785"/>
          </a:xfrm>
        </p:spPr>
        <p:txBody>
          <a:bodyPr>
            <a:normAutofit/>
          </a:bodyPr>
          <a:lstStyle/>
          <a:p>
            <a:pPr algn="ctr"/>
            <a:r>
              <a:rPr lang="en-US" sz="4000" dirty="0"/>
              <a:t>Why Family </a:t>
            </a:r>
            <a:r>
              <a:rPr lang="en-US" sz="4000" dirty="0" smtClean="0"/>
              <a:t>Resource Management?</a:t>
            </a:r>
            <a:endParaRPr lang="en-US" sz="4000" dirty="0"/>
          </a:p>
        </p:txBody>
      </p:sp>
      <p:sp>
        <p:nvSpPr>
          <p:cNvPr id="3" name="Content Placeholder 2"/>
          <p:cNvSpPr>
            <a:spLocks noGrp="1"/>
          </p:cNvSpPr>
          <p:nvPr>
            <p:ph idx="1"/>
          </p:nvPr>
        </p:nvSpPr>
        <p:spPr>
          <a:xfrm>
            <a:off x="231310" y="1346200"/>
            <a:ext cx="9846901" cy="5181600"/>
          </a:xfrm>
        </p:spPr>
        <p:txBody>
          <a:bodyPr>
            <a:normAutofit fontScale="77500" lnSpcReduction="20000"/>
          </a:bodyPr>
          <a:lstStyle/>
          <a:p>
            <a:r>
              <a:rPr lang="en-US" sz="4000" dirty="0"/>
              <a:t>⤓ Decline in personal savings rate in U.S. since 1970</a:t>
            </a:r>
          </a:p>
          <a:p>
            <a:pPr marL="0" indent="0">
              <a:buNone/>
            </a:pPr>
            <a:r>
              <a:rPr lang="en-US" sz="4000" dirty="0" smtClean="0"/>
              <a:t>	“</a:t>
            </a:r>
            <a:r>
              <a:rPr lang="en-US" sz="4000" dirty="0"/>
              <a:t>Real wages” flat or falling for past decades</a:t>
            </a:r>
          </a:p>
          <a:p>
            <a:r>
              <a:rPr lang="en-US" sz="4000" dirty="0"/>
              <a:t>36% of Americans report worrying about not being able to pay monthly bills</a:t>
            </a:r>
          </a:p>
          <a:p>
            <a:r>
              <a:rPr lang="en-US" sz="4000" dirty="0"/>
              <a:t>42% of parents expecting children to have post-high school education have saved nothing for that</a:t>
            </a:r>
          </a:p>
          <a:p>
            <a:r>
              <a:rPr lang="en-US" sz="4000" dirty="0"/>
              <a:t>27% of workers report having $1000 or less in retirement savings</a:t>
            </a:r>
          </a:p>
          <a:p>
            <a:r>
              <a:rPr lang="en-US" sz="4000" dirty="0"/>
              <a:t>48% of U.S. adults are worried about not being able to maintain their standard of living</a:t>
            </a:r>
          </a:p>
          <a:p>
            <a:endParaRPr lang="en-US" sz="40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211" y="399969"/>
            <a:ext cx="1812994" cy="795785"/>
          </a:xfrm>
          <a:prstGeom prst="rect">
            <a:avLst/>
          </a:prstGeom>
        </p:spPr>
      </p:pic>
    </p:spTree>
    <p:extLst>
      <p:ext uri="{BB962C8B-B14F-4D97-AF65-F5344CB8AC3E}">
        <p14:creationId xmlns:p14="http://schemas.microsoft.com/office/powerpoint/2010/main" val="588380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72969"/>
            <a:ext cx="9495872" cy="1320800"/>
          </a:xfrm>
        </p:spPr>
        <p:txBody>
          <a:bodyPr>
            <a:normAutofit/>
          </a:bodyPr>
          <a:lstStyle/>
          <a:p>
            <a:pPr algn="ctr"/>
            <a:r>
              <a:rPr lang="en-US" sz="4000" dirty="0" smtClean="0"/>
              <a:t>Successful Family Resource Management Programs in Kanas</a:t>
            </a:r>
            <a:endParaRPr lang="en-US" sz="4000" dirty="0"/>
          </a:p>
        </p:txBody>
      </p:sp>
      <p:sp>
        <p:nvSpPr>
          <p:cNvPr id="3" name="Content Placeholder 2"/>
          <p:cNvSpPr>
            <a:spLocks noGrp="1"/>
          </p:cNvSpPr>
          <p:nvPr>
            <p:ph idx="1"/>
          </p:nvPr>
        </p:nvSpPr>
        <p:spPr>
          <a:xfrm>
            <a:off x="371010" y="2021254"/>
            <a:ext cx="8596668" cy="3373312"/>
          </a:xfrm>
        </p:spPr>
        <p:txBody>
          <a:bodyPr>
            <a:normAutofit fontScale="85000" lnSpcReduction="20000"/>
          </a:bodyPr>
          <a:lstStyle/>
          <a:p>
            <a:r>
              <a:rPr lang="en-US" sz="4000" dirty="0"/>
              <a:t>Money Smart (FDIC</a:t>
            </a:r>
            <a:r>
              <a:rPr lang="en-US" sz="4000" dirty="0" smtClean="0"/>
              <a:t>)</a:t>
            </a:r>
          </a:p>
          <a:p>
            <a:r>
              <a:rPr lang="en-US" sz="4000" dirty="0"/>
              <a:t>Welcome to the Real World</a:t>
            </a:r>
          </a:p>
          <a:p>
            <a:r>
              <a:rPr lang="en-US" sz="4000" dirty="0"/>
              <a:t>America/Kansas Saves</a:t>
            </a:r>
          </a:p>
          <a:p>
            <a:r>
              <a:rPr lang="en-US" sz="4000" dirty="0"/>
              <a:t>Prepare Kansas</a:t>
            </a:r>
          </a:p>
          <a:p>
            <a:r>
              <a:rPr lang="en-US" sz="4000" dirty="0"/>
              <a:t>Volunteer Income Tax Assistance (VITA)</a:t>
            </a:r>
          </a:p>
          <a:p>
            <a:r>
              <a:rPr lang="en-US" sz="4000" dirty="0"/>
              <a:t>Who Gets Grandma’s Yellow Pie Plate</a:t>
            </a:r>
            <a:r>
              <a:rPr lang="en-US" sz="4000" dirty="0" smtClean="0"/>
              <a:t>?</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211" y="399969"/>
            <a:ext cx="1812994" cy="795785"/>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617" y="1487060"/>
            <a:ext cx="3608387"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18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91" y="418608"/>
            <a:ext cx="8596668" cy="990601"/>
          </a:xfrm>
        </p:spPr>
        <p:txBody>
          <a:bodyPr>
            <a:normAutofit/>
          </a:bodyPr>
          <a:lstStyle/>
          <a:p>
            <a:pPr algn="ctr"/>
            <a:r>
              <a:rPr lang="en-US" sz="4000" dirty="0" smtClean="0"/>
              <a:t>Kansas State University’s</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093" y="5604214"/>
            <a:ext cx="1511300" cy="838200"/>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6" descr="SHIC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763" y="1409209"/>
            <a:ext cx="4086225" cy="32681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500" y="4822985"/>
            <a:ext cx="8858250" cy="1200329"/>
          </a:xfrm>
          <a:prstGeom prst="rect">
            <a:avLst/>
          </a:prstGeom>
          <a:noFill/>
        </p:spPr>
        <p:txBody>
          <a:bodyPr wrap="square" rtlCol="0">
            <a:spAutoFit/>
          </a:bodyPr>
          <a:lstStyle/>
          <a:p>
            <a:r>
              <a:rPr lang="en-US" sz="2400" b="1" dirty="0" smtClean="0"/>
              <a:t>“The Senior Health Insurance Counseling program was found to generate $20.69 in savings on medical prescription cost for each $1 spend on the program in 2014.”</a:t>
            </a:r>
            <a:endParaRPr lang="en-US" sz="24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9108" y="231732"/>
            <a:ext cx="2081813" cy="913779"/>
          </a:xfrm>
          <a:prstGeom prst="rect">
            <a:avLst/>
          </a:prstGeom>
        </p:spPr>
      </p:pic>
    </p:spTree>
    <p:extLst>
      <p:ext uri="{BB962C8B-B14F-4D97-AF65-F5344CB8AC3E}">
        <p14:creationId xmlns:p14="http://schemas.microsoft.com/office/powerpoint/2010/main" val="71478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399968"/>
            <a:ext cx="8216900" cy="801292"/>
          </a:xfrm>
        </p:spPr>
        <p:txBody>
          <a:bodyPr>
            <a:normAutofit/>
          </a:bodyPr>
          <a:lstStyle/>
          <a:p>
            <a:pPr algn="ctr"/>
            <a:r>
              <a:rPr lang="en-US" sz="4000" dirty="0" smtClean="0"/>
              <a:t>FCS Recognized in 19</a:t>
            </a:r>
            <a:r>
              <a:rPr lang="en-US" sz="4000" baseline="30000" dirty="0" smtClean="0"/>
              <a:t>th</a:t>
            </a:r>
            <a:r>
              <a:rPr lang="en-US" sz="4000" dirty="0" smtClean="0"/>
              <a:t> Century…</a:t>
            </a:r>
            <a:endParaRPr lang="en-US" sz="4000" dirty="0"/>
          </a:p>
        </p:txBody>
      </p:sp>
      <p:sp>
        <p:nvSpPr>
          <p:cNvPr id="3" name="Content Placeholder 2"/>
          <p:cNvSpPr>
            <a:spLocks noGrp="1"/>
          </p:cNvSpPr>
          <p:nvPr>
            <p:ph idx="1"/>
          </p:nvPr>
        </p:nvSpPr>
        <p:spPr>
          <a:xfrm>
            <a:off x="611346" y="945263"/>
            <a:ext cx="8596668" cy="5229293"/>
          </a:xfrm>
        </p:spPr>
        <p:txBody>
          <a:bodyPr>
            <a:normAutofit/>
          </a:bodyPr>
          <a:lstStyle/>
          <a:p>
            <a:pPr marL="0" indent="0">
              <a:buNone/>
            </a:pPr>
            <a:endParaRPr lang="en-US" dirty="0" smtClean="0"/>
          </a:p>
          <a:p>
            <a:r>
              <a:rPr lang="en-US" sz="4000" dirty="0"/>
              <a:t>focused on the </a:t>
            </a:r>
            <a:r>
              <a:rPr lang="en-US" sz="4000" dirty="0" smtClean="0"/>
              <a:t>home </a:t>
            </a:r>
            <a:r>
              <a:rPr lang="en-US" sz="4000" dirty="0"/>
              <a:t>and </a:t>
            </a:r>
            <a:r>
              <a:rPr lang="en-US" sz="4000" dirty="0" smtClean="0"/>
              <a:t>its management:</a:t>
            </a:r>
          </a:p>
          <a:p>
            <a:pPr lvl="4">
              <a:buFont typeface="Arial" panose="020B0604020202020204" pitchFamily="34" charset="0"/>
              <a:buChar char="•"/>
            </a:pPr>
            <a:r>
              <a:rPr lang="en-US" sz="3000" dirty="0" smtClean="0"/>
              <a:t>cooking</a:t>
            </a:r>
          </a:p>
          <a:p>
            <a:pPr lvl="4">
              <a:buFont typeface="Arial" panose="020B0604020202020204" pitchFamily="34" charset="0"/>
              <a:buChar char="•"/>
            </a:pPr>
            <a:r>
              <a:rPr lang="en-US" sz="3000" dirty="0" smtClean="0"/>
              <a:t>management </a:t>
            </a:r>
            <a:r>
              <a:rPr lang="en-US" sz="3000" dirty="0"/>
              <a:t>of the </a:t>
            </a:r>
            <a:r>
              <a:rPr lang="en-US" sz="3000" dirty="0" smtClean="0"/>
              <a:t>household</a:t>
            </a:r>
          </a:p>
          <a:p>
            <a:pPr lvl="4">
              <a:buFont typeface="Arial" panose="020B0604020202020204" pitchFamily="34" charset="0"/>
              <a:buChar char="•"/>
            </a:pPr>
            <a:r>
              <a:rPr lang="en-US" sz="3000" dirty="0" smtClean="0"/>
              <a:t>preparation </a:t>
            </a:r>
            <a:r>
              <a:rPr lang="en-US" sz="3000" dirty="0"/>
              <a:t>of </a:t>
            </a:r>
            <a:r>
              <a:rPr lang="en-US" sz="3000" dirty="0" smtClean="0"/>
              <a:t>medicines</a:t>
            </a:r>
          </a:p>
          <a:p>
            <a:pPr lvl="4">
              <a:spcAft>
                <a:spcPts val="1800"/>
              </a:spcAft>
              <a:buFont typeface="Arial" panose="020B0604020202020204" pitchFamily="34" charset="0"/>
              <a:buChar char="•"/>
            </a:pPr>
            <a:r>
              <a:rPr lang="en-US" sz="3000" dirty="0" smtClean="0"/>
              <a:t>food preservation</a:t>
            </a:r>
            <a:endParaRPr lang="en-US" sz="3000" dirty="0"/>
          </a:p>
          <a:p>
            <a:r>
              <a:rPr lang="en-US" sz="4000" dirty="0" smtClean="0"/>
              <a:t>1899 – Home Economics </a:t>
            </a:r>
          </a:p>
          <a:p>
            <a:pPr marL="457200" lvl="1" indent="0">
              <a:buNone/>
            </a:pPr>
            <a:endParaRPr lang="en-US" dirty="0" smtClean="0"/>
          </a:p>
          <a:p>
            <a:pPr marL="914400" lvl="2"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640" y="399968"/>
            <a:ext cx="1904565" cy="8359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905" y="5702376"/>
            <a:ext cx="1511300" cy="838200"/>
          </a:xfrm>
          <a:prstGeom prst="rect">
            <a:avLst/>
          </a:prstGeom>
        </p:spPr>
      </p:pic>
    </p:spTree>
    <p:extLst>
      <p:ext uri="{BB962C8B-B14F-4D97-AF65-F5344CB8AC3E}">
        <p14:creationId xmlns:p14="http://schemas.microsoft.com/office/powerpoint/2010/main" val="261213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16" y="399969"/>
            <a:ext cx="8596668" cy="1320800"/>
          </a:xfrm>
        </p:spPr>
        <p:txBody>
          <a:bodyPr>
            <a:normAutofit/>
          </a:bodyPr>
          <a:lstStyle/>
          <a:p>
            <a:pPr algn="ctr"/>
            <a:r>
              <a:rPr lang="en-US" sz="4000" dirty="0" smtClean="0"/>
              <a:t>Section III: </a:t>
            </a:r>
            <a:br>
              <a:rPr lang="en-US" sz="4000" dirty="0" smtClean="0"/>
            </a:br>
            <a:r>
              <a:rPr lang="en-US" sz="4000" dirty="0" smtClean="0"/>
              <a:t>Family &amp; Human Development</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070" y="399969"/>
            <a:ext cx="1996135" cy="8761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905" y="5734843"/>
            <a:ext cx="1511300" cy="838200"/>
          </a:xfrm>
          <a:prstGeom prst="rect">
            <a:avLst/>
          </a:prstGeom>
        </p:spPr>
      </p:pic>
      <p:graphicFrame>
        <p:nvGraphicFramePr>
          <p:cNvPr id="8" name="Diagram 7"/>
          <p:cNvGraphicFramePr/>
          <p:nvPr>
            <p:extLst>
              <p:ext uri="{D42A27DB-BD31-4B8C-83A1-F6EECF244321}">
                <p14:modId xmlns:p14="http://schemas.microsoft.com/office/powerpoint/2010/main" val="3094752948"/>
              </p:ext>
            </p:extLst>
          </p:nvPr>
        </p:nvGraphicFramePr>
        <p:xfrm>
          <a:off x="374073" y="1614848"/>
          <a:ext cx="9099319" cy="41199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89599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90" y="399969"/>
            <a:ext cx="8596668" cy="1320800"/>
          </a:xfrm>
        </p:spPr>
        <p:txBody>
          <a:bodyPr/>
          <a:lstStyle/>
          <a:p>
            <a:pPr algn="ctr"/>
            <a:r>
              <a:rPr lang="en-US" dirty="0" smtClean="0"/>
              <a:t>Five Domains of Child Development</a:t>
            </a:r>
            <a:endParaRPr lang="en-US" dirty="0"/>
          </a:p>
        </p:txBody>
      </p:sp>
      <p:sp>
        <p:nvSpPr>
          <p:cNvPr id="3" name="Content Placeholder 2"/>
          <p:cNvSpPr>
            <a:spLocks noGrp="1"/>
          </p:cNvSpPr>
          <p:nvPr>
            <p:ph idx="1"/>
          </p:nvPr>
        </p:nvSpPr>
        <p:spPr>
          <a:xfrm>
            <a:off x="373668" y="2173950"/>
            <a:ext cx="8596668" cy="3373312"/>
          </a:xfrm>
        </p:spPr>
        <p:txBody>
          <a:bodyPr>
            <a:normAutofit/>
          </a:bodyPr>
          <a:lstStyle/>
          <a:p>
            <a:r>
              <a:rPr lang="en-US" sz="3600" dirty="0" smtClean="0"/>
              <a:t>Physical Development &amp; Health</a:t>
            </a:r>
          </a:p>
          <a:p>
            <a:r>
              <a:rPr lang="en-US" sz="3600" dirty="0" smtClean="0"/>
              <a:t>Social and Emotional</a:t>
            </a:r>
          </a:p>
          <a:p>
            <a:r>
              <a:rPr lang="en-US" sz="3600" dirty="0" smtClean="0"/>
              <a:t>Language and Literacy</a:t>
            </a:r>
          </a:p>
          <a:p>
            <a:r>
              <a:rPr lang="en-US" sz="3600" dirty="0" smtClean="0"/>
              <a:t>Cognition and General Knowledge</a:t>
            </a:r>
          </a:p>
          <a:p>
            <a:r>
              <a:rPr lang="en-US" sz="3600" dirty="0" smtClean="0"/>
              <a:t>Approaches to Learning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211" y="399969"/>
            <a:ext cx="1812994" cy="795785"/>
          </a:xfrm>
          <a:prstGeom prst="rect">
            <a:avLst/>
          </a:prstGeom>
        </p:spPr>
      </p:pic>
      <p:pic>
        <p:nvPicPr>
          <p:cNvPr id="1026" name="Picture 2" descr="C:\Users\dbolton\AppData\Local\Temp\IMG_1275.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2800" t="13366"/>
          <a:stretch/>
        </p:blipFill>
        <p:spPr bwMode="auto">
          <a:xfrm>
            <a:off x="7817209" y="2916109"/>
            <a:ext cx="4220452" cy="31448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94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FCS Strives to:</a:t>
            </a:r>
            <a:endParaRPr lang="en-US" sz="4000" dirty="0"/>
          </a:p>
        </p:txBody>
      </p:sp>
      <p:sp>
        <p:nvSpPr>
          <p:cNvPr id="3" name="Content Placeholder 2"/>
          <p:cNvSpPr>
            <a:spLocks noGrp="1"/>
          </p:cNvSpPr>
          <p:nvPr>
            <p:ph idx="1"/>
          </p:nvPr>
        </p:nvSpPr>
        <p:spPr/>
        <p:txBody>
          <a:bodyPr>
            <a:normAutofit/>
          </a:bodyPr>
          <a:lstStyle/>
          <a:p>
            <a:r>
              <a:rPr lang="en-US" sz="3600" dirty="0" smtClean="0"/>
              <a:t>Educate parents, pre-emptively, to promote positive development</a:t>
            </a:r>
          </a:p>
          <a:p>
            <a:r>
              <a:rPr lang="en-US" sz="3600" dirty="0" smtClean="0"/>
              <a:t>Educate children &amp; youth with tools to combat negative influences</a:t>
            </a:r>
          </a:p>
          <a:p>
            <a:r>
              <a:rPr lang="en-US" sz="3600" dirty="0" smtClean="0"/>
              <a:t>Help create environments to foster healthful development</a:t>
            </a:r>
          </a:p>
          <a:p>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105" y="399969"/>
            <a:ext cx="1790100" cy="7857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905" y="5714746"/>
            <a:ext cx="1511300" cy="838200"/>
          </a:xfrm>
          <a:prstGeom prst="rect">
            <a:avLst/>
          </a:prstGeom>
        </p:spPr>
      </p:pic>
    </p:spTree>
    <p:extLst>
      <p:ext uri="{BB962C8B-B14F-4D97-AF65-F5344CB8AC3E}">
        <p14:creationId xmlns:p14="http://schemas.microsoft.com/office/powerpoint/2010/main" val="2989599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998" y="157558"/>
            <a:ext cx="7826586" cy="848282"/>
          </a:xfrm>
        </p:spPr>
        <p:txBody>
          <a:bodyPr/>
          <a:lstStyle/>
          <a:p>
            <a:pPr algn="ctr"/>
            <a:r>
              <a:rPr lang="en-US" dirty="0" smtClean="0"/>
              <a:t>FCS Impactful Programming</a:t>
            </a:r>
            <a:endParaRPr lang="en-US" dirty="0"/>
          </a:p>
        </p:txBody>
      </p:sp>
      <p:sp>
        <p:nvSpPr>
          <p:cNvPr id="3" name="Content Placeholder 2"/>
          <p:cNvSpPr>
            <a:spLocks noGrp="1"/>
          </p:cNvSpPr>
          <p:nvPr>
            <p:ph idx="1"/>
          </p:nvPr>
        </p:nvSpPr>
        <p:spPr>
          <a:xfrm>
            <a:off x="677334" y="1377539"/>
            <a:ext cx="8596668" cy="4663824"/>
          </a:xfrm>
        </p:spPr>
        <p:txBody>
          <a:bodyPr>
            <a:normAutofit/>
          </a:bodyPr>
          <a:lstStyle/>
          <a:p>
            <a:r>
              <a:rPr lang="en-US" sz="3600" dirty="0" smtClean="0"/>
              <a:t>Better Kid Care</a:t>
            </a:r>
          </a:p>
          <a:p>
            <a:r>
              <a:rPr lang="en-US" sz="3600" dirty="0" smtClean="0"/>
              <a:t>Have a Healthy Baby</a:t>
            </a:r>
          </a:p>
          <a:p>
            <a:r>
              <a:rPr lang="en-US" sz="3600" dirty="0" smtClean="0"/>
              <a:t>Rock Solid Foundations</a:t>
            </a:r>
          </a:p>
          <a:p>
            <a:r>
              <a:rPr lang="en-US" sz="3600" dirty="0" smtClean="0"/>
              <a:t>Nurturing Parent</a:t>
            </a:r>
          </a:p>
          <a:p>
            <a:pPr lvl="1"/>
            <a:r>
              <a:rPr lang="en-US" sz="3400" dirty="0" smtClean="0"/>
              <a:t>In quality programming:                      $1 Spent = $12.90 gained </a:t>
            </a:r>
            <a:endParaRPr lang="en-US" sz="3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033" y="5648372"/>
            <a:ext cx="1805618" cy="1001436"/>
          </a:xfrm>
          <a:prstGeom prst="rect">
            <a:avLst/>
          </a:prstGeom>
        </p:spPr>
      </p:pic>
      <p:pic>
        <p:nvPicPr>
          <p:cNvPr id="2050" name="Picture 2" descr="C:\Users\dbolton\AppData\Local\Temp\FullSizeRender-1.jpg"/>
          <p:cNvPicPr>
            <a:picLocks noChangeAspect="1" noChangeArrowheads="1"/>
          </p:cNvPicPr>
          <p:nvPr/>
        </p:nvPicPr>
        <p:blipFill rotWithShape="1">
          <a:blip r:embed="rId4">
            <a:extLst>
              <a:ext uri="{28A0092B-C50C-407E-A947-70E740481C1C}">
                <a14:useLocalDpi xmlns:a14="http://schemas.microsoft.com/office/drawing/2010/main" val="0"/>
              </a:ext>
            </a:extLst>
          </a:blip>
          <a:srcRect l="8525" t="6358" r="3950" b="19925"/>
          <a:stretch/>
        </p:blipFill>
        <p:spPr bwMode="auto">
          <a:xfrm>
            <a:off x="6321014" y="901700"/>
            <a:ext cx="5553638" cy="3098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99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7319"/>
          </a:xfrm>
        </p:spPr>
        <p:txBody>
          <a:bodyPr>
            <a:normAutofit/>
          </a:bodyPr>
          <a:lstStyle/>
          <a:p>
            <a:pPr algn="ctr"/>
            <a:r>
              <a:rPr lang="en-US" sz="4000" dirty="0" smtClean="0"/>
              <a:t>Relationships &amp; Family Dynamics</a:t>
            </a:r>
            <a:endParaRPr lang="en-US" sz="4000" dirty="0"/>
          </a:p>
        </p:txBody>
      </p:sp>
      <p:sp>
        <p:nvSpPr>
          <p:cNvPr id="3" name="Content Placeholder 2"/>
          <p:cNvSpPr>
            <a:spLocks noGrp="1"/>
          </p:cNvSpPr>
          <p:nvPr>
            <p:ph idx="1"/>
          </p:nvPr>
        </p:nvSpPr>
        <p:spPr>
          <a:xfrm>
            <a:off x="677334" y="1650671"/>
            <a:ext cx="8596668" cy="4390692"/>
          </a:xfrm>
        </p:spPr>
        <p:txBody>
          <a:bodyPr>
            <a:normAutofit/>
          </a:bodyPr>
          <a:lstStyle/>
          <a:p>
            <a:pPr marL="0" indent="0">
              <a:buNone/>
            </a:pPr>
            <a:r>
              <a:rPr lang="en-US" sz="3600" dirty="0" smtClean="0"/>
              <a:t>FCS Impactful Programming:</a:t>
            </a:r>
          </a:p>
          <a:p>
            <a:r>
              <a:rPr lang="en-US" sz="3600" dirty="0" err="1" smtClean="0"/>
              <a:t>CoupleTALK</a:t>
            </a:r>
            <a:endParaRPr lang="en-US" sz="3600" dirty="0" smtClean="0"/>
          </a:p>
          <a:p>
            <a:r>
              <a:rPr lang="en-US" sz="3600" dirty="0" smtClean="0"/>
              <a:t>Co-Parenting for Successful Kids</a:t>
            </a:r>
          </a:p>
          <a:p>
            <a:r>
              <a:rPr lang="en-US" sz="3600" dirty="0" smtClean="0"/>
              <a:t>Stepping Stones for Stepfamilies</a:t>
            </a:r>
          </a:p>
          <a:p>
            <a:pPr lvl="1"/>
            <a:r>
              <a:rPr lang="en-US" sz="3400" dirty="0" smtClean="0"/>
              <a:t>$1 Spent on strengthening families = $9.60 saved in interventions</a:t>
            </a:r>
            <a:endParaRPr lang="en-US" sz="3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3748" y="399969"/>
            <a:ext cx="1927457" cy="8460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5561" y="5622262"/>
            <a:ext cx="1511300" cy="838200"/>
          </a:xfrm>
          <a:prstGeom prst="rect">
            <a:avLst/>
          </a:prstGeom>
        </p:spPr>
      </p:pic>
    </p:spTree>
    <p:extLst>
      <p:ext uri="{BB962C8B-B14F-4D97-AF65-F5344CB8AC3E}">
        <p14:creationId xmlns:p14="http://schemas.microsoft.com/office/powerpoint/2010/main" val="298959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25" y="399969"/>
            <a:ext cx="8596668" cy="1320800"/>
          </a:xfrm>
        </p:spPr>
        <p:txBody>
          <a:bodyPr>
            <a:normAutofit/>
          </a:bodyPr>
          <a:lstStyle/>
          <a:p>
            <a:pPr algn="ctr"/>
            <a:r>
              <a:rPr lang="en-US" sz="4000" dirty="0" smtClean="0"/>
              <a:t>Adult Development &amp; Aging</a:t>
            </a:r>
            <a:endParaRPr lang="en-US" sz="4000" dirty="0"/>
          </a:p>
        </p:txBody>
      </p:sp>
      <p:sp>
        <p:nvSpPr>
          <p:cNvPr id="3" name="Content Placeholder 2"/>
          <p:cNvSpPr>
            <a:spLocks noGrp="1"/>
          </p:cNvSpPr>
          <p:nvPr>
            <p:ph idx="1"/>
          </p:nvPr>
        </p:nvSpPr>
        <p:spPr>
          <a:xfrm>
            <a:off x="677334" y="1377539"/>
            <a:ext cx="8596668" cy="4663824"/>
          </a:xfrm>
        </p:spPr>
        <p:txBody>
          <a:bodyPr>
            <a:normAutofit lnSpcReduction="10000"/>
          </a:bodyPr>
          <a:lstStyle/>
          <a:p>
            <a:pPr marL="0" indent="0">
              <a:buNone/>
            </a:pPr>
            <a:r>
              <a:rPr lang="en-US" sz="3600" dirty="0" smtClean="0"/>
              <a:t>FCS Impactful Programming</a:t>
            </a:r>
          </a:p>
          <a:p>
            <a:r>
              <a:rPr lang="en-US" sz="3600" dirty="0" smtClean="0"/>
              <a:t>Nutrition &amp; Physical Activity</a:t>
            </a:r>
          </a:p>
          <a:p>
            <a:r>
              <a:rPr lang="en-US" sz="3600" dirty="0" smtClean="0"/>
              <a:t>Fall Prevention </a:t>
            </a:r>
            <a:r>
              <a:rPr lang="en-US" sz="3600" dirty="0" smtClean="0">
                <a:solidFill>
                  <a:srgbClr val="FF0000"/>
                </a:solidFill>
              </a:rPr>
              <a:t>($1 = $1.64)</a:t>
            </a:r>
          </a:p>
          <a:p>
            <a:r>
              <a:rPr lang="en-US" sz="3600" dirty="0" smtClean="0"/>
              <a:t>Disability &amp; Disease Management</a:t>
            </a:r>
          </a:p>
          <a:p>
            <a:r>
              <a:rPr lang="en-US" sz="3600" dirty="0" smtClean="0"/>
              <a:t>Powerful Tools for Caregivers</a:t>
            </a:r>
          </a:p>
          <a:p>
            <a:r>
              <a:rPr lang="en-US" sz="3600" dirty="0" smtClean="0"/>
              <a:t>Aging Expos</a:t>
            </a:r>
          </a:p>
          <a:p>
            <a:r>
              <a:rPr lang="en-US" sz="3600" dirty="0" smtClean="0"/>
              <a:t>SHICK (crossover program)</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964" y="399969"/>
            <a:ext cx="1973241" cy="8661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905" y="5622262"/>
            <a:ext cx="1511300" cy="838200"/>
          </a:xfrm>
          <a:prstGeom prst="rect">
            <a:avLst/>
          </a:prstGeom>
        </p:spPr>
      </p:pic>
      <p:pic>
        <p:nvPicPr>
          <p:cNvPr id="7" name="Picture 2" descr="https://scontent.xx.fbcdn.net/hphotos-xap1/v/t1.0-9/10422267_876662232374992_8377000983388723078_n.jpg?oh=be73c4d02236337881fd81096312f045&amp;oe=5615EB4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83" y="2339614"/>
            <a:ext cx="3901028" cy="2600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99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So, what do you think?</a:t>
            </a:r>
            <a:endParaRPr lang="en-US" sz="4000" b="1" dirty="0"/>
          </a:p>
        </p:txBody>
      </p:sp>
      <p:sp>
        <p:nvSpPr>
          <p:cNvPr id="3" name="Content Placeholder 2"/>
          <p:cNvSpPr>
            <a:spLocks noGrp="1"/>
          </p:cNvSpPr>
          <p:nvPr>
            <p:ph idx="1"/>
          </p:nvPr>
        </p:nvSpPr>
        <p:spPr>
          <a:xfrm>
            <a:off x="677334" y="1930400"/>
            <a:ext cx="8733872" cy="3465510"/>
          </a:xfrm>
        </p:spPr>
        <p:txBody>
          <a:bodyPr>
            <a:normAutofit fontScale="70000" lnSpcReduction="20000"/>
          </a:bodyPr>
          <a:lstStyle/>
          <a:p>
            <a:pPr marL="0" indent="0">
              <a:buNone/>
            </a:pPr>
            <a:r>
              <a:rPr lang="en-US" sz="4000" dirty="0" smtClean="0"/>
              <a:t>1.	In your opinion, what are the </a:t>
            </a:r>
            <a:r>
              <a:rPr lang="en-US" sz="4000" b="1" dirty="0" smtClean="0"/>
              <a:t>top 3 to 5 messages </a:t>
            </a:r>
            <a:r>
              <a:rPr lang="en-US" sz="4000" dirty="0" smtClean="0"/>
              <a:t>from the study?</a:t>
            </a:r>
          </a:p>
          <a:p>
            <a:pPr marL="0" indent="0">
              <a:buNone/>
            </a:pPr>
            <a:endParaRPr lang="en-US" sz="4000" dirty="0" smtClean="0"/>
          </a:p>
          <a:p>
            <a:pPr marL="0" indent="0">
              <a:buNone/>
            </a:pPr>
            <a:r>
              <a:rPr lang="en-US" sz="4000" dirty="0" smtClean="0"/>
              <a:t>2.	How do you think K-State Research and Extension could use or share this information?</a:t>
            </a:r>
          </a:p>
          <a:p>
            <a:pPr marL="0" indent="0">
              <a:buNone/>
            </a:pPr>
            <a:endParaRPr lang="en-US" sz="4000" dirty="0" smtClean="0"/>
          </a:p>
          <a:p>
            <a:pPr marL="0" indent="0">
              <a:buNone/>
            </a:pPr>
            <a:r>
              <a:rPr lang="en-US" sz="4000" dirty="0" smtClean="0"/>
              <a:t>3.	How will you use the information to alter or enhance your FCS programming?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320" y="399969"/>
            <a:ext cx="1835885" cy="8058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7612" y="5622262"/>
            <a:ext cx="1511300" cy="838200"/>
          </a:xfrm>
          <a:prstGeom prst="rect">
            <a:avLst/>
          </a:prstGeom>
        </p:spPr>
      </p:pic>
    </p:spTree>
    <p:extLst>
      <p:ext uri="{BB962C8B-B14F-4D97-AF65-F5344CB8AC3E}">
        <p14:creationId xmlns:p14="http://schemas.microsoft.com/office/powerpoint/2010/main" val="100909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89" y="372716"/>
            <a:ext cx="8596668" cy="793898"/>
          </a:xfrm>
        </p:spPr>
        <p:txBody>
          <a:bodyPr>
            <a:normAutofit/>
          </a:bodyPr>
          <a:lstStyle/>
          <a:p>
            <a:pPr algn="ctr"/>
            <a:r>
              <a:rPr lang="en-US" sz="4000" dirty="0" smtClean="0"/>
              <a:t>Key Findings</a:t>
            </a:r>
            <a:endParaRPr lang="en-US" sz="4000" dirty="0"/>
          </a:p>
        </p:txBody>
      </p:sp>
      <p:sp>
        <p:nvSpPr>
          <p:cNvPr id="3" name="Content Placeholder 2"/>
          <p:cNvSpPr>
            <a:spLocks noGrp="1"/>
          </p:cNvSpPr>
          <p:nvPr>
            <p:ph idx="1"/>
          </p:nvPr>
        </p:nvSpPr>
        <p:spPr>
          <a:xfrm>
            <a:off x="664634" y="1205802"/>
            <a:ext cx="8936566" cy="5302101"/>
          </a:xfrm>
        </p:spPr>
        <p:txBody>
          <a:bodyPr>
            <a:normAutofit/>
          </a:bodyPr>
          <a:lstStyle/>
          <a:p>
            <a:r>
              <a:rPr lang="en-US" sz="3200" dirty="0" smtClean="0"/>
              <a:t>FCS Extension Programming:</a:t>
            </a:r>
          </a:p>
          <a:p>
            <a:pPr lvl="1"/>
            <a:r>
              <a:rPr lang="en-US" sz="2400" dirty="0" smtClean="0"/>
              <a:t>Results in substantial economic returns to the nation</a:t>
            </a:r>
          </a:p>
          <a:p>
            <a:pPr lvl="1"/>
            <a:r>
              <a:rPr lang="en-US" sz="2400" dirty="0" smtClean="0"/>
              <a:t>Makes a positive difference in behaviors and shaping policy</a:t>
            </a:r>
          </a:p>
          <a:p>
            <a:pPr lvl="1"/>
            <a:r>
              <a:rPr lang="en-US" sz="2400" dirty="0" smtClean="0"/>
              <a:t>Utilizes the most effective educational materials available</a:t>
            </a:r>
          </a:p>
          <a:p>
            <a:pPr lvl="1"/>
            <a:r>
              <a:rPr lang="en-US" sz="2400" dirty="0" smtClean="0"/>
              <a:t>Partners with others to leverage resources and reach people effectively</a:t>
            </a:r>
          </a:p>
          <a:p>
            <a:pPr lvl="1"/>
            <a:r>
              <a:rPr lang="en-US" sz="2400" dirty="0" smtClean="0"/>
              <a:t>Focuses on education and prevention, different than social services agencies</a:t>
            </a:r>
          </a:p>
          <a:p>
            <a:pPr lvl="1"/>
            <a:r>
              <a:rPr lang="en-US" sz="2400" dirty="0" smtClean="0"/>
              <a:t>Utilizes train the trainer to multiply impact</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320" y="399969"/>
            <a:ext cx="1835885" cy="8058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7612" y="5622262"/>
            <a:ext cx="1511300" cy="838200"/>
          </a:xfrm>
          <a:prstGeom prst="rect">
            <a:avLst/>
          </a:prstGeom>
        </p:spPr>
      </p:pic>
    </p:spTree>
    <p:extLst>
      <p:ext uri="{BB962C8B-B14F-4D97-AF65-F5344CB8AC3E}">
        <p14:creationId xmlns:p14="http://schemas.microsoft.com/office/powerpoint/2010/main" val="566869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9969"/>
            <a:ext cx="8596668" cy="1320800"/>
          </a:xfrm>
        </p:spPr>
        <p:txBody>
          <a:bodyPr>
            <a:normAutofit/>
          </a:bodyPr>
          <a:lstStyle/>
          <a:p>
            <a:pPr algn="ctr"/>
            <a:r>
              <a:rPr lang="en-US" sz="4000" dirty="0" smtClean="0"/>
              <a:t>Economic Impacts of FCS Extension to the State of Kansas</a:t>
            </a:r>
            <a:endParaRPr lang="en-US" sz="4000" dirty="0"/>
          </a:p>
        </p:txBody>
      </p:sp>
      <p:sp>
        <p:nvSpPr>
          <p:cNvPr id="3" name="Content Placeholder 2"/>
          <p:cNvSpPr>
            <a:spLocks noGrp="1"/>
          </p:cNvSpPr>
          <p:nvPr>
            <p:ph idx="1"/>
          </p:nvPr>
        </p:nvSpPr>
        <p:spPr>
          <a:xfrm>
            <a:off x="758920" y="1906589"/>
            <a:ext cx="9296400" cy="4437435"/>
          </a:xfrm>
        </p:spPr>
        <p:txBody>
          <a:bodyPr>
            <a:normAutofit fontScale="92500"/>
          </a:bodyPr>
          <a:lstStyle/>
          <a:p>
            <a:r>
              <a:rPr lang="en-US" sz="2800" dirty="0" smtClean="0"/>
              <a:t>EFNEP results in savings in food expenditures and future health care costs of at least $4 million each year </a:t>
            </a:r>
          </a:p>
          <a:p>
            <a:r>
              <a:rPr lang="en-US" sz="2800" dirty="0" smtClean="0"/>
              <a:t>SNAP-Ed results in savings of at least $27 million each year</a:t>
            </a:r>
          </a:p>
          <a:p>
            <a:r>
              <a:rPr lang="en-US" sz="2800" dirty="0" smtClean="0"/>
              <a:t>KOPH provides $4 in health care savings for every $1 spent on the program</a:t>
            </a:r>
          </a:p>
          <a:p>
            <a:r>
              <a:rPr lang="en-US" sz="2800" dirty="0" err="1" smtClean="0"/>
              <a:t>ServSafe</a:t>
            </a:r>
            <a:r>
              <a:rPr lang="en-US" sz="2800" dirty="0" smtClean="0"/>
              <a:t> reduces the incidence of foodborne illness and results in savings in associated healthcare costs</a:t>
            </a:r>
          </a:p>
          <a:p>
            <a:r>
              <a:rPr lang="en-US" sz="2800" dirty="0" smtClean="0"/>
              <a:t>SHICK resulted in $20.69 in savings on medical and prescription costs for each $1 spent in 2014</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320" y="399969"/>
            <a:ext cx="1835885" cy="8058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7612" y="5622262"/>
            <a:ext cx="1511300" cy="838200"/>
          </a:xfrm>
          <a:prstGeom prst="rect">
            <a:avLst/>
          </a:prstGeom>
        </p:spPr>
      </p:pic>
    </p:spTree>
    <p:extLst>
      <p:ext uri="{BB962C8B-B14F-4D97-AF65-F5344CB8AC3E}">
        <p14:creationId xmlns:p14="http://schemas.microsoft.com/office/powerpoint/2010/main" val="3547685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t>FCS Essential Living Skills</a:t>
            </a:r>
            <a:endParaRPr lang="en-US" sz="4000" dirty="0"/>
          </a:p>
        </p:txBody>
      </p:sp>
      <p:sp>
        <p:nvSpPr>
          <p:cNvPr id="2" name="Content Placeholder 1"/>
          <p:cNvSpPr>
            <a:spLocks noGrp="1"/>
          </p:cNvSpPr>
          <p:nvPr>
            <p:ph idx="1"/>
          </p:nvPr>
        </p:nvSpPr>
        <p:spPr>
          <a:xfrm>
            <a:off x="2273051" y="1930400"/>
            <a:ext cx="5687607" cy="3880773"/>
          </a:xfrm>
        </p:spPr>
        <p:txBody>
          <a:bodyPr>
            <a:normAutofit/>
          </a:bodyPr>
          <a:lstStyle/>
          <a:p>
            <a:r>
              <a:rPr lang="en-US" sz="3600" dirty="0" smtClean="0"/>
              <a:t>Healthy Relationships</a:t>
            </a:r>
          </a:p>
          <a:p>
            <a:r>
              <a:rPr lang="en-US" sz="3600" dirty="0" smtClean="0"/>
              <a:t>Healthy Living Choices</a:t>
            </a:r>
          </a:p>
          <a:p>
            <a:r>
              <a:rPr lang="en-US" sz="3600" dirty="0" smtClean="0"/>
              <a:t>Financial Well Being</a:t>
            </a:r>
          </a:p>
          <a:p>
            <a:r>
              <a:rPr lang="en-US" sz="3600" dirty="0" smtClean="0"/>
              <a:t>Strong Leaders</a:t>
            </a:r>
          </a:p>
          <a:p>
            <a:r>
              <a:rPr lang="en-US" sz="3600" dirty="0" smtClean="0"/>
              <a:t>Strong Communities</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738" y="424681"/>
            <a:ext cx="1745991" cy="7663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3457" y="5782763"/>
            <a:ext cx="1511300" cy="838200"/>
          </a:xfrm>
          <a:prstGeom prst="rect">
            <a:avLst/>
          </a:prstGeom>
        </p:spPr>
      </p:pic>
    </p:spTree>
    <p:extLst>
      <p:ext uri="{BB962C8B-B14F-4D97-AF65-F5344CB8AC3E}">
        <p14:creationId xmlns:p14="http://schemas.microsoft.com/office/powerpoint/2010/main" val="163421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2668" y="910332"/>
            <a:ext cx="8862593" cy="1333499"/>
          </a:xfrm>
        </p:spPr>
        <p:txBody>
          <a:bodyPr>
            <a:normAutofit/>
          </a:bodyPr>
          <a:lstStyle/>
          <a:p>
            <a:pPr algn="ctr"/>
            <a:r>
              <a:rPr lang="en-US" sz="4000" dirty="0" smtClean="0"/>
              <a:t>1914 Smith-Lever</a:t>
            </a:r>
            <a:br>
              <a:rPr lang="en-US" sz="4000" dirty="0" smtClean="0"/>
            </a:br>
            <a:r>
              <a:rPr lang="en-US" sz="4000" dirty="0" smtClean="0"/>
              <a:t>Community Education</a:t>
            </a:r>
            <a:endParaRPr lang="en-US" sz="4000" dirty="0"/>
          </a:p>
        </p:txBody>
      </p:sp>
      <p:sp>
        <p:nvSpPr>
          <p:cNvPr id="3" name="Content Placeholder 2"/>
          <p:cNvSpPr>
            <a:spLocks noGrp="1"/>
          </p:cNvSpPr>
          <p:nvPr>
            <p:ph idx="1"/>
          </p:nvPr>
        </p:nvSpPr>
        <p:spPr>
          <a:xfrm>
            <a:off x="1290185" y="2404826"/>
            <a:ext cx="8073260" cy="2773230"/>
          </a:xfrm>
        </p:spPr>
        <p:txBody>
          <a:bodyPr>
            <a:normAutofit/>
          </a:bodyPr>
          <a:lstStyle/>
          <a:p>
            <a:endParaRPr lang="en-US" dirty="0" smtClean="0"/>
          </a:p>
          <a:p>
            <a:pPr marL="0" indent="0">
              <a:buNone/>
            </a:pPr>
            <a:r>
              <a:rPr lang="en-US" sz="4000" dirty="0" smtClean="0"/>
              <a:t>1920: Home Economics added to American Association of Public and  Land Grant Universities</a:t>
            </a:r>
          </a:p>
          <a:p>
            <a:pPr marL="457200" lvl="1" indent="0">
              <a:buNone/>
            </a:pPr>
            <a:endParaRPr lang="en-US" dirty="0" smtClean="0"/>
          </a:p>
          <a:p>
            <a:pPr marL="914400" lvl="2"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854" y="399969"/>
            <a:ext cx="1950351" cy="8560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125" y="5762667"/>
            <a:ext cx="1511300" cy="838200"/>
          </a:xfrm>
          <a:prstGeom prst="rect">
            <a:avLst/>
          </a:prstGeom>
        </p:spPr>
      </p:pic>
    </p:spTree>
    <p:extLst>
      <p:ext uri="{BB962C8B-B14F-4D97-AF65-F5344CB8AC3E}">
        <p14:creationId xmlns:p14="http://schemas.microsoft.com/office/powerpoint/2010/main" val="1241494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1782" y="1318453"/>
            <a:ext cx="9584858" cy="3881437"/>
          </a:xfrm>
        </p:spPr>
        <p:txBody>
          <a:bodyPr>
            <a:noAutofit/>
          </a:bodyPr>
          <a:lstStyle/>
          <a:p>
            <a:pPr marL="0" lvl="0" indent="0" algn="ctr">
              <a:buNone/>
            </a:pPr>
            <a:r>
              <a:rPr lang="en-US" sz="4000" dirty="0">
                <a:solidFill>
                  <a:schemeClr val="accent1"/>
                </a:solidFill>
              </a:rPr>
              <a:t>“</a:t>
            </a:r>
            <a:r>
              <a:rPr lang="en-US" sz="3600" dirty="0">
                <a:solidFill>
                  <a:schemeClr val="accent1"/>
                </a:solidFill>
              </a:rPr>
              <a:t>FCS </a:t>
            </a:r>
            <a:r>
              <a:rPr lang="en-US" sz="3600" dirty="0" smtClean="0">
                <a:solidFill>
                  <a:schemeClr val="accent1"/>
                </a:solidFill>
              </a:rPr>
              <a:t>Extension is </a:t>
            </a:r>
            <a:r>
              <a:rPr lang="en-US" sz="3600" dirty="0">
                <a:solidFill>
                  <a:schemeClr val="accent1"/>
                </a:solidFill>
              </a:rPr>
              <a:t>not only about </a:t>
            </a:r>
            <a:r>
              <a:rPr lang="en-US" sz="3600" dirty="0" smtClean="0">
                <a:solidFill>
                  <a:schemeClr val="accent1"/>
                </a:solidFill>
              </a:rPr>
              <a:t>transfer </a:t>
            </a:r>
            <a:r>
              <a:rPr lang="en-US" sz="3600" dirty="0">
                <a:solidFill>
                  <a:schemeClr val="accent1"/>
                </a:solidFill>
              </a:rPr>
              <a:t>of knowledge through educational programming, but empowering individuals, families and </a:t>
            </a:r>
            <a:r>
              <a:rPr lang="en-US" sz="3600" dirty="0" smtClean="0">
                <a:solidFill>
                  <a:schemeClr val="accent1"/>
                </a:solidFill>
              </a:rPr>
              <a:t>communities to </a:t>
            </a:r>
            <a:r>
              <a:rPr lang="en-US" sz="3600" dirty="0">
                <a:solidFill>
                  <a:schemeClr val="accent1"/>
                </a:solidFill>
              </a:rPr>
              <a:t>make positive behavior changes by influencing norms, creating </a:t>
            </a:r>
            <a:r>
              <a:rPr lang="en-US" sz="3600" dirty="0" smtClean="0">
                <a:solidFill>
                  <a:schemeClr val="accent1"/>
                </a:solidFill>
              </a:rPr>
              <a:t>policies and </a:t>
            </a:r>
            <a:r>
              <a:rPr lang="en-US" sz="3600" dirty="0">
                <a:solidFill>
                  <a:schemeClr val="accent1"/>
                </a:solidFill>
              </a:rPr>
              <a:t>changing environments where we live, work and play.”</a:t>
            </a:r>
          </a:p>
          <a:p>
            <a:endParaRPr lang="en-US" sz="40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539" y="5433490"/>
            <a:ext cx="2118667" cy="11750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6640" y="399968"/>
            <a:ext cx="1904566" cy="835979"/>
          </a:xfrm>
          <a:prstGeom prst="rect">
            <a:avLst/>
          </a:prstGeom>
        </p:spPr>
      </p:pic>
    </p:spTree>
    <p:extLst>
      <p:ext uri="{BB962C8B-B14F-4D97-AF65-F5344CB8AC3E}">
        <p14:creationId xmlns:p14="http://schemas.microsoft.com/office/powerpoint/2010/main" val="2540770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684" y="1851801"/>
            <a:ext cx="5949355" cy="2622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59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0" t="18000" r="25000" b="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92769" y="304276"/>
            <a:ext cx="7552266" cy="729007"/>
          </a:xfrm>
        </p:spPr>
        <p:txBody>
          <a:bodyPr>
            <a:normAutofit/>
          </a:bodyPr>
          <a:lstStyle/>
          <a:p>
            <a:pPr algn="ctr"/>
            <a:r>
              <a:rPr lang="en-US" sz="4000" dirty="0" smtClean="0"/>
              <a:t>A Nation of Contrasts</a:t>
            </a:r>
            <a:endParaRPr lang="en-US" sz="4000" dirty="0"/>
          </a:p>
        </p:txBody>
      </p:sp>
      <p:sp>
        <p:nvSpPr>
          <p:cNvPr id="3" name="Content Placeholder 2"/>
          <p:cNvSpPr>
            <a:spLocks noGrp="1"/>
          </p:cNvSpPr>
          <p:nvPr>
            <p:ph idx="1"/>
          </p:nvPr>
        </p:nvSpPr>
        <p:spPr>
          <a:xfrm>
            <a:off x="944332" y="1694684"/>
            <a:ext cx="8645775" cy="3410716"/>
          </a:xfrm>
        </p:spPr>
        <p:txBody>
          <a:bodyPr>
            <a:normAutofit/>
          </a:bodyPr>
          <a:lstStyle/>
          <a:p>
            <a:endParaRPr lang="en-US" dirty="0" smtClean="0"/>
          </a:p>
          <a:p>
            <a:pPr marL="0" indent="0" algn="ctr">
              <a:buNone/>
            </a:pPr>
            <a:r>
              <a:rPr lang="en-US" sz="4000" dirty="0"/>
              <a:t>9.6 </a:t>
            </a:r>
            <a:r>
              <a:rPr lang="en-US" sz="4000" dirty="0" smtClean="0"/>
              <a:t>Million Millionaires</a:t>
            </a:r>
            <a:endParaRPr lang="en-US" sz="4000" dirty="0"/>
          </a:p>
          <a:p>
            <a:pPr marL="0" indent="0" algn="ctr">
              <a:buNone/>
            </a:pPr>
            <a:r>
              <a:rPr lang="en-US" sz="4000" i="1" dirty="0"/>
              <a:t>vs</a:t>
            </a:r>
          </a:p>
          <a:p>
            <a:pPr marL="0" indent="0" algn="ctr">
              <a:buNone/>
            </a:pPr>
            <a:r>
              <a:rPr lang="en-US" sz="4000" dirty="0"/>
              <a:t>45 Million Americans in Poverty</a:t>
            </a:r>
          </a:p>
          <a:p>
            <a:pPr marL="914400" lvl="2" inden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07" y="399969"/>
            <a:ext cx="2110598" cy="9264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9905" y="5712424"/>
            <a:ext cx="1511300" cy="838200"/>
          </a:xfrm>
          <a:prstGeom prst="rect">
            <a:avLst/>
          </a:prstGeom>
        </p:spPr>
      </p:pic>
    </p:spTree>
    <p:extLst>
      <p:ext uri="{BB962C8B-B14F-4D97-AF65-F5344CB8AC3E}">
        <p14:creationId xmlns:p14="http://schemas.microsoft.com/office/powerpoint/2010/main" val="3939249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480" y="151207"/>
            <a:ext cx="7552266" cy="1333499"/>
          </a:xfrm>
        </p:spPr>
        <p:txBody>
          <a:bodyPr>
            <a:normAutofit/>
          </a:bodyPr>
          <a:lstStyle/>
          <a:p>
            <a:pPr algn="ctr"/>
            <a:r>
              <a:rPr lang="en-US" sz="4000" dirty="0" smtClean="0"/>
              <a:t>Abundant Opportunities – </a:t>
            </a:r>
            <a:br>
              <a:rPr lang="en-US" sz="4000" dirty="0" smtClean="0"/>
            </a:br>
            <a:r>
              <a:rPr lang="en-US" sz="4000" dirty="0" smtClean="0"/>
              <a:t>Significant Challenges</a:t>
            </a:r>
            <a:endParaRPr lang="en-US" sz="4000" dirty="0"/>
          </a:p>
        </p:txBody>
      </p:sp>
      <p:sp>
        <p:nvSpPr>
          <p:cNvPr id="3" name="Content Placeholder 2"/>
          <p:cNvSpPr>
            <a:spLocks noGrp="1"/>
          </p:cNvSpPr>
          <p:nvPr>
            <p:ph idx="1"/>
          </p:nvPr>
        </p:nvSpPr>
        <p:spPr>
          <a:xfrm>
            <a:off x="630200" y="1602557"/>
            <a:ext cx="8596668" cy="5038503"/>
          </a:xfrm>
        </p:spPr>
        <p:txBody>
          <a:bodyPr>
            <a:normAutofit/>
          </a:bodyPr>
          <a:lstStyle/>
          <a:p>
            <a:pPr>
              <a:spcBef>
                <a:spcPts val="0"/>
              </a:spcBef>
            </a:pPr>
            <a:r>
              <a:rPr lang="en-US" sz="2800" dirty="0" smtClean="0"/>
              <a:t> 500 Prisoners/100,000 population</a:t>
            </a:r>
          </a:p>
          <a:p>
            <a:pPr marL="0" indent="0">
              <a:spcBef>
                <a:spcPts val="0"/>
              </a:spcBef>
              <a:buNone/>
            </a:pPr>
            <a:r>
              <a:rPr lang="en-US" sz="2800" dirty="0"/>
              <a:t>	</a:t>
            </a:r>
            <a:r>
              <a:rPr lang="en-US" sz="2800" dirty="0" smtClean="0"/>
              <a:t>				     vs</a:t>
            </a:r>
            <a:endParaRPr lang="en-US" sz="2800" dirty="0"/>
          </a:p>
          <a:p>
            <a:pPr marL="0" indent="0">
              <a:spcBef>
                <a:spcPts val="0"/>
              </a:spcBef>
              <a:spcAft>
                <a:spcPts val="1200"/>
              </a:spcAft>
              <a:buNone/>
            </a:pPr>
            <a:r>
              <a:rPr lang="en-US" sz="2800" dirty="0"/>
              <a:t> </a:t>
            </a:r>
            <a:r>
              <a:rPr lang="en-US" sz="2800" dirty="0" smtClean="0"/>
              <a:t>   100 Prisoners/100,000 population</a:t>
            </a:r>
          </a:p>
          <a:p>
            <a:pPr>
              <a:spcBef>
                <a:spcPts val="0"/>
              </a:spcBef>
              <a:spcAft>
                <a:spcPts val="1200"/>
              </a:spcAft>
            </a:pPr>
            <a:r>
              <a:rPr lang="en-US" sz="2800" dirty="0" smtClean="0"/>
              <a:t>55</a:t>
            </a:r>
            <a:r>
              <a:rPr lang="en-US" sz="2800" dirty="0"/>
              <a:t>% of black children live in single parent </a:t>
            </a:r>
            <a:r>
              <a:rPr lang="en-US" sz="2800" dirty="0" smtClean="0"/>
              <a:t>households</a:t>
            </a:r>
          </a:p>
          <a:p>
            <a:pPr>
              <a:spcBef>
                <a:spcPts val="0"/>
              </a:spcBef>
              <a:spcAft>
                <a:spcPts val="1200"/>
              </a:spcAft>
            </a:pPr>
            <a:r>
              <a:rPr lang="en-US" sz="2800" dirty="0" smtClean="0"/>
              <a:t>603,000+ children confirmed by CPS as victims of maltreatment within a single year</a:t>
            </a:r>
          </a:p>
          <a:p>
            <a:pPr>
              <a:spcBef>
                <a:spcPts val="0"/>
              </a:spcBef>
            </a:pPr>
            <a:r>
              <a:rPr lang="en-US" sz="2800" dirty="0" smtClean="0"/>
              <a:t>75 % of young Americans cannot enlist in military:</a:t>
            </a:r>
          </a:p>
          <a:p>
            <a:pPr lvl="4">
              <a:spcBef>
                <a:spcPts val="0"/>
              </a:spcBef>
            </a:pPr>
            <a:r>
              <a:rPr lang="en-US" sz="2200" dirty="0" smtClean="0"/>
              <a:t>Failure to graduate high school</a:t>
            </a:r>
          </a:p>
          <a:p>
            <a:pPr lvl="4">
              <a:spcBef>
                <a:spcPts val="0"/>
              </a:spcBef>
            </a:pPr>
            <a:r>
              <a:rPr lang="en-US" sz="2200" dirty="0" smtClean="0"/>
              <a:t>Criminal record</a:t>
            </a:r>
          </a:p>
          <a:p>
            <a:pPr lvl="4">
              <a:spcBef>
                <a:spcPts val="0"/>
              </a:spcBef>
            </a:pPr>
            <a:r>
              <a:rPr lang="en-US" sz="2200" dirty="0" smtClean="0"/>
              <a:t>Physical fitness issues (obesity)</a:t>
            </a:r>
            <a:endParaRPr lang="en-US" sz="2200" dirty="0"/>
          </a:p>
          <a:p>
            <a:pPr marL="457200" lvl="1" indent="0">
              <a:buNone/>
            </a:pPr>
            <a:endParaRPr lang="en-US" dirty="0" smtClean="0"/>
          </a:p>
          <a:p>
            <a:pPr marL="914400" lvl="2"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640" y="399968"/>
            <a:ext cx="1904565" cy="8359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905" y="5802860"/>
            <a:ext cx="1511300" cy="838200"/>
          </a:xfrm>
          <a:prstGeom prst="rect">
            <a:avLst/>
          </a:prstGeom>
        </p:spPr>
      </p:pic>
    </p:spTree>
    <p:extLst>
      <p:ext uri="{BB962C8B-B14F-4D97-AF65-F5344CB8AC3E}">
        <p14:creationId xmlns:p14="http://schemas.microsoft.com/office/powerpoint/2010/main" val="2450619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2999" y="289728"/>
            <a:ext cx="6826402" cy="1333499"/>
          </a:xfrm>
        </p:spPr>
        <p:txBody>
          <a:bodyPr>
            <a:normAutofit/>
          </a:bodyPr>
          <a:lstStyle/>
          <a:p>
            <a:pPr algn="ctr"/>
            <a:r>
              <a:rPr lang="en-US" sz="4000" dirty="0" smtClean="0"/>
              <a:t>FCS Addresses Challenges</a:t>
            </a:r>
            <a:endParaRPr lang="en-US" sz="4000" dirty="0"/>
          </a:p>
        </p:txBody>
      </p:sp>
      <p:sp>
        <p:nvSpPr>
          <p:cNvPr id="3" name="Content Placeholder 2"/>
          <p:cNvSpPr>
            <a:spLocks noGrp="1"/>
          </p:cNvSpPr>
          <p:nvPr>
            <p:ph idx="1"/>
          </p:nvPr>
        </p:nvSpPr>
        <p:spPr>
          <a:xfrm>
            <a:off x="174171" y="1275019"/>
            <a:ext cx="9895608" cy="4688788"/>
          </a:xfrm>
        </p:spPr>
        <p:txBody>
          <a:bodyPr>
            <a:normAutofit fontScale="92500" lnSpcReduction="20000"/>
          </a:bodyPr>
          <a:lstStyle/>
          <a:p>
            <a:pPr marL="0" indent="0">
              <a:buNone/>
            </a:pPr>
            <a:endParaRPr lang="en-US" dirty="0" smtClean="0"/>
          </a:p>
          <a:p>
            <a:pPr marL="457200" lvl="1" indent="0" algn="ctr">
              <a:spcBef>
                <a:spcPts val="0"/>
              </a:spcBef>
              <a:buNone/>
            </a:pPr>
            <a:r>
              <a:rPr lang="en-US" sz="4300" dirty="0" smtClean="0">
                <a:solidFill>
                  <a:schemeClr val="accent1"/>
                </a:solidFill>
              </a:rPr>
              <a:t>NIFA/USDA </a:t>
            </a:r>
          </a:p>
          <a:p>
            <a:pPr marL="457200" lvl="1" indent="0" algn="ctr">
              <a:spcBef>
                <a:spcPts val="0"/>
              </a:spcBef>
              <a:buNone/>
            </a:pPr>
            <a:endParaRPr lang="en-US" sz="1700" dirty="0">
              <a:solidFill>
                <a:schemeClr val="accent1"/>
              </a:solidFill>
            </a:endParaRPr>
          </a:p>
          <a:p>
            <a:pPr marL="457200" lvl="1" indent="0" algn="ctr">
              <a:spcBef>
                <a:spcPts val="0"/>
              </a:spcBef>
              <a:buNone/>
            </a:pPr>
            <a:r>
              <a:rPr lang="en-US" sz="4300" dirty="0" smtClean="0">
                <a:solidFill>
                  <a:schemeClr val="accent1"/>
                </a:solidFill>
              </a:rPr>
              <a:t>“Family &amp; Consumer Sciences is the integrative, multidisciplinary field of science that studies relationships among humans and their environments to foster quality of life, strengthen          communities, and achieve a healthy,                      sustainable world.”</a:t>
            </a:r>
          </a:p>
          <a:p>
            <a:pPr marL="914400" lvl="2" indent="0">
              <a:buNone/>
            </a:pP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7626" y="399969"/>
            <a:ext cx="1993579" cy="875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979" y="5712424"/>
            <a:ext cx="1511300" cy="838200"/>
          </a:xfrm>
          <a:prstGeom prst="rect">
            <a:avLst/>
          </a:prstGeom>
        </p:spPr>
      </p:pic>
    </p:spTree>
    <p:extLst>
      <p:ext uri="{BB962C8B-B14F-4D97-AF65-F5344CB8AC3E}">
        <p14:creationId xmlns:p14="http://schemas.microsoft.com/office/powerpoint/2010/main" val="389982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399969"/>
            <a:ext cx="7552266" cy="1333499"/>
          </a:xfrm>
        </p:spPr>
        <p:txBody>
          <a:bodyPr>
            <a:normAutofit/>
          </a:bodyPr>
          <a:lstStyle/>
          <a:p>
            <a:pPr algn="ctr"/>
            <a:r>
              <a:rPr lang="en-US" sz="4000" dirty="0" smtClean="0"/>
              <a:t>The Issues Have Changed</a:t>
            </a:r>
            <a:endParaRPr lang="en-US" sz="4000" dirty="0"/>
          </a:p>
        </p:txBody>
      </p:sp>
      <p:sp>
        <p:nvSpPr>
          <p:cNvPr id="3" name="Content Placeholder 2"/>
          <p:cNvSpPr>
            <a:spLocks noGrp="1"/>
          </p:cNvSpPr>
          <p:nvPr>
            <p:ph idx="1"/>
          </p:nvPr>
        </p:nvSpPr>
        <p:spPr>
          <a:xfrm>
            <a:off x="486605" y="1685111"/>
            <a:ext cx="9893300" cy="4455449"/>
          </a:xfrm>
        </p:spPr>
        <p:txBody>
          <a:bodyPr>
            <a:normAutofit/>
          </a:bodyPr>
          <a:lstStyle/>
          <a:p>
            <a:endParaRPr lang="en-US" dirty="0" smtClean="0"/>
          </a:p>
          <a:p>
            <a:r>
              <a:rPr lang="en-US" sz="4000" dirty="0" smtClean="0"/>
              <a:t>Definition of Family</a:t>
            </a:r>
          </a:p>
          <a:p>
            <a:r>
              <a:rPr lang="en-US" sz="4000" dirty="0" smtClean="0"/>
              <a:t>Workforce more Diverse</a:t>
            </a:r>
          </a:p>
          <a:p>
            <a:r>
              <a:rPr lang="en-US" sz="4000" dirty="0" smtClean="0"/>
              <a:t>Neighborhood and Communities –</a:t>
            </a:r>
          </a:p>
          <a:p>
            <a:pPr marL="0" indent="0">
              <a:buNone/>
            </a:pPr>
            <a:r>
              <a:rPr lang="en-US" sz="4000" dirty="0"/>
              <a:t> </a:t>
            </a:r>
            <a:r>
              <a:rPr lang="en-US" sz="4000" dirty="0" smtClean="0"/>
              <a:t>  more complex</a:t>
            </a:r>
          </a:p>
          <a:p>
            <a:pPr marL="457200" lvl="1" indent="0">
              <a:buNone/>
            </a:pPr>
            <a:endParaRPr lang="en-US" dirty="0" smtClean="0"/>
          </a:p>
          <a:p>
            <a:pPr marL="914400" lvl="2"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7962" y="399969"/>
            <a:ext cx="1973243" cy="8661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9905" y="5772715"/>
            <a:ext cx="1511300" cy="838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495" y="1733468"/>
            <a:ext cx="2448707" cy="1642860"/>
          </a:xfrm>
          <a:prstGeom prst="rect">
            <a:avLst/>
          </a:prstGeom>
        </p:spPr>
      </p:pic>
    </p:spTree>
    <p:extLst>
      <p:ext uri="{BB962C8B-B14F-4D97-AF65-F5344CB8AC3E}">
        <p14:creationId xmlns:p14="http://schemas.microsoft.com/office/powerpoint/2010/main" val="3114873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9627" y="399968"/>
            <a:ext cx="7552266" cy="876173"/>
          </a:xfrm>
        </p:spPr>
        <p:txBody>
          <a:bodyPr>
            <a:normAutofit/>
          </a:bodyPr>
          <a:lstStyle/>
          <a:p>
            <a:pPr algn="ctr"/>
            <a:r>
              <a:rPr lang="en-US" sz="4000" dirty="0" smtClean="0"/>
              <a:t>FCS Today</a:t>
            </a:r>
            <a:endParaRPr lang="en-US" sz="4000" dirty="0"/>
          </a:p>
        </p:txBody>
      </p:sp>
      <p:sp>
        <p:nvSpPr>
          <p:cNvPr id="3" name="Content Placeholder 2"/>
          <p:cNvSpPr>
            <a:spLocks noGrp="1"/>
          </p:cNvSpPr>
          <p:nvPr>
            <p:ph idx="1"/>
          </p:nvPr>
        </p:nvSpPr>
        <p:spPr>
          <a:xfrm>
            <a:off x="844369" y="1810748"/>
            <a:ext cx="7772400" cy="3049882"/>
          </a:xfrm>
        </p:spPr>
        <p:txBody>
          <a:bodyPr>
            <a:noAutofit/>
          </a:bodyPr>
          <a:lstStyle/>
          <a:p>
            <a:r>
              <a:rPr lang="en-US" sz="4000" dirty="0">
                <a:latin typeface="Trebuchet MS" panose="020B0603020202020204" pitchFamily="34" charset="0"/>
              </a:rPr>
              <a:t>Food, Nutrition &amp; Health </a:t>
            </a:r>
          </a:p>
          <a:p>
            <a:r>
              <a:rPr lang="en-US" sz="4000" dirty="0">
                <a:latin typeface="Trebuchet MS" panose="020B0603020202020204" pitchFamily="34" charset="0"/>
              </a:rPr>
              <a:t>Family &amp; Human Development </a:t>
            </a:r>
          </a:p>
          <a:p>
            <a:r>
              <a:rPr lang="en-US" sz="4000" dirty="0" smtClean="0">
                <a:latin typeface="Trebuchet MS" panose="020B0603020202020204" pitchFamily="34" charset="0"/>
              </a:rPr>
              <a:t>Family </a:t>
            </a:r>
            <a:r>
              <a:rPr lang="en-US" sz="4000" dirty="0">
                <a:latin typeface="Trebuchet MS" panose="020B0603020202020204" pitchFamily="34" charset="0"/>
              </a:rPr>
              <a:t>Resource Management </a:t>
            </a:r>
          </a:p>
          <a:p>
            <a:pPr marL="0" indent="0">
              <a:buNone/>
            </a:pPr>
            <a:r>
              <a:rPr lang="en-US" sz="4000" dirty="0" smtClean="0"/>
              <a:t> </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068" y="399968"/>
            <a:ext cx="1996137" cy="8761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980" y="5752618"/>
            <a:ext cx="1511300" cy="838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570" y="4487421"/>
            <a:ext cx="3832860" cy="2022767"/>
          </a:xfrm>
          <a:prstGeom prst="rect">
            <a:avLst/>
          </a:prstGeom>
        </p:spPr>
      </p:pic>
    </p:spTree>
    <p:extLst>
      <p:ext uri="{BB962C8B-B14F-4D97-AF65-F5344CB8AC3E}">
        <p14:creationId xmlns:p14="http://schemas.microsoft.com/office/powerpoint/2010/main" val="1865571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2029</TotalTime>
  <Words>2616</Words>
  <Application>Microsoft Office PowerPoint</Application>
  <PresentationFormat>Widescreen</PresentationFormat>
  <Paragraphs>337</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Trebuchet MS</vt:lpstr>
      <vt:lpstr>Wingdings 3</vt:lpstr>
      <vt:lpstr>Facet</vt:lpstr>
      <vt:lpstr>The Battelle Study  Analysis of the Value of Family and Consumer Sciences Extension in the North Central Region</vt:lpstr>
      <vt:lpstr>Background</vt:lpstr>
      <vt:lpstr>FCS Recognized in 19th Century…</vt:lpstr>
      <vt:lpstr>1914 Smith-Lever Community Education</vt:lpstr>
      <vt:lpstr>A Nation of Contrasts</vt:lpstr>
      <vt:lpstr>Abundant Opportunities –  Significant Challenges</vt:lpstr>
      <vt:lpstr>FCS Addresses Challenges</vt:lpstr>
      <vt:lpstr>The Issues Have Changed</vt:lpstr>
      <vt:lpstr>FCS Today</vt:lpstr>
      <vt:lpstr>PowerPoint Presentation</vt:lpstr>
      <vt:lpstr>Domains-Meeting  the Needs of Families</vt:lpstr>
      <vt:lpstr>FCS Professionals…</vt:lpstr>
      <vt:lpstr>Section II: Food, Nutrition &amp; Healthful Lifestyles</vt:lpstr>
      <vt:lpstr>Why Food, Nutrition &amp; Health?</vt:lpstr>
      <vt:lpstr>Extension Healthy Eating, Physical Activity &amp; Healthy Lifestyles</vt:lpstr>
      <vt:lpstr>Extension Food Security </vt:lpstr>
      <vt:lpstr>Chronic Disease Prevention &amp;  Management</vt:lpstr>
      <vt:lpstr>Health Literacy</vt:lpstr>
      <vt:lpstr>Health Literacy &amp; Health Insurance Literacy </vt:lpstr>
      <vt:lpstr>FCS Programming Impacts in Kansas</vt:lpstr>
      <vt:lpstr>“….it is likely that Family &amp; Consumer Sciences Extension nationally reaches more people with nutrition education than any other source in the nation.” </vt:lpstr>
      <vt:lpstr>Why Food Safety?</vt:lpstr>
      <vt:lpstr>Extension Food Safety  Program Focus</vt:lpstr>
      <vt:lpstr>Successful Extension  Food Safety Programs</vt:lpstr>
      <vt:lpstr>Food Safety Programming                      Impacts in Kansas</vt:lpstr>
      <vt:lpstr>Family Resource Management Program Focus</vt:lpstr>
      <vt:lpstr>Why Family Resource Management?</vt:lpstr>
      <vt:lpstr>Successful Family Resource Management Programs in Kanas</vt:lpstr>
      <vt:lpstr>Kansas State University’s</vt:lpstr>
      <vt:lpstr>Section III:  Family &amp; Human Development</vt:lpstr>
      <vt:lpstr>Five Domains of Child Development</vt:lpstr>
      <vt:lpstr>FCS Strives to:</vt:lpstr>
      <vt:lpstr>FCS Impactful Programming</vt:lpstr>
      <vt:lpstr>Relationships &amp; Family Dynamics</vt:lpstr>
      <vt:lpstr>Adult Development &amp; Aging</vt:lpstr>
      <vt:lpstr>So, what do you think?</vt:lpstr>
      <vt:lpstr>Key Findings</vt:lpstr>
      <vt:lpstr>Economic Impacts of FCS Extension to the State of Kansas</vt:lpstr>
      <vt:lpstr>FCS Essential Living Skills</vt:lpstr>
      <vt:lpstr>PowerPoint Presentation</vt:lpstr>
      <vt:lpstr>PowerPoint Presentation</vt:lpstr>
    </vt:vector>
  </TitlesOfParts>
  <Company>College of Human Ecology, 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Relevant and Impactful Extension Programs</dc:title>
  <dc:creator>Paula Peters</dc:creator>
  <cp:lastModifiedBy>Linda Lamb</cp:lastModifiedBy>
  <cp:revision>149</cp:revision>
  <cp:lastPrinted>2015-08-02T21:21:46Z</cp:lastPrinted>
  <dcterms:created xsi:type="dcterms:W3CDTF">2014-12-05T19:00:17Z</dcterms:created>
  <dcterms:modified xsi:type="dcterms:W3CDTF">2015-09-11T19:27:28Z</dcterms:modified>
</cp:coreProperties>
</file>