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301" r:id="rId2"/>
    <p:sldId id="311" r:id="rId3"/>
    <p:sldId id="346" r:id="rId4"/>
    <p:sldId id="324" r:id="rId5"/>
    <p:sldId id="318" r:id="rId6"/>
    <p:sldId id="280" r:id="rId7"/>
    <p:sldId id="319" r:id="rId8"/>
    <p:sldId id="320" r:id="rId9"/>
    <p:sldId id="321" r:id="rId10"/>
    <p:sldId id="343" r:id="rId11"/>
    <p:sldId id="344" r:id="rId12"/>
    <p:sldId id="281" r:id="rId13"/>
    <p:sldId id="302" r:id="rId14"/>
    <p:sldId id="323" r:id="rId15"/>
    <p:sldId id="345" r:id="rId16"/>
    <p:sldId id="268" r:id="rId17"/>
    <p:sldId id="312" r:id="rId18"/>
    <p:sldId id="258" r:id="rId19"/>
    <p:sldId id="270" r:id="rId20"/>
    <p:sldId id="271" r:id="rId21"/>
    <p:sldId id="273" r:id="rId22"/>
    <p:sldId id="303" r:id="rId23"/>
    <p:sldId id="326" r:id="rId24"/>
    <p:sldId id="325" r:id="rId25"/>
    <p:sldId id="330" r:id="rId26"/>
    <p:sldId id="327" r:id="rId27"/>
    <p:sldId id="328" r:id="rId28"/>
    <p:sldId id="348" r:id="rId29"/>
    <p:sldId id="347" r:id="rId30"/>
    <p:sldId id="335" r:id="rId31"/>
    <p:sldId id="341" r:id="rId32"/>
    <p:sldId id="338" r:id="rId33"/>
    <p:sldId id="339" r:id="rId34"/>
    <p:sldId id="34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027" autoAdjust="0"/>
  </p:normalViewPr>
  <p:slideViewPr>
    <p:cSldViewPr snapToGrid="0" snapToObjects="1">
      <p:cViewPr>
        <p:scale>
          <a:sx n="72" d="100"/>
          <a:sy n="72" d="100"/>
        </p:scale>
        <p:origin x="-880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F9164-DE16-EB4F-AD14-9A70D07C7006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7A6B5-4FEA-B646-9328-BAE1171A81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51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20ADA-04F6-1D41-92ED-3CA4F997F005}" type="slidenum">
              <a:rPr lang="en-US"/>
              <a:pPr/>
              <a:t>4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17CF3-08A2-5647-982D-587613FB246D}" type="slidenum">
              <a:rPr lang="en-US"/>
              <a:pPr/>
              <a:t>18</a:t>
            </a:fld>
            <a:endParaRPr lang="en-US"/>
          </a:p>
        </p:txBody>
      </p:sp>
      <p:sp>
        <p:nvSpPr>
          <p:cNvPr id="225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B7032-CF2A-764C-8689-B6F3AEEA40EE}" type="slidenum">
              <a:rPr lang="en-US"/>
              <a:pPr/>
              <a:t>19</a:t>
            </a:fld>
            <a:endParaRPr lang="en-US"/>
          </a:p>
        </p:txBody>
      </p:sp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7D4E93-9CC8-E941-B99B-9C6535B1FE43}" type="slidenum">
              <a:rPr lang="en-US"/>
              <a:pPr/>
              <a:t>20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764A19-D658-BF41-BAFE-C061593472F5}" type="slidenum">
              <a:rPr lang="en-US"/>
              <a:pPr/>
              <a:t>21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2C226-EB6A-E649-B93A-6423DE85B526}" type="slidenum">
              <a:rPr lang="en-US"/>
              <a:pPr/>
              <a:t>25</a:t>
            </a:fld>
            <a:endParaRPr lang="en-US"/>
          </a:p>
        </p:txBody>
      </p:sp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19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C331CEB6-F3F3-2840-ADD6-3237BF695FD9}" type="slidenum">
              <a:rPr lang="en-US" sz="1200">
                <a:latin typeface="Calibri" charset="0"/>
                <a:ea typeface="Arial" charset="0"/>
                <a:cs typeface="Arial" charset="0"/>
              </a:rPr>
              <a:pPr algn="r" eaLnBrk="1" hangingPunct="1"/>
              <a:t>25</a:t>
            </a:fld>
            <a:endParaRPr lang="en-US" sz="1200">
              <a:latin typeface="Calibri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26" charset="-128"/>
                <a:cs typeface="ＭＳ Ｐゴシック" pitchFamily="26" charset="-128"/>
              </a:rPr>
              <a:t>eLife is a new initiative in research communication</a:t>
            </a:r>
          </a:p>
          <a:p>
            <a:r>
              <a:rPr lang="en-US" smtClean="0">
                <a:ea typeface="ＭＳ Ｐゴシック" pitchFamily="26" charset="-128"/>
                <a:cs typeface="ＭＳ Ｐゴシック" pitchFamily="26" charset="-128"/>
              </a:rPr>
              <a:t>The initial goal is to launch an outstanding new journal</a:t>
            </a:r>
          </a:p>
          <a:p>
            <a:r>
              <a:rPr lang="en-US" smtClean="0">
                <a:ea typeface="ＭＳ Ｐゴシック" pitchFamily="26" charset="-128"/>
                <a:cs typeface="ＭＳ Ｐゴシック" pitchFamily="26" charset="-128"/>
              </a:rPr>
              <a:t>Longer term, the vision is to catalyse fundamental change in research communication</a:t>
            </a:r>
          </a:p>
          <a:p>
            <a:endParaRPr lang="en-US" smtClean="0">
              <a:ea typeface="ＭＳ Ｐゴシック" pitchFamily="26" charset="-128"/>
              <a:cs typeface="ＭＳ Ｐゴシック" pitchFamily="26" charset="-128"/>
            </a:endParaRPr>
          </a:p>
          <a:p>
            <a:endParaRPr lang="en-US" smtClean="0">
              <a:ea typeface="ＭＳ Ｐゴシック" pitchFamily="26" charset="-128"/>
              <a:cs typeface="ＭＳ Ｐゴシック" pitchFamily="26" charset="-128"/>
            </a:endParaRPr>
          </a:p>
          <a:p>
            <a:endParaRPr lang="en-US" smtClean="0"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655426-B6C9-8A4F-A6ED-8CB8CD25EB95}" type="slidenum">
              <a:rPr lang="en-US" smtClean="0"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pPr/>
              <a:t>31</a:t>
            </a:fld>
            <a:endParaRPr lang="en-US" smtClean="0">
              <a:latin typeface="Arial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C4F33-E2CC-8F46-A415-B51A6C9F2D7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46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2495CF-F9FD-DB48-8B5C-5C5C04A31839}" type="slidenum">
              <a:rPr lang="en-US"/>
              <a:pPr/>
              <a:t>5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F928D-199F-5A46-B21A-E15650765AC8}" type="slidenum">
              <a:rPr lang="en-US"/>
              <a:pPr/>
              <a:t>6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51CDD-D5E6-C748-AAC8-9315B32D22B4}" type="slidenum">
              <a:rPr lang="en-US"/>
              <a:pPr/>
              <a:t>7</a:t>
            </a:fld>
            <a:endParaRPr 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B103B8-0FE1-184B-8BAC-F399C6DF7EEE}" type="slidenum">
              <a:rPr lang="en-US"/>
              <a:pPr/>
              <a:t>8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D761FB-2465-3E42-8629-E2B38428CCFC}" type="slidenum">
              <a:rPr lang="en-US"/>
              <a:pPr/>
              <a:t>9</a:t>
            </a:fld>
            <a:endParaRPr lang="en-US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57150" eaLnBrk="1" hangingPunct="1">
              <a:spcBef>
                <a:spcPts val="588"/>
              </a:spcBef>
            </a:pPr>
            <a:r>
              <a:rPr lang="en-US" sz="1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TEM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84405E-86C8-B249-B42F-0E579D5B839E}" type="slidenum">
              <a:rPr lang="en-US"/>
              <a:pPr/>
              <a:t>12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C39E85-3086-B146-B4C9-DAE66F0F10F0}" type="slidenum">
              <a:rPr lang="en-US"/>
              <a:pPr/>
              <a:t>16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30BF-EFD6-8D45-8D26-774398BF25C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77AD6-7C95-3548-8465-6D4A0C86C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30BF-EFD6-8D45-8D26-774398BF25C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77AD6-7C95-3548-8465-6D4A0C86C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30BF-EFD6-8D45-8D26-774398BF25C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77AD6-7C95-3548-8465-6D4A0C86C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571875"/>
            <a:ext cx="9144000" cy="22050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/>
          </a:p>
        </p:txBody>
      </p:sp>
      <p:pic>
        <p:nvPicPr>
          <p:cNvPr id="3" name="Picture 7" descr="Screen-Shot-2012-03-05-at-12.27Transparent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98525" y="779463"/>
            <a:ext cx="55927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WE_logotype_black.eps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19938" y="6223000"/>
            <a:ext cx="179228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MPG_LOGO_5cm.eps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967413" y="5959475"/>
            <a:ext cx="981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hhmi_black.eps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686300" y="6224588"/>
            <a:ext cx="10001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3003550" y="6191250"/>
            <a:ext cx="1516063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dirty="0">
                <a:latin typeface="Helvetica Neue"/>
                <a:ea typeface="ＭＳ Ｐゴシック" pitchFamily="-109" charset="-128"/>
                <a:cs typeface="Helvetica Neue"/>
              </a:rPr>
              <a:t> Supported by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457575" y="5245100"/>
            <a:ext cx="31511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FFFFFF"/>
                </a:solidFill>
                <a:latin typeface="Helvetica Neue"/>
                <a:ea typeface="ＭＳ Ｐゴシック" pitchFamily="-109" charset="-128"/>
                <a:cs typeface="Helvetica Neue"/>
              </a:rPr>
              <a:t>elifesciences.org</a:t>
            </a:r>
            <a:endParaRPr lang="en-US" sz="2000" dirty="0">
              <a:solidFill>
                <a:srgbClr val="FFFFFF"/>
              </a:solidFill>
              <a:latin typeface="Helvetica Neue"/>
              <a:ea typeface="ＭＳ Ｐゴシック" pitchFamily="-109" charset="-128"/>
              <a:cs typeface="Helvetica Neue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30588" y="3659188"/>
            <a:ext cx="5691187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FFFFFF"/>
                </a:solidFill>
                <a:latin typeface="Georgia"/>
                <a:ea typeface="ＭＳ Ｐゴシック" pitchFamily="-109" charset="-128"/>
                <a:cs typeface="Georgia"/>
              </a:rPr>
              <a:t>Ground-breaking science, </a:t>
            </a:r>
          </a:p>
          <a:p>
            <a:pPr>
              <a:defRPr/>
            </a:pPr>
            <a:r>
              <a:rPr lang="en-GB" sz="2800" dirty="0">
                <a:solidFill>
                  <a:srgbClr val="FFFFFF"/>
                </a:solidFill>
                <a:latin typeface="Georgia"/>
                <a:ea typeface="ＭＳ Ｐゴシック" pitchFamily="-109" charset="-128"/>
                <a:cs typeface="Georgia"/>
              </a:rPr>
              <a:t>selected by experts, published without delay, open to the world</a:t>
            </a:r>
            <a:endParaRPr lang="en-US" sz="2800" dirty="0">
              <a:solidFill>
                <a:srgbClr val="FFFFFF"/>
              </a:solidFill>
              <a:latin typeface="Georgia"/>
              <a:ea typeface="ＭＳ Ｐゴシック" pitchFamily="-109" charset="-128"/>
              <a:cs typeface="Georgia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470275" y="2565400"/>
            <a:ext cx="42386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Helvetica Neue"/>
                <a:ea typeface="ＭＳ Ｐゴシック" pitchFamily="-109" charset="-128"/>
                <a:cs typeface="Helvetica Neue"/>
              </a:rPr>
              <a:t>The best in science and science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48423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30BF-EFD6-8D45-8D26-774398BF25C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77AD6-7C95-3548-8465-6D4A0C86C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30BF-EFD6-8D45-8D26-774398BF25C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77AD6-7C95-3548-8465-6D4A0C86C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30BF-EFD6-8D45-8D26-774398BF25C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77AD6-7C95-3548-8465-6D4A0C86C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30BF-EFD6-8D45-8D26-774398BF25C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77AD6-7C95-3548-8465-6D4A0C86C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30BF-EFD6-8D45-8D26-774398BF25C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77AD6-7C95-3548-8465-6D4A0C86C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30BF-EFD6-8D45-8D26-774398BF25C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77AD6-7C95-3548-8465-6D4A0C86C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30BF-EFD6-8D45-8D26-774398BF25C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77AD6-7C95-3548-8465-6D4A0C86C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30BF-EFD6-8D45-8D26-774398BF25C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77AD6-7C95-3548-8465-6D4A0C86C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530BF-EFD6-8D45-8D26-774398BF25C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77AD6-7C95-3548-8465-6D4A0C86C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39" y="-246613"/>
            <a:ext cx="9185239" cy="7329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696" y="194789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Kansas State University</a:t>
            </a:r>
            <a:br>
              <a:rPr lang="en-US" dirty="0" smtClean="0">
                <a:solidFill>
                  <a:srgbClr val="0000FF"/>
                </a:solidFill>
                <a:latin typeface="American Typewriter"/>
                <a:cs typeface="American Typewriter"/>
              </a:rPr>
            </a:br>
            <a:r>
              <a:rPr lang="en-US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Provost’s Lecture</a:t>
            </a:r>
            <a:br>
              <a:rPr lang="en-US" dirty="0" smtClean="0">
                <a:solidFill>
                  <a:srgbClr val="0000FF"/>
                </a:solidFill>
                <a:latin typeface="American Typewriter"/>
                <a:cs typeface="American Typewriter"/>
              </a:rPr>
            </a:br>
            <a:r>
              <a:rPr lang="en-US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 May 11, 2015</a:t>
            </a:r>
            <a:br>
              <a:rPr lang="en-US" dirty="0" smtClean="0">
                <a:solidFill>
                  <a:srgbClr val="0000FF"/>
                </a:solidFill>
                <a:latin typeface="American Typewriter"/>
                <a:cs typeface="American Typewriter"/>
              </a:rPr>
            </a:br>
            <a:r>
              <a:rPr lang="en-US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merican Typewriter"/>
                <a:cs typeface="American Typewriter"/>
              </a:rPr>
            </a:br>
            <a:r>
              <a:rPr lang="en-US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How cells export proteins </a:t>
            </a:r>
            <a:endParaRPr lang="en-US" dirty="0">
              <a:solidFill>
                <a:srgbClr val="0000FF"/>
              </a:solidFill>
              <a:latin typeface="American Typewriter"/>
              <a:cs typeface="American Typewrit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56100"/>
            <a:ext cx="6400800" cy="17526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merican Typewriter"/>
                <a:cs typeface="American Typewriter"/>
              </a:rPr>
              <a:t>Randy Schekman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merican Typewriter"/>
                <a:cs typeface="American Typewriter"/>
              </a:rPr>
              <a:t>Department of Molecular and Cell Biology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merican Typewriter"/>
                <a:cs typeface="American Typewriter"/>
              </a:rPr>
              <a:t>Howard Hughes Medical Institute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merican Typewriter"/>
                <a:cs typeface="American Typewriter"/>
              </a:rPr>
              <a:t>University of California, Berkeley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37396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986" y="-330398"/>
            <a:ext cx="8675191" cy="718839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29379" name="Text Box 2"/>
          <p:cNvSpPr txBox="1">
            <a:spLocks noChangeArrowheads="1"/>
          </p:cNvSpPr>
          <p:nvPr/>
        </p:nvSpPr>
        <p:spPr bwMode="auto">
          <a:xfrm>
            <a:off x="7375922" y="6250781"/>
            <a:ext cx="258961" cy="2678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</a:bodyPr>
          <a:lstStyle/>
          <a:p>
            <a:pPr algn="ctr"/>
            <a:fld id="{E4493A64-7034-E345-BBBA-E45688100839}" type="slidenum">
              <a:rPr lang="en-US" sz="1300">
                <a:latin typeface="Helvetica" charset="0"/>
                <a:ea typeface="Helvetica" charset="0"/>
                <a:cs typeface="Helvetica" charset="0"/>
                <a:sym typeface="Helvetica" charset="0"/>
              </a:rPr>
              <a:pPr algn="ctr"/>
              <a:t>10</a:t>
            </a:fld>
            <a:endParaRPr lang="en-US" sz="13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29380" name="Rectangle 3"/>
          <p:cNvSpPr>
            <a:spLocks/>
          </p:cNvSpPr>
          <p:nvPr/>
        </p:nvSpPr>
        <p:spPr bwMode="auto">
          <a:xfrm>
            <a:off x="1131913" y="160734"/>
            <a:ext cx="6884637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 algn="ctr"/>
            <a:r>
              <a:rPr lang="en-US" sz="2500" dirty="0">
                <a:latin typeface="Arial" charset="0"/>
                <a:ea typeface="Arial" charset="0"/>
                <a:cs typeface="Arial" charset="0"/>
                <a:sym typeface="Arial" charset="0"/>
              </a:rPr>
              <a:t>How does endocytosis take place at a synapse?</a:t>
            </a:r>
          </a:p>
        </p:txBody>
      </p:sp>
      <p:sp>
        <p:nvSpPr>
          <p:cNvPr id="229381" name="Rectangle 4"/>
          <p:cNvSpPr>
            <a:spLocks/>
          </p:cNvSpPr>
          <p:nvPr/>
        </p:nvSpPr>
        <p:spPr bwMode="auto">
          <a:xfrm>
            <a:off x="241101" y="6536531"/>
            <a:ext cx="3009305" cy="312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tabLst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68239" algn="l"/>
              </a:tabLst>
            </a:pPr>
            <a:r>
              <a:rPr lang="en-US" sz="1700" dirty="0">
                <a:solidFill>
                  <a:srgbClr val="FEFBF6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frog neuromuscular junction</a:t>
            </a:r>
          </a:p>
        </p:txBody>
      </p:sp>
      <p:sp>
        <p:nvSpPr>
          <p:cNvPr id="229382" name="Rectangle 5"/>
          <p:cNvSpPr>
            <a:spLocks/>
          </p:cNvSpPr>
          <p:nvPr/>
        </p:nvSpPr>
        <p:spPr bwMode="auto">
          <a:xfrm>
            <a:off x="5741789" y="6545461"/>
            <a:ext cx="3259336" cy="312539"/>
          </a:xfrm>
          <a:prstGeom prst="rect">
            <a:avLst/>
          </a:prstGeom>
          <a:solidFill>
            <a:srgbClr val="000000">
              <a:alpha val="32941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7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image courtesy of John Heuser</a:t>
            </a:r>
          </a:p>
        </p:txBody>
      </p:sp>
    </p:spTree>
    <p:extLst>
      <p:ext uri="{BB962C8B-B14F-4D97-AF65-F5344CB8AC3E}">
        <p14:creationId xmlns:p14="http://schemas.microsoft.com/office/powerpoint/2010/main" val="3889900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1"/>
          <p:cNvSpPr>
            <a:spLocks noGrp="1" noChangeArrowheads="1"/>
          </p:cNvSpPr>
          <p:nvPr>
            <p:ph type="title"/>
          </p:nvPr>
        </p:nvSpPr>
        <p:spPr>
          <a:xfrm>
            <a:off x="-303941" y="142875"/>
            <a:ext cx="9726102" cy="535781"/>
          </a:xfrm>
        </p:spPr>
        <p:txBody>
          <a:bodyPr rIns="116994">
            <a:noAutofit/>
          </a:bodyPr>
          <a:lstStyle/>
          <a:p>
            <a:pPr marL="40182"/>
            <a:r>
              <a:rPr lang="en-US" sz="2500" dirty="0">
                <a:latin typeface="Arial"/>
                <a:ea typeface="Arial" charset="0"/>
                <a:cs typeface="Arial"/>
              </a:rPr>
              <a:t>Synaptic vesicles fuse with the plasma membrane</a:t>
            </a:r>
            <a:endParaRPr lang="en-US" sz="2500" dirty="0">
              <a:latin typeface="Arial"/>
              <a:cs typeface="Arial"/>
            </a:endParaRPr>
          </a:p>
        </p:txBody>
      </p:sp>
      <p:sp>
        <p:nvSpPr>
          <p:cNvPr id="231427" name="Rectangle 2"/>
          <p:cNvSpPr>
            <a:spLocks/>
          </p:cNvSpPr>
          <p:nvPr/>
        </p:nvSpPr>
        <p:spPr bwMode="auto">
          <a:xfrm>
            <a:off x="677541" y="1668736"/>
            <a:ext cx="785041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0 </a:t>
            </a:r>
            <a:r>
              <a:rPr lang="en-US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msec</a:t>
            </a:r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7651" name="Rectangle 3"/>
          <p:cNvSpPr>
            <a:spLocks/>
          </p:cNvSpPr>
          <p:nvPr/>
        </p:nvSpPr>
        <p:spPr bwMode="auto">
          <a:xfrm>
            <a:off x="673076" y="4661297"/>
            <a:ext cx="785041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5 </a:t>
            </a:r>
            <a:r>
              <a:rPr lang="en-US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msec</a:t>
            </a:r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31429" name="Rectangle 4"/>
          <p:cNvSpPr>
            <a:spLocks/>
          </p:cNvSpPr>
          <p:nvPr/>
        </p:nvSpPr>
        <p:spPr bwMode="auto">
          <a:xfrm>
            <a:off x="6912695" y="6536531"/>
            <a:ext cx="2348508" cy="2678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  <a:sym typeface="Arial" charset="0"/>
              </a:rPr>
              <a:t>Heuser and Reese 1981</a:t>
            </a:r>
          </a:p>
        </p:txBody>
      </p:sp>
      <p:pic>
        <p:nvPicPr>
          <p:cNvPr id="23143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0984" y="821531"/>
            <a:ext cx="5741789" cy="275927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52055" y="3723680"/>
            <a:ext cx="5750719" cy="2750344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2335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igure 12-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618" y="1295402"/>
            <a:ext cx="9082418" cy="406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Arial" charset="0"/>
              </a:rPr>
              <a:t>Figure 12-5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</p:spTree>
    <p:extLst>
      <p:ext uri="{BB962C8B-B14F-4D97-AF65-F5344CB8AC3E}">
        <p14:creationId xmlns:p14="http://schemas.microsoft.com/office/powerpoint/2010/main" val="190558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thecitrusreport.com/wp-content/uploads/2010/04/UC-Berkeley_Camp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89" y="1215271"/>
            <a:ext cx="5151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Berkeley, 1976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0348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.20.jpg                                                       00115535 HalMac                        B274D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9144000" cy="66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5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8390" y="31836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EM of WT yea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7" y="58414"/>
            <a:ext cx="8315430" cy="67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3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1750"/>
            <a:ext cx="7162800" cy="682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195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ast Freedom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98" y="0"/>
            <a:ext cx="4688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8575"/>
            <a:ext cx="8534400" cy="6802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30275"/>
            <a:ext cx="8686800" cy="4997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85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5" y="249389"/>
            <a:ext cx="8909873" cy="6442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08" y="23188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            </a:t>
            </a:r>
            <a:r>
              <a:rPr lang="en-US" sz="5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  Origins and       				         influences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5201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0"/>
            <a:ext cx="7772400" cy="6815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9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609600"/>
            <a:ext cx="6477000" cy="685800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3366FF"/>
                </a:solidFill>
              </a:rPr>
              <a:t>Yeast </a:t>
            </a:r>
            <a:r>
              <a:rPr lang="en-US" i="1" dirty="0" smtClean="0">
                <a:solidFill>
                  <a:srgbClr val="3366FF"/>
                </a:solidFill>
              </a:rPr>
              <a:t>secretory </a:t>
            </a:r>
            <a:r>
              <a:rPr lang="en-US" i="1" dirty="0">
                <a:solidFill>
                  <a:srgbClr val="3366FF"/>
                </a:solidFill>
              </a:rPr>
              <a:t>p</a:t>
            </a:r>
            <a:r>
              <a:rPr lang="en-US" i="1" dirty="0" smtClean="0">
                <a:solidFill>
                  <a:srgbClr val="3366FF"/>
                </a:solidFill>
              </a:rPr>
              <a:t>athway</a:t>
            </a:r>
            <a:endParaRPr lang="en-US" i="1" dirty="0">
              <a:solidFill>
                <a:srgbClr val="3366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95400"/>
            <a:ext cx="8839200" cy="556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777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25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8570" y="1990583"/>
            <a:ext cx="64323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Biochemistry and </a:t>
            </a:r>
          </a:p>
          <a:p>
            <a:r>
              <a:rPr lang="en-US" sz="5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 the connection to </a:t>
            </a:r>
          </a:p>
          <a:p>
            <a:r>
              <a:rPr lang="en-US" sz="5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   human disease</a:t>
            </a:r>
          </a:p>
        </p:txBody>
      </p:sp>
    </p:spTree>
    <p:extLst>
      <p:ext uri="{BB962C8B-B14F-4D97-AF65-F5344CB8AC3E}">
        <p14:creationId xmlns:p14="http://schemas.microsoft.com/office/powerpoint/2010/main" val="4672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26" descr="r.27.jpg                                                       00115535 HalMac                        B274D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0"/>
            <a:ext cx="6727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10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4683" y="3158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03" y="-374174"/>
            <a:ext cx="8050793" cy="76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4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>
          <a:xfrm>
            <a:off x="762000" y="914400"/>
            <a:ext cx="4043362" cy="19050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dirty="0" smtClean="0"/>
              <a:t>    COPII gene duplication in mammals explains tissue-specific secretion diseases</a:t>
            </a:r>
            <a:endParaRPr lang="en-US" dirty="0"/>
          </a:p>
        </p:txBody>
      </p:sp>
      <p:pic>
        <p:nvPicPr>
          <p:cNvPr id="48130" name="Picture 2" descr="D:\Biology\COPII images\Paralogs\sar1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2238" y="300038"/>
            <a:ext cx="1300162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D:\Biology\COPII images\Paralogs\sar1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4438" y="304800"/>
            <a:ext cx="1300162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D:\Biology\COPII images\Paralogs\sec23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4438" y="1828800"/>
            <a:ext cx="1300162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D:\Biology\COPII images\Paralogs\sec23b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2238" y="1828800"/>
            <a:ext cx="1300162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D:\Biology\COPII images\Paralogs\sec24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3505200"/>
            <a:ext cx="1300163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 descr="D:\Biology\COPII images\Paralogs\sec24b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5200" y="3505200"/>
            <a:ext cx="1300163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9" descr="D:\Biology\COPII images\Paralogs\sec24c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29200" y="3505200"/>
            <a:ext cx="1300163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10" descr="D:\Biology\COPII images\Paralogs\sec24d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77000" y="3505200"/>
            <a:ext cx="1300163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11" descr="D:\Biology\COPII images\Paralogs\sec13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05000" y="5029200"/>
            <a:ext cx="1300163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12" descr="D:\Biology\COPII images\Paralogs\sec31b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77000" y="5100638"/>
            <a:ext cx="13001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13" descr="D:\Biology\COPII images\Paralogs\sec31a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29200" y="5105400"/>
            <a:ext cx="1300163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59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ati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28600"/>
            <a:ext cx="7467600" cy="632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31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Thin-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6050"/>
            <a:ext cx="4332288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9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6855" y="34938"/>
            <a:ext cx="37535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>
              <a:solidFill>
                <a:srgbClr val="0000FF"/>
              </a:solidFill>
              <a:latin typeface="American Typewriter"/>
              <a:cs typeface="American Typewriter"/>
            </a:endParaRPr>
          </a:p>
          <a:p>
            <a:r>
              <a:rPr lang="en-US" sz="32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Major conclusions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02605" y="1333604"/>
            <a:ext cx="749435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Secretion and plasma membrane assembly are</a:t>
            </a:r>
          </a:p>
          <a:p>
            <a:r>
              <a:rPr lang="en-US" sz="2400" dirty="0">
                <a:solidFill>
                  <a:srgbClr val="0000FF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    physically and functionally linked  through a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     series of obligate organelle intermediates.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56653" y="2715293"/>
            <a:ext cx="745588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Polypeptide translocation and vesicular traffic </a:t>
            </a:r>
          </a:p>
          <a:p>
            <a:r>
              <a:rPr lang="en-US" sz="2400" dirty="0">
                <a:solidFill>
                  <a:srgbClr val="0000FF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    machinery conserved over a billion years of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     evolution.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79444" y="3696273"/>
            <a:ext cx="791755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3"/>
            </a:pPr>
            <a:endParaRPr lang="en-US" sz="2400" dirty="0" smtClean="0">
              <a:solidFill>
                <a:srgbClr val="0000FF"/>
              </a:solidFill>
              <a:latin typeface="American Typewriter"/>
              <a:cs typeface="American Typewriter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COPII coat sorts cargo molecules by recognition</a:t>
            </a:r>
          </a:p>
          <a:p>
            <a:r>
              <a:rPr lang="en-US" sz="2400" dirty="0">
                <a:solidFill>
                  <a:srgbClr val="0000FF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    of  transport signals and physically deforms the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     ER membrane to create budded vesicles.</a:t>
            </a:r>
          </a:p>
          <a:p>
            <a:endParaRPr lang="en-US" sz="2400" dirty="0">
              <a:solidFill>
                <a:srgbClr val="0000FF"/>
              </a:solidFill>
              <a:latin typeface="American Typewriter"/>
              <a:cs typeface="American Typewriter"/>
            </a:endParaRPr>
          </a:p>
          <a:p>
            <a:r>
              <a:rPr lang="en-US" sz="2400">
                <a:solidFill>
                  <a:srgbClr val="0000FF"/>
                </a:solidFill>
                <a:latin typeface="American Typewriter"/>
                <a:cs typeface="American Typewriter"/>
              </a:rPr>
              <a:t>4</a:t>
            </a:r>
            <a:r>
              <a:rPr lang="en-US" sz="2400" smtClean="0">
                <a:solidFill>
                  <a:srgbClr val="0000FF"/>
                </a:solidFill>
                <a:latin typeface="American Typewriter"/>
                <a:cs typeface="American Typewriter"/>
              </a:rPr>
              <a:t>.  </a:t>
            </a:r>
            <a:r>
              <a:rPr lang="en-US" sz="2400" dirty="0">
                <a:solidFill>
                  <a:srgbClr val="0000FF"/>
                </a:solidFill>
                <a:latin typeface="American Typewriter"/>
                <a:cs typeface="American Typewriter"/>
              </a:rPr>
              <a:t>Tissue specific expression of secretion machinery</a:t>
            </a:r>
          </a:p>
          <a:p>
            <a:r>
              <a:rPr lang="en-US" sz="2400" dirty="0">
                <a:solidFill>
                  <a:srgbClr val="0000FF"/>
                </a:solidFill>
                <a:latin typeface="American Typewriter"/>
                <a:cs typeface="American Typewriter"/>
              </a:rPr>
              <a:t>      proteins explains several human diseases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12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bel muse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" y="20821"/>
            <a:ext cx="9078976" cy="68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usch and Lomb microsco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9" y="-2063998"/>
            <a:ext cx="7585088" cy="950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up-photo-12sep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5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1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143" y="6497423"/>
            <a:ext cx="69400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http://</a:t>
            </a:r>
            <a:r>
              <a:rPr lang="en-US" sz="1600" dirty="0" err="1">
                <a:solidFill>
                  <a:srgbClr val="000000"/>
                </a:solidFill>
              </a:rPr>
              <a:t>www.scienceforseo.com</a:t>
            </a:r>
            <a:r>
              <a:rPr lang="en-US" sz="1600" dirty="0">
                <a:solidFill>
                  <a:srgbClr val="000000"/>
                </a:solidFill>
              </a:rPr>
              <a:t>/</a:t>
            </a:r>
            <a:r>
              <a:rPr lang="en-US" sz="1600" dirty="0" err="1">
                <a:solidFill>
                  <a:srgbClr val="000000"/>
                </a:solidFill>
              </a:rPr>
              <a:t>wp</a:t>
            </a:r>
            <a:r>
              <a:rPr lang="en-US" sz="1600" dirty="0">
                <a:solidFill>
                  <a:srgbClr val="000000"/>
                </a:solidFill>
              </a:rPr>
              <a:t>-content/uploads/2009/04/</a:t>
            </a:r>
            <a:r>
              <a:rPr lang="en-US" sz="1600" dirty="0" err="1">
                <a:solidFill>
                  <a:srgbClr val="000000"/>
                </a:solidFill>
              </a:rPr>
              <a:t>peerreview.jpg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6899" y="2881794"/>
            <a:ext cx="3456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Open access is just one part of a broader transition  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202891" y="2647569"/>
            <a:ext cx="3624017" cy="15470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Assess technical merits of work</a:t>
            </a:r>
          </a:p>
          <a:p>
            <a:r>
              <a:rPr lang="en-US" dirty="0" smtClean="0"/>
              <a:t>Assess likely significance of work</a:t>
            </a:r>
          </a:p>
          <a:p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6896205" y="0"/>
            <a:ext cx="2247795" cy="102083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42995" y="741522"/>
            <a:ext cx="3936194" cy="8539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 smtClean="0"/>
              <a:t>The goals of peer review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77" y="11868"/>
            <a:ext cx="9197769" cy="605379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88833" y="314523"/>
            <a:ext cx="3936194" cy="8539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 smtClean="0"/>
              <a:t>How does peer review work?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92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pact fa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284"/>
            <a:ext cx="9144000" cy="503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5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15667" y="211667"/>
            <a:ext cx="2215444" cy="93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086100"/>
            <a:ext cx="7696200" cy="31623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General recommendations</a:t>
            </a:r>
          </a:p>
          <a:p>
            <a:pPr lvl="1"/>
            <a:r>
              <a:rPr lang="en-GB" sz="2200" dirty="0" smtClean="0"/>
              <a:t>Move away from impact factors</a:t>
            </a:r>
          </a:p>
          <a:p>
            <a:pPr lvl="1"/>
            <a:r>
              <a:rPr lang="en-GB" sz="2200" dirty="0" smtClean="0"/>
              <a:t>Assess outputs on their own merits </a:t>
            </a:r>
          </a:p>
          <a:p>
            <a:pPr lvl="1"/>
            <a:r>
              <a:rPr lang="en-GB" sz="2200" dirty="0" smtClean="0"/>
              <a:t>Exploit new tools and approaches</a:t>
            </a:r>
          </a:p>
          <a:p>
            <a:r>
              <a:rPr lang="en-GB" sz="2400" dirty="0" smtClean="0"/>
              <a:t>And specific recommendations for publishers, funders, institutions, metrics suppliers, and </a:t>
            </a:r>
            <a:r>
              <a:rPr lang="en-GB" sz="2400" b="1" dirty="0" smtClean="0"/>
              <a:t>researchers</a:t>
            </a:r>
            <a:endParaRPr lang="en-GB" sz="2200" b="1" dirty="0" smtClean="0"/>
          </a:p>
          <a:p>
            <a:r>
              <a:rPr lang="en-GB" sz="2400" smtClean="0"/>
              <a:t>&gt;11000 </a:t>
            </a:r>
            <a:r>
              <a:rPr lang="en-GB" sz="2400" dirty="0" smtClean="0"/>
              <a:t>signatories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</p:txBody>
      </p:sp>
      <p:pic>
        <p:nvPicPr>
          <p:cNvPr id="5" name="Picture 4" descr="DORA-Logo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29031"/>
            <a:ext cx="4521200" cy="21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5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nsulin cell, thin se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4938" y="0"/>
            <a:ext cx="6334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32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igure 10-01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31800"/>
            <a:ext cx="8531225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Arial" charset="0"/>
              </a:rPr>
              <a:t>Figure 10-1c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</p:spTree>
    <p:extLst>
      <p:ext uri="{BB962C8B-B14F-4D97-AF65-F5344CB8AC3E}">
        <p14:creationId xmlns:p14="http://schemas.microsoft.com/office/powerpoint/2010/main" val="382892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eorge-Pala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8125"/>
            <a:ext cx="91440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58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Arial" charset="0"/>
                <a:ea typeface="ヒラギノ角ゴ Pro W3" charset="-128"/>
                <a:cs typeface="ヒラギノ角ゴ Pro W3" charset="-128"/>
              </a:rPr>
              <a:t>Figure 12-36a </a:t>
            </a:r>
            <a:r>
              <a:rPr lang="en-US" sz="1100" i="1">
                <a:latin typeface="Arial" charset="0"/>
                <a:ea typeface="ヒラギノ角ゴ Pro W3" charset="-128"/>
                <a:cs typeface="ヒラギノ角ゴ Pro W3" charset="-128"/>
              </a:rPr>
              <a:t> Molecular Biology of the Cell</a:t>
            </a:r>
            <a:r>
              <a:rPr lang="en-US" sz="1100">
                <a:latin typeface="Arial" charset="0"/>
                <a:ea typeface="ヒラギノ角ゴ Pro W3" charset="-128"/>
                <a:cs typeface="ヒラギノ角ゴ Pro W3" charset="-128"/>
              </a:rPr>
              <a:t> (© Garland Science 2008)</a:t>
            </a:r>
          </a:p>
        </p:txBody>
      </p:sp>
      <p:pic>
        <p:nvPicPr>
          <p:cNvPr id="165892" name="Picture 4" descr="figure 12-36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3850" y="379413"/>
            <a:ext cx="5956300" cy="6097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773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figure 13-25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95300"/>
            <a:ext cx="8531225" cy="586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Arial" charset="0"/>
                <a:ea typeface="ＭＳ Ｐゴシック" charset="-128"/>
                <a:cs typeface="ＭＳ Ｐゴシック" charset="-128"/>
              </a:rPr>
              <a:t>Figure 13-25c </a:t>
            </a:r>
            <a:r>
              <a:rPr lang="en-US" sz="1100" i="1">
                <a:latin typeface="Arial" charset="0"/>
                <a:ea typeface="ＭＳ Ｐゴシック" charset="-128"/>
                <a:cs typeface="ＭＳ Ｐゴシック" charset="-128"/>
              </a:rPr>
              <a:t> Molecular Biology of the Cell</a:t>
            </a:r>
            <a:r>
              <a:rPr lang="en-US" sz="1100">
                <a:latin typeface="Arial" charset="0"/>
                <a:ea typeface="ＭＳ Ｐゴシック" charset="-128"/>
                <a:cs typeface="ＭＳ Ｐゴシック" charset="-128"/>
              </a:rPr>
              <a:t> (© Garland Science 2008)</a:t>
            </a:r>
          </a:p>
        </p:txBody>
      </p:sp>
    </p:spTree>
    <p:extLst>
      <p:ext uri="{BB962C8B-B14F-4D97-AF65-F5344CB8AC3E}">
        <p14:creationId xmlns:p14="http://schemas.microsoft.com/office/powerpoint/2010/main" val="275289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figure 13-66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20700"/>
            <a:ext cx="8531225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Arial" charset="0"/>
              </a:rPr>
              <a:t>Figure 13-66b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</p:spTree>
    <p:extLst>
      <p:ext uri="{BB962C8B-B14F-4D97-AF65-F5344CB8AC3E}">
        <p14:creationId xmlns:p14="http://schemas.microsoft.com/office/powerpoint/2010/main" val="78421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336</Words>
  <Application>Microsoft Office PowerPoint</Application>
  <PresentationFormat>On-screen Show (4:3)</PresentationFormat>
  <Paragraphs>75</Paragraphs>
  <Slides>34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Kansas State University Provost’s Lecture   May 11, 2015  How cells export proteins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Synaptic vesicles fuse with the plasma membrane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Yeast secretory pathway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Randy Schekman</dc:creator>
  <cp:lastModifiedBy>test</cp:lastModifiedBy>
  <cp:revision>124</cp:revision>
  <dcterms:created xsi:type="dcterms:W3CDTF">2013-11-26T01:52:41Z</dcterms:created>
  <dcterms:modified xsi:type="dcterms:W3CDTF">2015-05-11T19:02:37Z</dcterms:modified>
</cp:coreProperties>
</file>