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0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E7DBF-46FE-4FD5-AC56-18193FB86556}" type="datetimeFigureOut">
              <a:rPr lang="en-IN" smtClean="0"/>
              <a:t>24/05/23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4082-0EDA-40C0-B23E-AB88047B24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09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4082-0EDA-40C0-B23E-AB88047B243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111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4082-0EDA-40C0-B23E-AB88047B243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51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420" y="2493085"/>
            <a:ext cx="4971618" cy="2033753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69348" y="2493085"/>
            <a:ext cx="4984220" cy="20337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08192" y="2842697"/>
            <a:ext cx="0" cy="133453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Color filled rectangle border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Color filled rectangle border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Color filled rectangle border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Color filled rectangle border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4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10211"/>
            <a:ext cx="6934201" cy="9654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2727433"/>
            <a:ext cx="6934200" cy="258554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7" name="Rectangle 6" descr="Color filled rectangle border"/>
          <p:cNvSpPr/>
          <p:nvPr userDrawn="1"/>
        </p:nvSpPr>
        <p:spPr>
          <a:xfrm>
            <a:off x="0" y="6479628"/>
            <a:ext cx="3054096" cy="378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Color filled rectangle border"/>
          <p:cNvSpPr/>
          <p:nvPr userDrawn="1"/>
        </p:nvSpPr>
        <p:spPr>
          <a:xfrm>
            <a:off x="3054096" y="6479628"/>
            <a:ext cx="3054096" cy="378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Color filled rectangle border"/>
          <p:cNvSpPr/>
          <p:nvPr userDrawn="1"/>
        </p:nvSpPr>
        <p:spPr>
          <a:xfrm>
            <a:off x="6108192" y="6479628"/>
            <a:ext cx="3054096" cy="378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Color filled rectangle border"/>
          <p:cNvSpPr/>
          <p:nvPr userDrawn="1"/>
        </p:nvSpPr>
        <p:spPr>
          <a:xfrm>
            <a:off x="9137904" y="6479628"/>
            <a:ext cx="3054096" cy="378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14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39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551F-0685-470A-A63A-F808D54B9B6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DE3A-8A5F-47C4-AA75-58FC1EB2D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Burn Your Boats:  Create Great Habitudes</a:t>
            </a:r>
            <a:br>
              <a:rPr lang="en-US" dirty="0"/>
            </a:br>
            <a:r>
              <a:rPr lang="en-US" sz="1800" dirty="0"/>
              <a:t>Form Your Leadership Habits and Attitudes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/>
              <a:t>Dr. Frank </a:t>
            </a:r>
            <a:r>
              <a:rPr lang="en-US" sz="2000" dirty="0" err="1"/>
              <a:t>Tracz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77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A67E-BAB6-634C-BD2E-48B2FA42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Compass or a GPS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5909B-B63F-0847-83C6-A565FE733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590"/>
            <a:ext cx="3059570" cy="305957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DD727-7096-294D-BE15-4813486D5F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GPS = Paved Roads</a:t>
            </a:r>
          </a:p>
          <a:p>
            <a:r>
              <a:rPr lang="en-US" dirty="0"/>
              <a:t>Compass = Unpaved/uncharted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1C84F-FC98-F942-AB7A-26E90B21C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53" y="3184070"/>
            <a:ext cx="3443147" cy="306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97D4B-874A-794B-B16A-AE4621A230DF}"/>
              </a:ext>
            </a:extLst>
          </p:cNvPr>
          <p:cNvSpPr txBox="1"/>
          <p:nvPr/>
        </p:nvSpPr>
        <p:spPr>
          <a:xfrm>
            <a:off x="447745" y="4970015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Image Two</a:t>
            </a:r>
          </a:p>
        </p:txBody>
      </p:sp>
    </p:spTree>
    <p:extLst>
      <p:ext uri="{BB962C8B-B14F-4D97-AF65-F5344CB8AC3E}">
        <p14:creationId xmlns:p14="http://schemas.microsoft.com/office/powerpoint/2010/main" val="22431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3418-17E8-404F-83F3-627EC889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0667-26C9-1D47-9736-FE5190A4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Is a set of Personal Values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Identify the values in your 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Include those values in your decisions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Implement your values in your routines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algn="r"/>
            <a:r>
              <a:rPr lang="en-US" sz="2000" b="1" i="1" dirty="0"/>
              <a:t>How</a:t>
            </a:r>
            <a:r>
              <a:rPr lang="en-US" sz="2000" dirty="0"/>
              <a:t> will/do you do THIS?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0708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9485-BCE3-4448-988A-F36020F3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bridge, not a wall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81A5C-6D18-9B49-A3CA-766C07729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258BD-4613-B14B-A68F-49BAE8982E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 see differences</a:t>
            </a:r>
          </a:p>
          <a:p>
            <a:r>
              <a:rPr lang="en-US" dirty="0"/>
              <a:t>We then put up a wall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25A58-AF45-A047-A4B3-8FAB2BF48160}"/>
              </a:ext>
            </a:extLst>
          </p:cNvPr>
          <p:cNvSpPr txBox="1"/>
          <p:nvPr/>
        </p:nvSpPr>
        <p:spPr>
          <a:xfrm>
            <a:off x="962289" y="198185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Image Three</a:t>
            </a:r>
          </a:p>
        </p:txBody>
      </p:sp>
    </p:spTree>
    <p:extLst>
      <p:ext uri="{BB962C8B-B14F-4D97-AF65-F5344CB8AC3E}">
        <p14:creationId xmlns:p14="http://schemas.microsoft.com/office/powerpoint/2010/main" val="18040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3477-2D27-364C-9E39-0ED58D2D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78CD-6090-E346-BF01-9F5D5385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We hang around with similar people</a:t>
            </a:r>
          </a:p>
          <a:p>
            <a:pPr marL="342900" indent="-342900">
              <a:buAutoNum type="arabicPeriod"/>
            </a:pPr>
            <a:r>
              <a:rPr lang="en-US" sz="2400" dirty="0"/>
              <a:t>We are attracted/prone to those who are like us</a:t>
            </a:r>
          </a:p>
          <a:p>
            <a:pPr marL="342900" indent="-342900">
              <a:buAutoNum type="arabicPeriod"/>
            </a:pPr>
            <a:r>
              <a:rPr lang="en-US" sz="2400" dirty="0"/>
              <a:t>We pre-judge those who are not like us</a:t>
            </a:r>
          </a:p>
          <a:p>
            <a:pPr marL="342900" indent="-342900">
              <a:buAutoNum type="arabicPeriod"/>
            </a:pPr>
            <a:r>
              <a:rPr lang="en-US" sz="2400" dirty="0"/>
              <a:t>We shy away from those who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9429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2139-B52E-8D49-9E23-B7BA0D3E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the Bridge, Expand your Horizons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F86D-53EF-8C4F-88BD-6A67BA7D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27433"/>
            <a:ext cx="7330440" cy="258554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need others to “stretch”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need them to be close enough to provide accountability and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must build build bridges of relationships with others that can bear the weight of truth</a:t>
            </a:r>
          </a:p>
        </p:txBody>
      </p:sp>
    </p:spTree>
    <p:extLst>
      <p:ext uri="{BB962C8B-B14F-4D97-AF65-F5344CB8AC3E}">
        <p14:creationId xmlns:p14="http://schemas.microsoft.com/office/powerpoint/2010/main" val="24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11F9-FC0C-9440-A0D0-BA721E76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Baggage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1745-B9C5-EA41-B6B9-D39BCAA1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11619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Image Four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667B52-F24A-9247-A7C8-98F650883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2315528"/>
            <a:ext cx="3874135" cy="38741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E8445-7916-9249-9F75-03B8E42B4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Baggage on the Trip in a Small Car!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A64FD-EF4C-8844-BD8F-38BFAD6D8C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Made drive crowded and chaotic</a:t>
            </a:r>
          </a:p>
          <a:p>
            <a:r>
              <a:rPr lang="en-US" dirty="0"/>
              <a:t>Made travel slower and difficult</a:t>
            </a:r>
          </a:p>
          <a:p>
            <a:r>
              <a:rPr lang="en-US" dirty="0"/>
              <a:t>Made trip more expensive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*The more “baggage” we </a:t>
            </a:r>
          </a:p>
          <a:p>
            <a:pPr marL="0" indent="0" algn="r">
              <a:buNone/>
            </a:pPr>
            <a:r>
              <a:rPr lang="en-US" dirty="0"/>
              <a:t>brought, the more bagged </a:t>
            </a:r>
          </a:p>
          <a:p>
            <a:pPr marL="0" indent="0" algn="r">
              <a:buNone/>
            </a:pPr>
            <a:r>
              <a:rPr lang="en-US" dirty="0"/>
              <a:t>down we become.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816B-18EB-F64F-AF66-06CD03D5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“Price” of Baggage?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6D68-2630-9448-ACBE-AE30A2D1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”Physical” bags are easily discarded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“Emotional” bags take time</a:t>
            </a:r>
          </a:p>
        </p:txBody>
      </p:sp>
    </p:spTree>
    <p:extLst>
      <p:ext uri="{BB962C8B-B14F-4D97-AF65-F5344CB8AC3E}">
        <p14:creationId xmlns:p14="http://schemas.microsoft.com/office/powerpoint/2010/main" val="9783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7D64-87D9-B94A-995B-06E3C7E7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Break Free?</a:t>
            </a:r>
            <a:br>
              <a:rPr lang="en-US" dirty="0"/>
            </a:br>
            <a:r>
              <a:rPr lang="en-US" dirty="0"/>
              <a:t>“Identification then Freedom”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EC8C-3425-9E4B-8300-B475DFDE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One – Talk it Over</a:t>
            </a:r>
          </a:p>
          <a:p>
            <a:pPr marL="342900" indent="-342900">
              <a:buAutoNum type="arabicPeriod"/>
            </a:pPr>
            <a:r>
              <a:rPr lang="en-US" sz="2000" dirty="0"/>
              <a:t>Are you alone – NO!</a:t>
            </a:r>
          </a:p>
          <a:p>
            <a:pPr marL="342900" indent="-342900">
              <a:buAutoNum type="arabicPeriod"/>
            </a:pPr>
            <a:r>
              <a:rPr lang="en-US" sz="2000" dirty="0"/>
              <a:t>Culture Distraction</a:t>
            </a:r>
          </a:p>
          <a:p>
            <a:pPr marL="342900" indent="-342900">
              <a:buAutoNum type="arabicPeriod"/>
            </a:pPr>
            <a:r>
              <a:rPr lang="en-US" sz="2000" dirty="0"/>
              <a:t>Most baggage involves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879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D810-B16A-794E-A09E-CE292240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Assess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08A5-7F18-E646-99B1-C93CFBE9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n-US" dirty="0"/>
              <a:t>Identify YOUR Performance Traps</a:t>
            </a:r>
          </a:p>
          <a:p>
            <a:r>
              <a:rPr lang="en-US" dirty="0"/>
              <a:t>	a. Comparison (compare to others)</a:t>
            </a:r>
          </a:p>
          <a:p>
            <a:r>
              <a:rPr lang="en-US" dirty="0"/>
              <a:t>	b. Communication (judge others)</a:t>
            </a:r>
          </a:p>
          <a:p>
            <a:r>
              <a:rPr lang="en-US" dirty="0"/>
              <a:t>	c. Control (validate worth)</a:t>
            </a:r>
          </a:p>
          <a:p>
            <a:r>
              <a:rPr lang="en-US" dirty="0"/>
              <a:t>	d. Compulsion (people pleaser)</a:t>
            </a:r>
          </a:p>
          <a:p>
            <a:r>
              <a:rPr lang="en-US" dirty="0"/>
              <a:t>	e. Compensation (victim)</a:t>
            </a:r>
          </a:p>
          <a:p>
            <a:r>
              <a:rPr lang="en-US" dirty="0"/>
              <a:t>	f. Competition (self-centered)</a:t>
            </a:r>
          </a:p>
        </p:txBody>
      </p:sp>
    </p:spTree>
    <p:extLst>
      <p:ext uri="{BB962C8B-B14F-4D97-AF65-F5344CB8AC3E}">
        <p14:creationId xmlns:p14="http://schemas.microsoft.com/office/powerpoint/2010/main" val="40642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5396-4D01-754F-9469-F027B9DE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 Try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AEA0A-8F8F-E247-A146-65CAAA04F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n-US" dirty="0"/>
              <a:t>Review (reflect on why and how?)</a:t>
            </a:r>
          </a:p>
          <a:p>
            <a:pPr marL="342900" indent="-342900">
              <a:buAutoNum type="arabicPeriod"/>
            </a:pPr>
            <a:r>
              <a:rPr lang="en-US" dirty="0"/>
              <a:t>Recall (one instance…)</a:t>
            </a:r>
          </a:p>
          <a:p>
            <a:pPr marL="342900" indent="-342900">
              <a:buAutoNum type="arabicPeriod"/>
            </a:pPr>
            <a:r>
              <a:rPr lang="en-US" dirty="0"/>
              <a:t>Release (Let go!)</a:t>
            </a:r>
          </a:p>
          <a:p>
            <a:pPr marL="342900" indent="-342900">
              <a:buAutoNum type="arabicPeriod"/>
            </a:pPr>
            <a:r>
              <a:rPr lang="en-US" dirty="0"/>
              <a:t>Reconcile (talk to someone, again)</a:t>
            </a:r>
          </a:p>
          <a:p>
            <a:pPr marL="342900" indent="-342900">
              <a:buAutoNum type="arabicPeriod"/>
            </a:pPr>
            <a:r>
              <a:rPr lang="en-US" dirty="0"/>
              <a:t>Request (ask for help)</a:t>
            </a:r>
          </a:p>
          <a:p>
            <a:pPr marL="342900" indent="-342900">
              <a:buAutoNum type="arabicPeriod"/>
            </a:pPr>
            <a:r>
              <a:rPr lang="en-US" dirty="0"/>
              <a:t>Refuse (To be victim)</a:t>
            </a:r>
          </a:p>
          <a:p>
            <a:pPr marL="342900" indent="-342900">
              <a:buAutoNum type="arabicPeriod"/>
            </a:pPr>
            <a:r>
              <a:rPr lang="en-US" dirty="0"/>
              <a:t>Respond (serve from gratitude, not guilt)</a:t>
            </a:r>
          </a:p>
        </p:txBody>
      </p:sp>
    </p:spTree>
    <p:extLst>
      <p:ext uri="{BB962C8B-B14F-4D97-AF65-F5344CB8AC3E}">
        <p14:creationId xmlns:p14="http://schemas.microsoft.com/office/powerpoint/2010/main" val="8634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Life’s Mountains (pleasures)</a:t>
            </a:r>
          </a:p>
          <a:p>
            <a:r>
              <a:rPr lang="en-US" sz="2400" dirty="0"/>
              <a:t>Life’s Valleys (tough times)</a:t>
            </a:r>
          </a:p>
        </p:txBody>
      </p:sp>
    </p:spTree>
    <p:extLst>
      <p:ext uri="{BB962C8B-B14F-4D97-AF65-F5344CB8AC3E}">
        <p14:creationId xmlns:p14="http://schemas.microsoft.com/office/powerpoint/2010/main" val="2316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95640-13F5-1841-9A72-96138465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Sturdy Guard Rails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AB771-5D0F-9841-85B8-8DB44A58E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3163"/>
            <a:ext cx="5157787" cy="342841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05988-F81F-0148-84B5-2956B56FE1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Structure to keep us on the road</a:t>
            </a:r>
          </a:p>
          <a:p>
            <a:r>
              <a:rPr lang="en-US" dirty="0"/>
              <a:t>Offer us: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Guidance</a:t>
            </a:r>
          </a:p>
          <a:p>
            <a:pPr lvl="1"/>
            <a:r>
              <a:rPr lang="en-US" dirty="0"/>
              <a:t>Accountability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61D9E-25FC-1548-87E0-DBB8B3D9131E}"/>
              </a:ext>
            </a:extLst>
          </p:cNvPr>
          <p:cNvSpPr txBox="1"/>
          <p:nvPr/>
        </p:nvSpPr>
        <p:spPr>
          <a:xfrm>
            <a:off x="804228" y="2043410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Image Five</a:t>
            </a:r>
          </a:p>
        </p:txBody>
      </p:sp>
    </p:spTree>
    <p:extLst>
      <p:ext uri="{BB962C8B-B14F-4D97-AF65-F5344CB8AC3E}">
        <p14:creationId xmlns:p14="http://schemas.microsoft.com/office/powerpoint/2010/main" val="20936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6CD0-3F42-E742-8553-B60276E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Tollbooths on Road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076A8-CE9D-8649-8C62-F2DC9C427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Six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B090CF-7B5C-4C4A-B397-55C4886F13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69778"/>
            <a:ext cx="5157787" cy="315518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23D6-584E-7843-9C80-5DB9A2BC3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CB7DE-DC03-944C-9A9F-3D92959265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Challenges will happen</a:t>
            </a:r>
          </a:p>
          <a:p>
            <a:r>
              <a:rPr lang="en-US" dirty="0"/>
              <a:t>Which version do you see!</a:t>
            </a:r>
          </a:p>
          <a:p>
            <a:r>
              <a:rPr lang="en-US" dirty="0"/>
              <a:t>Do you know the difference?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”Pay the price or fail!”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D101-3F61-9149-AF5C-40AA69F7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Delay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89D52-846C-9E44-8917-8212A23AA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Seven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7C88A8-B3CC-BB49-A798-F6FE4B33B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9181"/>
            <a:ext cx="5157787" cy="34363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5AAF9-D8C6-7B4A-ABB1-2B9AE75B3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68B64-2486-1F40-9325-93F5B682BE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Season of transition…</a:t>
            </a:r>
          </a:p>
          <a:p>
            <a:r>
              <a:rPr lang="en-US" dirty="0"/>
              <a:t>Manage expectations… </a:t>
            </a:r>
          </a:p>
          <a:p>
            <a:r>
              <a:rPr lang="en-US" dirty="0"/>
              <a:t>Adaptability is required… </a:t>
            </a:r>
          </a:p>
          <a:p>
            <a:r>
              <a:rPr lang="en-US" dirty="0"/>
              <a:t>Illusion to disillusion</a:t>
            </a:r>
          </a:p>
        </p:txBody>
      </p:sp>
    </p:spTree>
    <p:extLst>
      <p:ext uri="{BB962C8B-B14F-4D97-AF65-F5344CB8AC3E}">
        <p14:creationId xmlns:p14="http://schemas.microsoft.com/office/powerpoint/2010/main" val="28276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78F6-FD91-E647-A528-12F858C3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on the Left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ACF55-E6F7-744A-9AFE-4155FB78D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1747348"/>
            <a:ext cx="2976808" cy="444231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0DD65-EDD1-4443-B6DA-E08D09D1ED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burn bridges!!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D65D3-56F8-D74F-B242-E43009E80949}"/>
              </a:ext>
            </a:extLst>
          </p:cNvPr>
          <p:cNvSpPr txBox="1"/>
          <p:nvPr/>
        </p:nvSpPr>
        <p:spPr>
          <a:xfrm>
            <a:off x="274320" y="5013960"/>
            <a:ext cx="234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Image Eight</a:t>
            </a:r>
          </a:p>
        </p:txBody>
      </p:sp>
    </p:spTree>
    <p:extLst>
      <p:ext uri="{BB962C8B-B14F-4D97-AF65-F5344CB8AC3E}">
        <p14:creationId xmlns:p14="http://schemas.microsoft.com/office/powerpoint/2010/main" val="10465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5C19-AD6B-F546-8530-E3BC5630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Tank Half Full or Empty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DD25-F54E-D443-9264-ABEEA7C71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Nine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8968CF-5C7E-DF49-B5F4-8E04F5EF5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03546"/>
            <a:ext cx="5157787" cy="34876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79E81-3FC2-0B4B-B09E-578A75296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8361E-E5F1-7649-B43A-EBBE730DE7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Being content with “you”</a:t>
            </a:r>
          </a:p>
          <a:p>
            <a:pPr marL="514350" indent="-514350">
              <a:buAutoNum type="arabicPeriod"/>
            </a:pPr>
            <a:r>
              <a:rPr lang="en-US" dirty="0"/>
              <a:t>Being dissatisfied and strive to grow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A combination of both is healthy</a:t>
            </a:r>
          </a:p>
        </p:txBody>
      </p:sp>
    </p:spTree>
    <p:extLst>
      <p:ext uri="{BB962C8B-B14F-4D97-AF65-F5344CB8AC3E}">
        <p14:creationId xmlns:p14="http://schemas.microsoft.com/office/powerpoint/2010/main" val="14798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B9F055-3810-0941-BA59-3CA96C143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4011612"/>
            <a:ext cx="3962400" cy="279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B02DF-7009-8C4E-AD8F-6FA9C895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Agents or Tour Guides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B2611-0632-1940-B219-5BD07171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4938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Image Ten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DFC45E-8318-2A42-B348-2C642F9EE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73" y="2273300"/>
            <a:ext cx="3593691" cy="23209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1A227-A6E6-8B4B-8EB6-1785E989FA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goes with you</a:t>
            </a:r>
          </a:p>
          <a:p>
            <a:r>
              <a:rPr lang="en-US" dirty="0"/>
              <a:t>The other only tells you where to go!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Mentorship</a:t>
            </a:r>
            <a:r>
              <a:rPr lang="en-US" dirty="0"/>
              <a:t> is the answer!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34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61A0-42A5-7E4F-B700-C621EDC9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Backseat Drivers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21EC-05D4-BE42-B4BF-0C3998BC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Image Eleven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295228-93A4-2247-9D7F-888FF08A6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70" y="3006725"/>
            <a:ext cx="3771252" cy="31829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BE77D-5637-7C4C-98AD-6A7BCD878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35C28-74D1-C64A-86E2-409B556618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 one likes them!</a:t>
            </a:r>
          </a:p>
          <a:p>
            <a:r>
              <a:rPr lang="en-US" dirty="0"/>
              <a:t>Know what you have control over…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…and what you don’t!</a:t>
            </a:r>
          </a:p>
        </p:txBody>
      </p:sp>
    </p:spTree>
    <p:extLst>
      <p:ext uri="{BB962C8B-B14F-4D97-AF65-F5344CB8AC3E}">
        <p14:creationId xmlns:p14="http://schemas.microsoft.com/office/powerpoint/2010/main" val="31977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F2D7-5CB8-B341-B4AA-9E3AF2C5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Shortcut or Second Mile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E0E8F-F337-0843-B034-180A9A5E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508" y="1401764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We all “live” for shortcuts</a:t>
            </a:r>
          </a:p>
          <a:p>
            <a:r>
              <a:rPr lang="en-US" b="0" dirty="0"/>
              <a:t>More with less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09A509-DEBE-B549-AC31-55C5AC042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3069591"/>
            <a:ext cx="5157787" cy="343852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943F8-98AC-F849-9B8C-EE8235BAB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First Mile</a:t>
            </a:r>
          </a:p>
          <a:p>
            <a:r>
              <a:rPr lang="en-US" dirty="0"/>
              <a:t>You have to </a:t>
            </a:r>
          </a:p>
          <a:p>
            <a:r>
              <a:rPr lang="en-US" dirty="0"/>
              <a:t>Do the minimum</a:t>
            </a:r>
          </a:p>
          <a:p>
            <a:r>
              <a:rPr lang="en-US" dirty="0"/>
              <a:t>Duty</a:t>
            </a:r>
          </a:p>
          <a:p>
            <a:r>
              <a:rPr lang="en-US" dirty="0"/>
              <a:t>Satisfy</a:t>
            </a:r>
          </a:p>
          <a:p>
            <a:r>
              <a:rPr lang="en-US" dirty="0"/>
              <a:t>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Second Mile</a:t>
            </a:r>
          </a:p>
          <a:p>
            <a:r>
              <a:rPr lang="en-US" dirty="0"/>
              <a:t>You want to</a:t>
            </a:r>
          </a:p>
          <a:p>
            <a:r>
              <a:rPr lang="en-US" dirty="0"/>
              <a:t>Do the max</a:t>
            </a:r>
          </a:p>
          <a:p>
            <a:r>
              <a:rPr lang="en-US" dirty="0"/>
              <a:t>Devotion</a:t>
            </a:r>
          </a:p>
          <a:p>
            <a:r>
              <a:rPr lang="en-US" dirty="0"/>
              <a:t>Serve</a:t>
            </a:r>
          </a:p>
          <a:p>
            <a:r>
              <a:rPr lang="en-US" dirty="0"/>
              <a:t>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0707E-190A-5041-B635-3FCF96FE0649}"/>
              </a:ext>
            </a:extLst>
          </p:cNvPr>
          <p:cNvSpPr txBox="1"/>
          <p:nvPr/>
        </p:nvSpPr>
        <p:spPr>
          <a:xfrm>
            <a:off x="1075695" y="2434939"/>
            <a:ext cx="251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Image Twelve</a:t>
            </a:r>
          </a:p>
        </p:txBody>
      </p:sp>
    </p:spTree>
    <p:extLst>
      <p:ext uri="{BB962C8B-B14F-4D97-AF65-F5344CB8AC3E}">
        <p14:creationId xmlns:p14="http://schemas.microsoft.com/office/powerpoint/2010/main" val="11663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C71E-FA06-BF4C-A026-E9230F5E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vs. Trip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39D23-B855-6047-8B7A-EF5E2468D1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053C7-8ECD-F940-8274-0160B0C745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Reach a Goal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Enjoy the Journey</a:t>
            </a:r>
          </a:p>
        </p:txBody>
      </p:sp>
    </p:spTree>
    <p:extLst>
      <p:ext uri="{BB962C8B-B14F-4D97-AF65-F5344CB8AC3E}">
        <p14:creationId xmlns:p14="http://schemas.microsoft.com/office/powerpoint/2010/main" val="34715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F9A7-4002-2C41-8E8D-E1C8E4BC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Destination?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Goal Setting Tips: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4DEC-10E7-C548-8C80-99579B12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7579"/>
            <a:ext cx="6934201" cy="2710741"/>
          </a:xfrm>
        </p:spPr>
        <p:txBody>
          <a:bodyPr>
            <a:noAutofit/>
          </a:bodyPr>
          <a:lstStyle/>
          <a:p>
            <a:r>
              <a:rPr lang="en-US" sz="2400" dirty="0"/>
              <a:t>S –   Specific</a:t>
            </a:r>
          </a:p>
          <a:p>
            <a:r>
              <a:rPr lang="en-US" sz="2400" dirty="0"/>
              <a:t>M – Measurable</a:t>
            </a:r>
          </a:p>
          <a:p>
            <a:r>
              <a:rPr lang="en-US" sz="2400" dirty="0"/>
              <a:t>A –   Attainable</a:t>
            </a:r>
          </a:p>
          <a:p>
            <a:r>
              <a:rPr lang="en-US" sz="2400" dirty="0"/>
              <a:t>R –   Relevant</a:t>
            </a:r>
          </a:p>
          <a:p>
            <a:r>
              <a:rPr lang="en-US" sz="2400" dirty="0"/>
              <a:t>T –   Timely </a:t>
            </a:r>
          </a:p>
        </p:txBody>
      </p:sp>
    </p:spTree>
    <p:extLst>
      <p:ext uri="{BB962C8B-B14F-4D97-AF65-F5344CB8AC3E}">
        <p14:creationId xmlns:p14="http://schemas.microsoft.com/office/powerpoint/2010/main" val="3769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2350-806C-B441-B80F-47258918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8760-7D03-704B-837C-31FD289FE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Successfully navigate the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Have/Learn/Appreciate/Understand – GRIT!</a:t>
            </a:r>
          </a:p>
        </p:txBody>
      </p:sp>
    </p:spTree>
    <p:extLst>
      <p:ext uri="{BB962C8B-B14F-4D97-AF65-F5344CB8AC3E}">
        <p14:creationId xmlns:p14="http://schemas.microsoft.com/office/powerpoint/2010/main" val="14685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E340-7920-BC4D-B47B-E48DEAED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Burn Your Boats</a:t>
            </a:r>
            <a:br>
              <a:rPr lang="en-US" dirty="0"/>
            </a:br>
            <a:r>
              <a:rPr lang="en-US" sz="3100" dirty="0"/>
              <a:t>Greek Battles Motivation Technique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A7D2-5B8F-7749-A27A-87EF933A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“The quality of a person’s life is in direct proportion to their commitment to excellence, regardless of their chosen field of  their chosen field of endeavor.”</a:t>
            </a:r>
          </a:p>
          <a:p>
            <a:r>
              <a:rPr lang="en-US" sz="2400" dirty="0"/>
              <a:t>- Vince Lombardi</a:t>
            </a:r>
          </a:p>
        </p:txBody>
      </p:sp>
    </p:spTree>
    <p:extLst>
      <p:ext uri="{BB962C8B-B14F-4D97-AF65-F5344CB8AC3E}">
        <p14:creationId xmlns:p14="http://schemas.microsoft.com/office/powerpoint/2010/main" val="812943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0E7D-E727-CA45-A748-35846B9E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Given: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3FEA-A012-CD4C-8433-910D14F4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“Habitudes”</a:t>
            </a:r>
          </a:p>
          <a:p>
            <a:r>
              <a:rPr lang="en-US" sz="2800" dirty="0"/>
              <a:t>	Dr. Tim Elmore</a:t>
            </a:r>
          </a:p>
        </p:txBody>
      </p:sp>
    </p:spTree>
    <p:extLst>
      <p:ext uri="{BB962C8B-B14F-4D97-AF65-F5344CB8AC3E}">
        <p14:creationId xmlns:p14="http://schemas.microsoft.com/office/powerpoint/2010/main" val="130580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9D1C-B070-A749-A569-06F2A325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Frank </a:t>
            </a:r>
            <a:r>
              <a:rPr lang="en-US" dirty="0" err="1"/>
              <a:t>Tracz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8D1E-4123-5E4C-8A57-9E9CC95A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Kansas State University</a:t>
            </a:r>
          </a:p>
          <a:p>
            <a:r>
              <a:rPr lang="en-US" dirty="0"/>
              <a:t>Direct or Bands</a:t>
            </a:r>
          </a:p>
          <a:p>
            <a:r>
              <a:rPr lang="en-US" dirty="0"/>
              <a:t>785-532-3818</a:t>
            </a:r>
          </a:p>
          <a:p>
            <a:r>
              <a:rPr lang="en-US" dirty="0"/>
              <a:t>ftracz@ksu.edu</a:t>
            </a:r>
          </a:p>
          <a:p>
            <a:r>
              <a:rPr lang="en-US" dirty="0" err="1"/>
              <a:t>ksu.edu</a:t>
            </a:r>
            <a:r>
              <a:rPr lang="en-US" dirty="0"/>
              <a:t>/band</a:t>
            </a:r>
          </a:p>
        </p:txBody>
      </p:sp>
    </p:spTree>
    <p:extLst>
      <p:ext uri="{BB962C8B-B14F-4D97-AF65-F5344CB8AC3E}">
        <p14:creationId xmlns:p14="http://schemas.microsoft.com/office/powerpoint/2010/main" val="187495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31BB-C538-E14D-A21C-C0D9FB39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Explain “GRIT”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37EC-EA3A-8349-B341-2F7324D8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27433"/>
            <a:ext cx="9949404" cy="2585545"/>
          </a:xfrm>
        </p:spPr>
        <p:txBody>
          <a:bodyPr numCol="2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 clear goal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Determination over other’s doubts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Self-confidence to figure it out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Humility, It don’t come easy!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Persistence despite fear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Patience to handle obstacles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Code of ethics to live by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Flexibility facing road blocks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Capacity for human connection and collaboration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 help is not weakness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 and appreciate each step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Loyalty never sacrificing connections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Inner strength to propel you to your goal!</a:t>
            </a:r>
          </a:p>
        </p:txBody>
      </p:sp>
    </p:spTree>
    <p:extLst>
      <p:ext uri="{BB962C8B-B14F-4D97-AF65-F5344CB8AC3E}">
        <p14:creationId xmlns:p14="http://schemas.microsoft.com/office/powerpoint/2010/main" val="8121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09E1-1732-864D-9FEC-133518AE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to Make You Think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EC605F-DD5E-644B-8B30-3C487C277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53658"/>
            <a:ext cx="5157787" cy="238742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CAB02-9ABA-BF4C-88B6-4E10D9D9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Windshield and Rearview Mirrors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E0631-FB6F-F04B-B194-3EAC283889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Purpose of each</a:t>
            </a:r>
          </a:p>
          <a:p>
            <a:r>
              <a:rPr lang="en-US" dirty="0"/>
              <a:t>Forward, backward</a:t>
            </a:r>
          </a:p>
          <a:p>
            <a:r>
              <a:rPr lang="en-US" dirty="0"/>
              <a:t>Gazing us, glancing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F74DF-01EF-504B-B5C1-A06A3FEE0F9F}"/>
              </a:ext>
            </a:extLst>
          </p:cNvPr>
          <p:cNvSpPr txBox="1"/>
          <p:nvPr/>
        </p:nvSpPr>
        <p:spPr>
          <a:xfrm>
            <a:off x="1003610" y="2505075"/>
            <a:ext cx="28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Image One</a:t>
            </a:r>
          </a:p>
        </p:txBody>
      </p:sp>
    </p:spTree>
    <p:extLst>
      <p:ext uri="{BB962C8B-B14F-4D97-AF65-F5344CB8AC3E}">
        <p14:creationId xmlns:p14="http://schemas.microsoft.com/office/powerpoint/2010/main" val="25332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E3BE-A8D4-E44F-9EE9-15C61170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Your Energy Come From?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B361-C435-E940-94F6-CA9FFF4C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Future?</a:t>
            </a:r>
          </a:p>
        </p:txBody>
      </p:sp>
    </p:spTree>
    <p:extLst>
      <p:ext uri="{BB962C8B-B14F-4D97-AF65-F5344CB8AC3E}">
        <p14:creationId xmlns:p14="http://schemas.microsoft.com/office/powerpoint/2010/main" val="19116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0C14-F6A9-2449-927F-DF838EA1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Peace of Mind</a:t>
            </a:r>
            <a:br>
              <a:rPr lang="en-US" dirty="0"/>
            </a:br>
            <a:r>
              <a:rPr lang="en-US" sz="2700" dirty="0"/>
              <a:t>(Influential Factors)(Mental Stability)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D7AF-85B0-0F4F-898C-2533174E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Refusing to live in the past</a:t>
            </a:r>
          </a:p>
          <a:p>
            <a:pPr marL="342900" indent="-342900">
              <a:buAutoNum type="arabicPeriod"/>
            </a:pPr>
            <a:r>
              <a:rPr lang="en-US" dirty="0"/>
              <a:t>Absence of suspense, resentment, and regret</a:t>
            </a:r>
          </a:p>
          <a:p>
            <a:pPr marL="342900" indent="-342900">
              <a:buAutoNum type="arabicPeriod"/>
            </a:pPr>
            <a:r>
              <a:rPr lang="en-US" dirty="0"/>
              <a:t>Not wasting time and energy fighting conditions you can not change</a:t>
            </a:r>
          </a:p>
          <a:p>
            <a:pPr marL="342900" indent="-342900">
              <a:buAutoNum type="arabicPeriod"/>
            </a:pPr>
            <a:r>
              <a:rPr lang="en-US" dirty="0"/>
              <a:t>Forcing yourself to get involved in the world around you</a:t>
            </a:r>
          </a:p>
          <a:p>
            <a:pPr marL="342900" indent="-342900">
              <a:buAutoNum type="arabicPeriod"/>
            </a:pPr>
            <a:r>
              <a:rPr lang="en-US" dirty="0"/>
              <a:t>Refuse to indulge in self pity</a:t>
            </a:r>
          </a:p>
        </p:txBody>
      </p:sp>
    </p:spTree>
    <p:extLst>
      <p:ext uri="{BB962C8B-B14F-4D97-AF65-F5344CB8AC3E}">
        <p14:creationId xmlns:p14="http://schemas.microsoft.com/office/powerpoint/2010/main" val="8981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2EF5-E913-C241-B602-9F5690B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DC87-2FC6-D04A-8A94-C8FF0A6A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Replace comfort with curiosity</a:t>
            </a:r>
          </a:p>
          <a:p>
            <a:pPr marL="342900" indent="-342900">
              <a:buAutoNum type="arabicPeriod"/>
            </a:pPr>
            <a:r>
              <a:rPr lang="en-US" sz="2400" dirty="0"/>
              <a:t>Reject being a victim of your circumstances</a:t>
            </a:r>
          </a:p>
          <a:p>
            <a:pPr marL="342900" indent="-342900">
              <a:buAutoNum type="arabicPeriod"/>
            </a:pPr>
            <a:r>
              <a:rPr lang="en-US" sz="2400" dirty="0"/>
              <a:t>Renew your commitment to embrace opportunities</a:t>
            </a:r>
          </a:p>
          <a:p>
            <a:pPr marL="342900" indent="-342900">
              <a:buAutoNum type="arabicPeriod"/>
            </a:pPr>
            <a:r>
              <a:rPr lang="en-US" sz="2400" dirty="0"/>
              <a:t>Relinquish the past and create new memories</a:t>
            </a:r>
          </a:p>
        </p:txBody>
      </p:sp>
    </p:spTree>
    <p:extLst>
      <p:ext uri="{BB962C8B-B14F-4D97-AF65-F5344CB8AC3E}">
        <p14:creationId xmlns:p14="http://schemas.microsoft.com/office/powerpoint/2010/main" val="36604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C6A0-31E4-1D45-B21F-0AF16276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50" y="2463523"/>
            <a:ext cx="6934201" cy="96547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“The longer you wait for the future, the shorter it will be.”</a:t>
            </a:r>
          </a:p>
        </p:txBody>
      </p:sp>
    </p:spTree>
    <p:extLst>
      <p:ext uri="{BB962C8B-B14F-4D97-AF65-F5344CB8AC3E}">
        <p14:creationId xmlns:p14="http://schemas.microsoft.com/office/powerpoint/2010/main" val="114979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D3C50"/>
      </a:dk2>
      <a:lt2>
        <a:srgbClr val="CBD1D1"/>
      </a:lt2>
      <a:accent1>
        <a:srgbClr val="46A0D8"/>
      </a:accent1>
      <a:accent2>
        <a:srgbClr val="CC5B27"/>
      </a:accent2>
      <a:accent3>
        <a:srgbClr val="33AC55"/>
      </a:accent3>
      <a:accent4>
        <a:srgbClr val="EE9F20"/>
      </a:accent4>
      <a:accent5>
        <a:srgbClr val="824D9D"/>
      </a:accent5>
      <a:accent6>
        <a:srgbClr val="3ABA9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HealthyHabitTracker" id="{DA2F9D51-3953-44AE-B776-FD942518B4A1}" vid="{466E0859-81B1-471E-8472-F6FB18F468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893</Words>
  <Application>Microsoft Macintosh PowerPoint</Application>
  <PresentationFormat>Widescreen</PresentationFormat>
  <Paragraphs>190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Segoe UI</vt:lpstr>
      <vt:lpstr>Office Theme</vt:lpstr>
      <vt:lpstr>Burn Your Boats:  Create Great Habitudes Form Your Leadership Habits and Attitudes</vt:lpstr>
      <vt:lpstr>Before…</vt:lpstr>
      <vt:lpstr>We must…</vt:lpstr>
      <vt:lpstr>Experts Explain “GRIT”</vt:lpstr>
      <vt:lpstr>Images to Make You Think</vt:lpstr>
      <vt:lpstr>Where Does Your Energy Come From? </vt:lpstr>
      <vt:lpstr>Peace of Mind (Influential Factors)(Mental Stability)</vt:lpstr>
      <vt:lpstr>Remedy</vt:lpstr>
      <vt:lpstr>“The longer you wait for the future, the shorter it will be.”</vt:lpstr>
      <vt:lpstr>A Compass or a GPS</vt:lpstr>
      <vt:lpstr>A Compass:</vt:lpstr>
      <vt:lpstr>A bridge, not a wall</vt:lpstr>
      <vt:lpstr>Why? </vt:lpstr>
      <vt:lpstr>Be the Bridge, Expand your Horizons</vt:lpstr>
      <vt:lpstr>Baggage Fees</vt:lpstr>
      <vt:lpstr>What is the “Price” of Baggage?</vt:lpstr>
      <vt:lpstr>How Do We Break Free? “Identification then Freedom” </vt:lpstr>
      <vt:lpstr>Step Two: Assess Yourself</vt:lpstr>
      <vt:lpstr>Step Three: Try it Out!</vt:lpstr>
      <vt:lpstr>Sturdy Guard Rails</vt:lpstr>
      <vt:lpstr>Tollbooths on Road Blocks</vt:lpstr>
      <vt:lpstr>Flight Delay</vt:lpstr>
      <vt:lpstr>Pass on the Left</vt:lpstr>
      <vt:lpstr>Tank Half Full or Empty</vt:lpstr>
      <vt:lpstr>Travel Agents or Tour Guides</vt:lpstr>
      <vt:lpstr>Backseat Drivers</vt:lpstr>
      <vt:lpstr>Shortcut or Second Mile</vt:lpstr>
      <vt:lpstr>Destination vs. Trip</vt:lpstr>
      <vt:lpstr>What is your Destination?  Goal Setting Tips:</vt:lpstr>
      <vt:lpstr>Burn Your Boats Greek Battles Motivation Technique</vt:lpstr>
      <vt:lpstr>Credit Given:</vt:lpstr>
      <vt:lpstr>Dr. Frank Tracz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Habitudes Form Your Leadership Habits and Attitudes</dc:title>
  <dc:creator>Rachel Mallon</dc:creator>
  <cp:lastModifiedBy>Frank Tracz</cp:lastModifiedBy>
  <cp:revision>19</cp:revision>
  <dcterms:created xsi:type="dcterms:W3CDTF">2018-11-30T20:08:00Z</dcterms:created>
  <dcterms:modified xsi:type="dcterms:W3CDTF">2023-05-24T20:21:04Z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VT@JAWS2</vt:lpwstr>
  </property>
  <property fmtid="{D5CDD505-2E9C-101B-9397-08002B2CF9AE}" pid="5" name="MSIP_Label_f42aa342-8706-4288-bd11-ebb85995028c_SetDate">
    <vt:lpwstr>2018-02-23T06:16:02.8823307Z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