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7D4EAA-3FFE-DF41-B81F-78664F1A2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FFBB43-8F7A-B34A-93D8-4158B1AEEE4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ED8DCF-0C44-C84F-B19F-D596FF954E28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AD0EB2-7F20-704F-AA0E-DCDFB286AE72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D95BE2-BF1D-2447-A981-BE2048F8B34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8846ED-7607-2F49-A4B9-0EA74EE30AC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9F96F3-DA39-F544-8F09-183AAE85A46B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5498D8-8D4F-E94B-B17B-574A9299E22C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352A3E-78DF-CA46-AEE7-CD5EA1FEE91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DC977E-6B7E-BA4B-B172-922D38F33D5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9DAF3E-A25E-944D-AA26-4E27F687237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79DA24-6BC9-4B42-B71B-CCEB1285E6E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17591E-47AF-2744-96AE-84B800F607BD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905000"/>
            <a:ext cx="64770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86200"/>
            <a:ext cx="6477000" cy="1752600"/>
          </a:xfrm>
        </p:spPr>
        <p:txBody>
          <a:bodyPr/>
          <a:lstStyle>
            <a:lvl1pPr marL="0" indent="0" algn="r">
              <a:buFont typeface="Wingdings" charset="2"/>
              <a:buNone/>
              <a:defRPr sz="28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D00C0-8A1B-8348-8E2D-070229246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0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0EF97-FFF2-EB4D-8D98-244B822DA6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F3D13-1A6F-F842-B3FA-18DBC6FEA4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80DCF-02D4-FD4B-95D2-5B4CEDA9A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802AC-1F3B-9D41-A43A-AC8E5C1063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A5586-6981-F740-82CD-84526215D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6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418B7-F829-554D-92D7-4617073B6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0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E873-4491-2B48-9F04-4A17C44D04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48DA8-A513-A94D-957A-5C4A07E4F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9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DF097-CE97-E449-8F81-75B4760D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9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98B65-B601-9142-B934-9C9CA2CA6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FFFFFF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fld id="{9B96777F-905E-DC4D-8BF1-A7C5AABBF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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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5000"/>
        <a:buFont typeface="Wingdings" charset="2"/>
        <a:buChar char="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5000"/>
        <a:buFont typeface="Wingdings" charset="2"/>
        <a:buChar char="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5000"/>
        <a:buFont typeface="Wingdings" charset="2"/>
        <a:buChar char="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5000"/>
        <a:buFont typeface="Wingdings" charset="2"/>
        <a:buChar char="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tracz@ksu.edu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905000"/>
            <a:ext cx="66294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Rehearsal Management: Maximizing Potential!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en-US" smtClean="0"/>
          </a:p>
          <a:p>
            <a:pPr algn="ctr" eaLnBrk="1" hangingPunct="1">
              <a:defRPr/>
            </a:pPr>
            <a:r>
              <a:rPr lang="en-US" dirty="0" smtClean="0"/>
              <a:t>Dr. Frank Tracz, Director of Bands</a:t>
            </a:r>
          </a:p>
          <a:p>
            <a:pPr algn="ctr" eaLnBrk="1" hangingPunct="1">
              <a:defRPr/>
            </a:pPr>
            <a:r>
              <a:rPr lang="en-US" dirty="0" smtClean="0"/>
              <a:t>Kansas State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Where to “Begin”: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	“You”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800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 sz="2400"/>
              <a:t>Plan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 sz="2400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 sz="2400"/>
              <a:t>Technique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 sz="2400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 sz="2400"/>
              <a:t>“Look”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 sz="2400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 sz="2400"/>
              <a:t>Voice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Where to “Begin”: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/>
              <a:t>	First Impressions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Establish control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Rehearse “routine”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 u="sng"/>
              <a:t>When</a:t>
            </a:r>
            <a:r>
              <a:rPr lang="en-US"/>
              <a:t> and </a:t>
            </a:r>
            <a:r>
              <a:rPr lang="en-US" u="sng"/>
              <a:t>Where</a:t>
            </a:r>
            <a:r>
              <a:rPr lang="en-US"/>
              <a:t> to talk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Know Your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Stuff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Personality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Talents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Technique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Presentation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=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Your Ensemble!!!!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5720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5720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572000" y="4419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4196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4196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419600" y="4572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9" grpId="0" animBg="1"/>
      <p:bldP spid="23560" grpId="0" animBg="1"/>
      <p:bldP spid="23561" grpId="0" animBg="1"/>
      <p:bldP spid="23563" grpId="0" animBg="1"/>
      <p:bldP spid="23564" grpId="0" animBg="1"/>
      <p:bldP spid="235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Nuts and Bolts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You must research and decide: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How to introduce yourself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Seating? Why?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Set/Post schedule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Attendance procedures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Record keeping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/>
              <a:t>Effective discipline plan: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Char char=""/>
              <a:defRPr/>
            </a:pPr>
            <a:r>
              <a:rPr lang="en-US" sz="2000"/>
              <a:t>Rules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Char char=""/>
              <a:defRPr/>
            </a:pPr>
            <a:r>
              <a:rPr lang="en-US" sz="2000"/>
              <a:t>Consequences</a:t>
            </a:r>
          </a:p>
          <a:p>
            <a:pPr marL="1371600" lvl="2" indent="-457200" eaLnBrk="1" hangingPunct="1">
              <a:lnSpc>
                <a:spcPct val="90000"/>
              </a:lnSpc>
              <a:buFont typeface="Arial" charset="0"/>
              <a:buChar char=""/>
              <a:defRPr/>
            </a:pPr>
            <a:r>
              <a:rPr lang="en-US" sz="2000"/>
              <a:t>Procedures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Age-Tested Advice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Use procedures to help learning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Seek respect - not friendship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Spend time teaching “your way”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Be consistent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Quality planning increases chances for quality rehearsals.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Components of </a:t>
            </a:r>
            <a:r>
              <a:rPr lang="ja-JP" altLang="en-US" sz="40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4000">
                <a:latin typeface="Tahoma" charset="0"/>
                <a:ea typeface="ＭＳ Ｐゴシック" charset="0"/>
                <a:cs typeface="ＭＳ Ｐゴシック" charset="0"/>
              </a:rPr>
              <a:t>The Rehearsal</a:t>
            </a:r>
            <a:r>
              <a:rPr lang="ja-JP" altLang="en-US" sz="40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Entry to 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</a:rPr>
              <a:t>Warm-up/tuning/sight reading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Transition to Repertoire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</a:rPr>
              <a:t>Literature/sections to rehearse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Teach for Concept Transfer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</a:rPr>
              <a:t>End BIG, all inclusive, positive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Warm Down/Closure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</a:rPr>
              <a:t>Review?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Teacher’s Creed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Tell them what you are going to teach them.</a:t>
            </a:r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Teach them</a:t>
            </a:r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Tell them what you taught them.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Our Altar: 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Podium</a:t>
            </a:r>
            <a:r>
              <a:rPr lang="ja-JP" altLang="en-US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Purpose</a:t>
            </a:r>
          </a:p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Function</a:t>
            </a:r>
          </a:p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Things to Consider…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Baton/no baton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Non-verbal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Proximity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Talk vs. playing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Pacing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Changing it up?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Literature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Delivery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Psychology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Behavior Modification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Kids!!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Bottom Line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Prepare</a:t>
            </a:r>
          </a:p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Execute (Perform)</a:t>
            </a:r>
          </a:p>
          <a:p>
            <a:pPr algn="ctr" eaLnBrk="1" hangingPunct="1">
              <a:buFont typeface="Wingdings" charset="2"/>
              <a:buNone/>
              <a:defRPr/>
            </a:pPr>
            <a:endParaRPr lang="en-US"/>
          </a:p>
          <a:p>
            <a:pPr algn="ctr" eaLnBrk="1" hangingPunct="1">
              <a:buFont typeface="Wingdings" charset="2"/>
              <a:buNone/>
              <a:defRPr/>
            </a:pPr>
            <a:r>
              <a:rPr lang="en-US"/>
              <a:t>ENJOY!!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What is Good Classroom Management?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Prepared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Organized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Orderly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Efficient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Effective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Thorough</a:t>
            </a:r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Visionary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Books to Consider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Teaching Techniques and Insights</a:t>
            </a:r>
          </a:p>
          <a:p>
            <a:pPr algn="r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Joseph L. Casey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Conductor, Teacher, Leader</a:t>
            </a:r>
          </a:p>
          <a:p>
            <a:pPr algn="r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Ed Lisk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Teaching Band and Orchestra</a:t>
            </a:r>
          </a:p>
          <a:p>
            <a:pPr algn="r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Lynn G. Cooper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Habits of a Successful Band Director</a:t>
            </a:r>
          </a:p>
          <a:p>
            <a:pPr algn="r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Scott Rush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The First Days of School</a:t>
            </a:r>
          </a:p>
          <a:p>
            <a:pPr algn="r"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800"/>
              <a:t>Harry and Rosemary Wong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Dr. Frank Tracz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Kansas State University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  <a:hlinkClick r:id="rId2"/>
              </a:rPr>
              <a:t>Ftracz@ksu.edu</a:t>
            </a: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226 McCain Auditorium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Manhattan, KS 66502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(785) 532-3816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7107" name="Picture 5" descr="powerc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27432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Good Classroom Managers…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Have management skills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Teach for mastery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Practice positive expectations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charset="2"/>
              <a:buChar char=""/>
              <a:defRPr/>
            </a:pPr>
            <a:r>
              <a:rPr lang="en-US"/>
              <a:t>Effective teachers “manage” their classrooms.</a:t>
            </a:r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algn="ctr" eaLnBrk="1" hangingPunct="1">
              <a:buFont typeface="Wingdings" charset="2"/>
              <a:buChar char=""/>
              <a:defRPr/>
            </a:pPr>
            <a:r>
              <a:rPr lang="en-US"/>
              <a:t>Ineffective teachers discipline their classrooms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Keys to Success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Student learning is drastically enhanced in a task-oriented environment.</a:t>
            </a:r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buFont typeface="Wingdings" charset="2"/>
              <a:buChar char=""/>
              <a:defRPr/>
            </a:pPr>
            <a:r>
              <a:rPr lang="en-US"/>
              <a:t>Consistency!!!!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Characteristics of a </a:t>
            </a:r>
            <a:r>
              <a:rPr lang="ja-JP" altLang="en-US" sz="28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Well-Managed</a:t>
            </a:r>
            <a:r>
              <a:rPr lang="ja-JP" altLang="en-US" sz="28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>
                <a:latin typeface="Tahoma" charset="0"/>
                <a:ea typeface="ＭＳ Ｐゴシック" charset="0"/>
                <a:cs typeface="ＭＳ Ｐゴシック" charset="0"/>
              </a:rPr>
              <a:t> Rehearsal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The “room” - layout, organization, cleanliness.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The “goods” - instruments, stands, equipment are accessible and available.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The “rehearsal manager” - efficiency, knowledge, and demeanor/personality.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 sz="32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 Look</a:t>
            </a:r>
            <a:r>
              <a:rPr lang="ja-JP" altLang="en-US" sz="32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 of a Well Managed Rehearsal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Students are deeply involved with instruction.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Students know what is expected and are successful.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Very little wasted time, confusion or disruption.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Climate is task oriented but has a positive flow.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Where to “Begin”: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  <a:defRPr/>
            </a:pPr>
            <a:endParaRPr lang="en-US"/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/>
              <a:t>	</a:t>
            </a:r>
            <a:r>
              <a:rPr lang="en-US" i="1"/>
              <a:t>The Rehearsal Room</a:t>
            </a:r>
            <a:endParaRPr lang="en-US"/>
          </a:p>
          <a:p>
            <a:pPr marL="990600" lvl="1" indent="-533400" eaLnBrk="1" hangingPunct="1">
              <a:buFont typeface="Wingdings" charset="2"/>
              <a:buChar char=""/>
              <a:defRPr/>
            </a:pPr>
            <a:endParaRPr lang="en-US" sz="3200"/>
          </a:p>
          <a:p>
            <a:pPr marL="990600" lvl="1" indent="-533400" eaLnBrk="1" hangingPunct="1">
              <a:buFont typeface="Wingdings" charset="2"/>
              <a:buChar char=""/>
              <a:defRPr/>
            </a:pPr>
            <a:r>
              <a:rPr lang="en-US"/>
              <a:t>Set Up</a:t>
            </a:r>
          </a:p>
          <a:p>
            <a:pPr marL="990600" lvl="1" indent="-533400" eaLnBrk="1" hangingPunct="1">
              <a:buFont typeface="Wingdings" charset="2"/>
              <a:buChar char=""/>
              <a:defRPr/>
            </a:pPr>
            <a:endParaRPr lang="en-US"/>
          </a:p>
          <a:p>
            <a:pPr marL="990600" lvl="1" indent="-533400" eaLnBrk="1" hangingPunct="1">
              <a:buFont typeface="Wingdings" charset="2"/>
              <a:buChar char=""/>
              <a:defRPr/>
            </a:pPr>
            <a:r>
              <a:rPr lang="en-US"/>
              <a:t>Equipment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Where to “Begin”: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i="1"/>
              <a:t>	Bulletin Boards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Content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“Look”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endParaRPr lang="en-US"/>
          </a:p>
          <a:p>
            <a:pPr lvl="1" eaLnBrk="1" hangingPunct="1">
              <a:lnSpc>
                <a:spcPct val="90000"/>
              </a:lnSpc>
              <a:buFont typeface="Wingdings" charset="2"/>
              <a:buChar char=""/>
              <a:defRPr/>
            </a:pPr>
            <a:r>
              <a:rPr lang="en-US"/>
              <a:t>Location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Shell">
  <a:themeElements>
    <a:clrScheme name="Shell 1">
      <a:dk1>
        <a:srgbClr val="000000"/>
      </a:dk1>
      <a:lt1>
        <a:srgbClr val="D9B5BF"/>
      </a:lt1>
      <a:dk2>
        <a:srgbClr val="000000"/>
      </a:dk2>
      <a:lt2>
        <a:srgbClr val="808080"/>
      </a:lt2>
      <a:accent1>
        <a:srgbClr val="D79193"/>
      </a:accent1>
      <a:accent2>
        <a:srgbClr val="67272B"/>
      </a:accent2>
      <a:accent3>
        <a:srgbClr val="E9D7DC"/>
      </a:accent3>
      <a:accent4>
        <a:srgbClr val="000000"/>
      </a:accent4>
      <a:accent5>
        <a:srgbClr val="E8C7C8"/>
      </a:accent5>
      <a:accent6>
        <a:srgbClr val="5D2226"/>
      </a:accent6>
      <a:hlink>
        <a:srgbClr val="A4717B"/>
      </a:hlink>
      <a:folHlink>
        <a:srgbClr val="FCE7EC"/>
      </a:folHlink>
    </a:clrScheme>
    <a:fontScheme name="Shell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hell 1">
        <a:dk1>
          <a:srgbClr val="000000"/>
        </a:dk1>
        <a:lt1>
          <a:srgbClr val="D9B5BF"/>
        </a:lt1>
        <a:dk2>
          <a:srgbClr val="000000"/>
        </a:dk2>
        <a:lt2>
          <a:srgbClr val="808080"/>
        </a:lt2>
        <a:accent1>
          <a:srgbClr val="D79193"/>
        </a:accent1>
        <a:accent2>
          <a:srgbClr val="67272B"/>
        </a:accent2>
        <a:accent3>
          <a:srgbClr val="E9D7DC"/>
        </a:accent3>
        <a:accent4>
          <a:srgbClr val="000000"/>
        </a:accent4>
        <a:accent5>
          <a:srgbClr val="E8C7C8"/>
        </a:accent5>
        <a:accent6>
          <a:srgbClr val="5D2226"/>
        </a:accent6>
        <a:hlink>
          <a:srgbClr val="A4717B"/>
        </a:hlink>
        <a:folHlink>
          <a:srgbClr val="FCE7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2004:Templates:Presentations:Designs:Shell</Template>
  <TotalTime>78</TotalTime>
  <Words>466</Words>
  <Application>Microsoft Macintosh PowerPoint</Application>
  <PresentationFormat>On-screen Show (4:3)</PresentationFormat>
  <Paragraphs>182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Tahoma</vt:lpstr>
      <vt:lpstr>Wingdings</vt:lpstr>
      <vt:lpstr>Shell</vt:lpstr>
      <vt:lpstr>Rehearsal Management: Maximizing Potential!</vt:lpstr>
      <vt:lpstr>What is Good Classroom Management?</vt:lpstr>
      <vt:lpstr>Good Classroom Managers…</vt:lpstr>
      <vt:lpstr>PowerPoint Presentation</vt:lpstr>
      <vt:lpstr>Keys to Success</vt:lpstr>
      <vt:lpstr>Characteristics of a “Well-Managed” Rehearsal</vt:lpstr>
      <vt:lpstr>The “ Look” of a Well Managed Rehearsal</vt:lpstr>
      <vt:lpstr>Where to “Begin”:</vt:lpstr>
      <vt:lpstr>Where to “Begin”:</vt:lpstr>
      <vt:lpstr>Where to “Begin”:</vt:lpstr>
      <vt:lpstr>Where to “Begin”:</vt:lpstr>
      <vt:lpstr>Know Your “Stuff”</vt:lpstr>
      <vt:lpstr>“Nuts and Bolts”</vt:lpstr>
      <vt:lpstr>Age-Tested Advice</vt:lpstr>
      <vt:lpstr>Components of “The Rehearsal”</vt:lpstr>
      <vt:lpstr>Teacher’s Creed</vt:lpstr>
      <vt:lpstr>Our Altar: “The Podium”</vt:lpstr>
      <vt:lpstr>Things to Consider…</vt:lpstr>
      <vt:lpstr>Bottom Line</vt:lpstr>
      <vt:lpstr>Books to Consider</vt:lpstr>
      <vt:lpstr>PowerPoint Presentation</vt:lpstr>
    </vt:vector>
  </TitlesOfParts>
  <Company>Anna Eaverson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Management: Who’s In Charge?</dc:title>
  <dc:creator>Anna Eaverson User</dc:creator>
  <cp:lastModifiedBy>Alexander Wimmer</cp:lastModifiedBy>
  <cp:revision>17</cp:revision>
  <dcterms:created xsi:type="dcterms:W3CDTF">2009-07-24T17:12:32Z</dcterms:created>
  <dcterms:modified xsi:type="dcterms:W3CDTF">2014-06-13T14:04:53Z</dcterms:modified>
</cp:coreProperties>
</file>