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sldIdLst>
    <p:sldId id="256" r:id="rId2"/>
    <p:sldId id="274" r:id="rId3"/>
    <p:sldId id="275" r:id="rId4"/>
    <p:sldId id="281" r:id="rId5"/>
    <p:sldId id="276" r:id="rId6"/>
    <p:sldId id="277" r:id="rId7"/>
    <p:sldId id="289" r:id="rId8"/>
    <p:sldId id="291" r:id="rId9"/>
    <p:sldId id="290" r:id="rId10"/>
    <p:sldId id="282" r:id="rId11"/>
    <p:sldId id="283" r:id="rId12"/>
    <p:sldId id="284" r:id="rId13"/>
    <p:sldId id="285" r:id="rId14"/>
    <p:sldId id="286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88" autoAdjust="0"/>
  </p:normalViewPr>
  <p:slideViewPr>
    <p:cSldViewPr snapToGrid="0" snapToObjects="1">
      <p:cViewPr>
        <p:scale>
          <a:sx n="89" d="100"/>
          <a:sy n="89" d="100"/>
        </p:scale>
        <p:origin x="-17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 Credit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626706987713492"/>
                  <c:y val="0.023678237403423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306820343109285"/>
                  <c:y val="0.0071782928542382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07716155045837"/>
                  <c:y val="0.016635983882296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385161093993685"/>
                  <c:y val="0.0024154375069313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Critical Literacy</c:v>
                </c:pt>
                <c:pt idx="1">
                  <c:v>Rsrch &amp; Info Lit</c:v>
                </c:pt>
                <c:pt idx="2">
                  <c:v>Oral Comm</c:v>
                </c:pt>
                <c:pt idx="3">
                  <c:v>Quant Lit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5.64</c:v>
                </c:pt>
                <c:pt idx="1">
                  <c:v>4.189999999999999</c:v>
                </c:pt>
                <c:pt idx="2">
                  <c:v>7.44</c:v>
                </c:pt>
                <c:pt idx="3">
                  <c:v>6.83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Higher Credit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483091787439616"/>
                  <c:y val="0.01643192488262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652173913043478"/>
                  <c:y val="0.030516431924882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20772946859903"/>
                  <c:y val="0.01643192488262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0.00938967136150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Critical Literacy</c:v>
                </c:pt>
                <c:pt idx="1">
                  <c:v>Rsrch &amp; Info Lit</c:v>
                </c:pt>
                <c:pt idx="2">
                  <c:v>Oral Comm</c:v>
                </c:pt>
                <c:pt idx="3">
                  <c:v>Quant Lit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6.52</c:v>
                </c:pt>
                <c:pt idx="1">
                  <c:v>5.68</c:v>
                </c:pt>
                <c:pt idx="2">
                  <c:v>7.58</c:v>
                </c:pt>
                <c:pt idx="3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120520"/>
        <c:axId val="-2110308904"/>
      </c:barChart>
      <c:catAx>
        <c:axId val="-20961205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0308904"/>
        <c:crosses val="autoZero"/>
        <c:auto val="1"/>
        <c:lblAlgn val="ctr"/>
        <c:lblOffset val="100"/>
        <c:noMultiLvlLbl val="0"/>
      </c:catAx>
      <c:valAx>
        <c:axId val="-2110308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61205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9576-BFFA-7B49-8B0A-C9DC1D497D56}" type="datetimeFigureOut">
              <a:rPr lang="en-US" smtClean="0"/>
              <a:t>3/13/14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8F5B-9E04-7343-BD45-10A37DBE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4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9EC34-43E0-4E5F-B65B-1DC93953BF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19144-E253-44CB-A60B-A3C449F8DF8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57A17B-989A-44F6-B91A-539B1318F764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0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1"/>
            <a:ext cx="5029200" cy="276999"/>
          </a:xfrm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Tx/>
              <a:buChar char="•"/>
            </a:pPr>
            <a:endParaRPr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Thursday, March 13,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Thursday, March 13,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Thursday, March 13,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Thursday, March 13,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Thursday, March 13,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Thursday, March 13,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Thursday, March 13, 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Thursday, March 13, 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Thursday, March 13, 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Thursday, March 13,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Thursday, March 13,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Thursday, March 13,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65161"/>
            <a:ext cx="7315200" cy="214458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Working with Rubrics: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608" y="2709746"/>
            <a:ext cx="7408871" cy="114463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b="1" dirty="0"/>
              <a:t>Using </a:t>
            </a:r>
            <a:r>
              <a:rPr lang="en-US" sz="3200" b="1" dirty="0" smtClean="0"/>
              <a:t>the Oral </a:t>
            </a:r>
            <a:r>
              <a:rPr lang="en-US" sz="3200" b="1" dirty="0"/>
              <a:t>Communication, Writing, and Critical Thinking Rubrics VALUE Rubrics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42738" y="4945566"/>
            <a:ext cx="5701990" cy="1912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tabLst>
                <a:tab pos="4572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Ashley Finley, Ph.D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Senior Director of Assessment &amp; Research, AAC&amp;U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National Evaluator, Bringing Theory to Practice</a:t>
            </a:r>
          </a:p>
          <a:p>
            <a:pPr algn="ctr" eaLnBrk="0" hangingPunct="0">
              <a:tabLst>
                <a:tab pos="457200" algn="l"/>
              </a:tabLst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Kansas State University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March 14,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2731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Campus Examples of Outcomes Assessment Using Rubric data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55548"/>
              </p:ext>
            </p:extLst>
          </p:nvPr>
        </p:nvGraphicFramePr>
        <p:xfrm>
          <a:off x="368448" y="1679969"/>
          <a:ext cx="8458201" cy="487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975"/>
                <a:gridCol w="2545672"/>
                <a:gridCol w="2463554"/>
              </a:tblGrid>
              <a:tr h="11876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Dimension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of students who</a:t>
                      </a:r>
                      <a:r>
                        <a:rPr lang="en-US" sz="2400" baseline="0" dirty="0" smtClean="0"/>
                        <a:t> scored 2 or higher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of students who scored 3 or higher</a:t>
                      </a:r>
                      <a:endParaRPr lang="en-US" sz="2400" dirty="0"/>
                    </a:p>
                  </a:txBody>
                  <a:tcPr/>
                </a:tc>
              </a:tr>
              <a:tr h="5418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Explanation</a:t>
                      </a:r>
                      <a:r>
                        <a:rPr lang="en-US" sz="2400" baseline="0" dirty="0" smtClean="0"/>
                        <a:t> of Issues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35.5</a:t>
                      </a:r>
                      <a:endParaRPr lang="en-US" sz="2400" dirty="0"/>
                    </a:p>
                  </a:txBody>
                  <a:tcPr/>
                </a:tc>
              </a:tr>
              <a:tr h="8222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Interpreting</a:t>
                      </a:r>
                      <a:r>
                        <a:rPr lang="en-US" sz="2400" baseline="0" dirty="0" smtClean="0"/>
                        <a:t> &amp; Analysis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28.2</a:t>
                      </a:r>
                      <a:endParaRPr lang="en-US" sz="2400" dirty="0"/>
                    </a:p>
                  </a:txBody>
                  <a:tcPr/>
                </a:tc>
              </a:tr>
              <a:tr h="8222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Influence of Context and Assumptions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48.8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21.2</a:t>
                      </a:r>
                      <a:endParaRPr lang="en-US" sz="2400" dirty="0"/>
                    </a:p>
                  </a:txBody>
                  <a:tcPr/>
                </a:tc>
              </a:tr>
              <a:tr h="5418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Student’s position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24.0</a:t>
                      </a:r>
                      <a:endParaRPr lang="en-US" sz="2400" dirty="0"/>
                    </a:p>
                  </a:txBody>
                  <a:tcPr/>
                </a:tc>
              </a:tr>
              <a:tr h="9566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Conclusions and related</a:t>
                      </a:r>
                      <a:r>
                        <a:rPr lang="en-US" sz="2400" baseline="0" dirty="0" smtClean="0"/>
                        <a:t> outcomes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" y="1143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From: UNC-Wilmington, Critical Thinking Rubric</a:t>
            </a:r>
            <a:endParaRPr lang="en-US" sz="2400" i="1" dirty="0"/>
          </a:p>
        </p:txBody>
      </p:sp>
      <p:sp>
        <p:nvSpPr>
          <p:cNvPr id="3" name="Oval 2"/>
          <p:cNvSpPr/>
          <p:nvPr/>
        </p:nvSpPr>
        <p:spPr>
          <a:xfrm>
            <a:off x="4353261" y="2707341"/>
            <a:ext cx="1371600" cy="762000"/>
          </a:xfrm>
          <a:prstGeom prst="ellipse">
            <a:avLst/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943165" y="2707341"/>
            <a:ext cx="1371600" cy="762000"/>
          </a:xfrm>
          <a:prstGeom prst="ellipse">
            <a:avLst/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919561" y="5410200"/>
            <a:ext cx="1371600" cy="762000"/>
          </a:xfrm>
          <a:prstGeom prst="ellipse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13773" y="5410200"/>
            <a:ext cx="1371600" cy="762000"/>
          </a:xfrm>
          <a:prstGeom prst="ellipse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4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762000" y="298824"/>
            <a:ext cx="8026400" cy="69177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Using Rubric Data to Build Evidence – Univ. of Kansas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65972733"/>
              </p:ext>
            </p:extLst>
          </p:nvPr>
        </p:nvGraphicFramePr>
        <p:xfrm>
          <a:off x="762000" y="1219200"/>
          <a:ext cx="8026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r:id="rId3" imgW="8029128" imgH="4718713" progId="Excel.Sheet.8">
                  <p:embed/>
                </p:oleObj>
              </mc:Choice>
              <mc:Fallback>
                <p:oleObj name="Worksheet" r:id="rId3" imgW="8029128" imgH="4718713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8026400" cy="5410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 rot="-5400000">
            <a:off x="-981187" y="3664743"/>
            <a:ext cx="28194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Percent of Ratings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1489934" y="1219200"/>
            <a:ext cx="5943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Critical Thinking: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ヒラギノ角ゴ Pro W3"/>
                <a:cs typeface="ヒラギノ角ゴ Pro W3"/>
              </a:rPr>
              <a:t>Issues, Analysis, and Conclusions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(Inter-rater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reliability = &gt;.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8)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820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969168" y="119528"/>
            <a:ext cx="7565231" cy="566271"/>
          </a:xfrm>
          <a:solidFill>
            <a:srgbClr val="FFFFFF"/>
          </a:solidFill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Comparing Course Designs: University of Kansas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95308061"/>
              </p:ext>
            </p:extLst>
          </p:nvPr>
        </p:nvGraphicFramePr>
        <p:xfrm>
          <a:off x="541947" y="762000"/>
          <a:ext cx="8384289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Worksheet" r:id="rId3" imgW="8023031" imgH="4322439" progId="Excel.Sheet.8">
                  <p:embed/>
                </p:oleObj>
              </mc:Choice>
              <mc:Fallback>
                <p:oleObj name="Worksheet" r:id="rId3" imgW="8023031" imgH="432243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47" y="762000"/>
                        <a:ext cx="8384289" cy="5867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 rot="-5400000">
            <a:off x="-974909" y="3740943"/>
            <a:ext cx="2666999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Percent of Ratings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371600" y="8382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Critical Thinking: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ヒラギノ角ゴ Pro W3"/>
                <a:cs typeface="ヒラギノ角ゴ Pro W3"/>
              </a:rPr>
              <a:t>Evaluation of Sources and Evidence</a:t>
            </a:r>
          </a:p>
        </p:txBody>
      </p:sp>
    </p:spTree>
    <p:extLst>
      <p:ext uri="{BB962C8B-B14F-4D97-AF65-F5344CB8AC3E}">
        <p14:creationId xmlns:p14="http://schemas.microsoft.com/office/powerpoint/2010/main" val="343041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41513" y="250416"/>
            <a:ext cx="8816572" cy="593166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Univ. of Kansas: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“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Value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Added” over 4 yrs. (Written Comm.)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6995455"/>
              </p:ext>
            </p:extLst>
          </p:nvPr>
        </p:nvGraphicFramePr>
        <p:xfrm>
          <a:off x="430323" y="1030941"/>
          <a:ext cx="8527762" cy="559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Worksheet" r:id="rId3" imgW="7925487" imgH="4218798" progId="Excel.Sheet.8">
                  <p:embed/>
                </p:oleObj>
              </mc:Choice>
              <mc:Fallback>
                <p:oleObj name="Worksheet" r:id="rId3" imgW="7925487" imgH="421879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23" y="1030941"/>
                        <a:ext cx="8527762" cy="559845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 rot="-5400000">
            <a:off x="-1083520" y="4044434"/>
            <a:ext cx="28194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Percent of Ratings</a:t>
            </a:r>
          </a:p>
        </p:txBody>
      </p:sp>
    </p:spTree>
    <p:extLst>
      <p:ext uri="{BB962C8B-B14F-4D97-AF65-F5344CB8AC3E}">
        <p14:creationId xmlns:p14="http://schemas.microsoft.com/office/powerpoint/2010/main" val="249537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51054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LaGuardia Community College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1062895"/>
              </p:ext>
            </p:extLst>
          </p:nvPr>
        </p:nvGraphicFramePr>
        <p:xfrm>
          <a:off x="76200" y="685800"/>
          <a:ext cx="5257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334000" y="76200"/>
            <a:ext cx="3733800" cy="6629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182880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Crit. Lit.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CT, </a:t>
            </a:r>
            <a:r>
              <a:rPr lang="en-US" b="1" dirty="0" err="1" smtClean="0">
                <a:solidFill>
                  <a:schemeClr val="bg1"/>
                </a:solidFill>
              </a:rPr>
              <a:t>Rdg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Writing</a:t>
            </a:r>
            <a:r>
              <a:rPr lang="en-US" b="1" dirty="0" smtClean="0">
                <a:solidFill>
                  <a:schemeClr val="bg1"/>
                </a:solidFill>
              </a:rPr>
              <a:t>): </a:t>
            </a:r>
            <a:r>
              <a:rPr lang="en-US" dirty="0" smtClean="0">
                <a:solidFill>
                  <a:schemeClr val="bg1"/>
                </a:solidFill>
              </a:rPr>
              <a:t>1,072 samples=gain </a:t>
            </a:r>
            <a:r>
              <a:rPr lang="en-US" dirty="0">
                <a:solidFill>
                  <a:schemeClr val="bg1"/>
                </a:solidFill>
              </a:rPr>
              <a:t>of 0.88 </a:t>
            </a:r>
            <a:r>
              <a:rPr lang="en-US" dirty="0" smtClean="0">
                <a:solidFill>
                  <a:schemeClr val="bg1"/>
                </a:solidFill>
              </a:rPr>
              <a:t>bet. </a:t>
            </a:r>
            <a:r>
              <a:rPr lang="en-US" dirty="0">
                <a:solidFill>
                  <a:schemeClr val="bg1"/>
                </a:solidFill>
              </a:rPr>
              <a:t>lower 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higher credit students.</a:t>
            </a:r>
          </a:p>
          <a:p>
            <a:pPr marL="182880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Research &amp; </a:t>
            </a:r>
            <a:r>
              <a:rPr lang="en-US" b="1" dirty="0" smtClean="0">
                <a:solidFill>
                  <a:schemeClr val="bg1"/>
                </a:solidFill>
              </a:rPr>
              <a:t>Info. Literacy: </a:t>
            </a:r>
            <a:r>
              <a:rPr lang="en-US" dirty="0" smtClean="0">
                <a:solidFill>
                  <a:schemeClr val="bg1"/>
                </a:solidFill>
              </a:rPr>
              <a:t>318 </a:t>
            </a:r>
            <a:r>
              <a:rPr lang="en-US" dirty="0">
                <a:solidFill>
                  <a:schemeClr val="bg1"/>
                </a:solidFill>
              </a:rPr>
              <a:t>samples </a:t>
            </a:r>
            <a:r>
              <a:rPr lang="en-US" dirty="0" smtClean="0">
                <a:solidFill>
                  <a:schemeClr val="bg1"/>
                </a:solidFill>
              </a:rPr>
              <a:t>= gain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1.49.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coring </a:t>
            </a:r>
            <a:r>
              <a:rPr lang="en-US" dirty="0">
                <a:solidFill>
                  <a:schemeClr val="bg1"/>
                </a:solidFill>
              </a:rPr>
              <a:t>team found </a:t>
            </a:r>
            <a:r>
              <a:rPr lang="en-US" dirty="0" smtClean="0">
                <a:solidFill>
                  <a:schemeClr val="bg1"/>
                </a:solidFill>
              </a:rPr>
              <a:t> program </a:t>
            </a:r>
            <a:r>
              <a:rPr lang="en-US" dirty="0">
                <a:solidFill>
                  <a:schemeClr val="bg1"/>
                </a:solidFill>
              </a:rPr>
              <a:t>definitions 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practices </a:t>
            </a:r>
            <a:r>
              <a:rPr lang="en-US" dirty="0" smtClean="0">
                <a:solidFill>
                  <a:schemeClr val="bg1"/>
                </a:solidFill>
              </a:rPr>
              <a:t>varied </a:t>
            </a:r>
            <a:r>
              <a:rPr lang="en-US" dirty="0">
                <a:solidFill>
                  <a:schemeClr val="bg1"/>
                </a:solidFill>
              </a:rPr>
              <a:t>widely, </a:t>
            </a:r>
            <a:r>
              <a:rPr lang="en-US" dirty="0" smtClean="0">
                <a:solidFill>
                  <a:schemeClr val="bg1"/>
                </a:solidFill>
              </a:rPr>
              <a:t>difficult </a:t>
            </a:r>
            <a:r>
              <a:rPr lang="en-US" dirty="0">
                <a:solidFill>
                  <a:schemeClr val="bg1"/>
                </a:solidFill>
              </a:rPr>
              <a:t>to consistently score for plagiarism.</a:t>
            </a:r>
          </a:p>
          <a:p>
            <a:pPr marL="182880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Oral </a:t>
            </a:r>
            <a:r>
              <a:rPr lang="en-US" b="1" dirty="0" err="1" smtClean="0">
                <a:solidFill>
                  <a:schemeClr val="bg1"/>
                </a:solidFill>
              </a:rPr>
              <a:t>Comm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875 </a:t>
            </a:r>
            <a:r>
              <a:rPr lang="en-US" dirty="0">
                <a:solidFill>
                  <a:schemeClr val="bg1"/>
                </a:solidFill>
              </a:rPr>
              <a:t>samples </a:t>
            </a:r>
            <a:r>
              <a:rPr lang="en-US" dirty="0" smtClean="0">
                <a:solidFill>
                  <a:schemeClr val="bg1"/>
                </a:solidFill>
              </a:rPr>
              <a:t>= gain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0.14. 39</a:t>
            </a:r>
            <a:r>
              <a:rPr lang="en-US" dirty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chemeClr val="bg1"/>
                </a:solidFill>
              </a:rPr>
              <a:t>samples </a:t>
            </a:r>
            <a:r>
              <a:rPr lang="en-US" dirty="0" smtClean="0">
                <a:solidFill>
                  <a:schemeClr val="bg1"/>
                </a:solidFill>
              </a:rPr>
              <a:t>not </a:t>
            </a:r>
            <a:r>
              <a:rPr lang="en-US" dirty="0">
                <a:solidFill>
                  <a:schemeClr val="bg1"/>
                </a:solidFill>
              </a:rPr>
              <a:t>related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rubric. Samples </a:t>
            </a:r>
            <a:r>
              <a:rPr lang="en-US" dirty="0" smtClean="0">
                <a:solidFill>
                  <a:schemeClr val="bg1"/>
                </a:solidFill>
              </a:rPr>
              <a:t>had wide </a:t>
            </a:r>
            <a:r>
              <a:rPr lang="en-US" dirty="0">
                <a:solidFill>
                  <a:schemeClr val="bg1"/>
                </a:solidFill>
              </a:rPr>
              <a:t>range of quality 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other </a:t>
            </a:r>
            <a:r>
              <a:rPr lang="en-US" dirty="0" smtClean="0">
                <a:solidFill>
                  <a:schemeClr val="bg1"/>
                </a:solidFill>
              </a:rPr>
              <a:t>technical </a:t>
            </a:r>
            <a:r>
              <a:rPr lang="en-US" dirty="0">
                <a:solidFill>
                  <a:schemeClr val="bg1"/>
                </a:solidFill>
              </a:rPr>
              <a:t>limitations.</a:t>
            </a:r>
          </a:p>
          <a:p>
            <a:pPr marL="182880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Quant. </a:t>
            </a:r>
            <a:r>
              <a:rPr lang="en-US" b="1" dirty="0" err="1" smtClean="0">
                <a:solidFill>
                  <a:schemeClr val="bg1"/>
                </a:solidFill>
              </a:rPr>
              <a:t>Reas</a:t>
            </a:r>
            <a:r>
              <a:rPr lang="en-US" b="1" dirty="0" smtClean="0">
                <a:solidFill>
                  <a:schemeClr val="bg1"/>
                </a:solidFill>
              </a:rPr>
              <a:t>.: </a:t>
            </a:r>
            <a:r>
              <a:rPr lang="en-US" dirty="0" smtClean="0">
                <a:solidFill>
                  <a:schemeClr val="bg1"/>
                </a:solidFill>
              </a:rPr>
              <a:t>322 samples= gain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0.97. 30</a:t>
            </a:r>
            <a:r>
              <a:rPr lang="en-US" dirty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chemeClr val="bg1"/>
                </a:solidFill>
              </a:rPr>
              <a:t>samples </a:t>
            </a:r>
            <a:r>
              <a:rPr lang="en-US" dirty="0" smtClean="0">
                <a:solidFill>
                  <a:schemeClr val="bg1"/>
                </a:solidFill>
              </a:rPr>
              <a:t>not </a:t>
            </a:r>
            <a:r>
              <a:rPr lang="en-US" dirty="0">
                <a:solidFill>
                  <a:schemeClr val="bg1"/>
                </a:solidFill>
              </a:rPr>
              <a:t>related </a:t>
            </a:r>
            <a:r>
              <a:rPr lang="en-US" dirty="0" smtClean="0">
                <a:solidFill>
                  <a:schemeClr val="bg1"/>
                </a:solidFill>
              </a:rPr>
              <a:t>to rubric…rubric too </a:t>
            </a:r>
            <a:r>
              <a:rPr lang="en-US" dirty="0">
                <a:solidFill>
                  <a:schemeClr val="bg1"/>
                </a:solidFill>
              </a:rPr>
              <a:t>narrow to </a:t>
            </a:r>
            <a:r>
              <a:rPr lang="en-US" dirty="0" smtClean="0">
                <a:solidFill>
                  <a:schemeClr val="bg1"/>
                </a:solidFill>
              </a:rPr>
              <a:t>encompass </a:t>
            </a:r>
            <a:r>
              <a:rPr lang="en-US" dirty="0">
                <a:solidFill>
                  <a:schemeClr val="bg1"/>
                </a:solidFill>
              </a:rPr>
              <a:t>range of assignments </a:t>
            </a:r>
            <a:r>
              <a:rPr lang="en-US" dirty="0" smtClean="0">
                <a:solidFill>
                  <a:schemeClr val="bg1"/>
                </a:solidFill>
              </a:rPr>
              <a:t>across </a:t>
            </a:r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 smtClean="0">
                <a:solidFill>
                  <a:schemeClr val="bg1"/>
                </a:solidFill>
              </a:rPr>
              <a:t>curriculum.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3248" y="1498021"/>
            <a:ext cx="8110445" cy="3837772"/>
          </a:xfrm>
          <a:solidFill>
            <a:srgbClr val="FFFFFF"/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eaLnBrk="0" hangingPunct="0">
              <a:buClr>
                <a:schemeClr val="tx2"/>
              </a:buClr>
              <a:tabLst>
                <a:tab pos="457200" algn="l"/>
              </a:tabLst>
            </a:pPr>
            <a:r>
              <a:rPr lang="en-US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Resources:</a:t>
            </a:r>
          </a:p>
          <a:p>
            <a:pPr eaLnBrk="0" hangingPunct="0">
              <a:buClr>
                <a:schemeClr val="tx2"/>
              </a:buClr>
              <a:tabLst>
                <a:tab pos="4572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finley@aacu.org</a:t>
            </a:r>
          </a:p>
          <a:p>
            <a:pPr eaLnBrk="0" hangingPunct="0">
              <a:buClr>
                <a:schemeClr val="tx2"/>
              </a:buClr>
              <a:tabLst>
                <a:tab pos="4572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VALUE Rubrics: </a:t>
            </a:r>
            <a:r>
              <a:rPr lang="en-US" sz="3200" dirty="0">
                <a:solidFill>
                  <a:srgbClr val="FF0000"/>
                </a:solidFill>
              </a:rPr>
              <a:t>http://www.aacu.org/value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</a:p>
          <a:p>
            <a:pPr eaLnBrk="0" hangingPunct="0">
              <a:buClr>
                <a:schemeClr val="tx2"/>
              </a:buClr>
              <a:tabLst>
                <a:tab pos="457200" algn="l"/>
              </a:tabLst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Additional Campus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Examples: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www.aacu.org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peerreview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/pr-fa11wi12/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Clr>
                <a:schemeClr val="tx2"/>
              </a:buClr>
              <a:tabLst>
                <a:tab pos="457200" algn="l"/>
              </a:tabLst>
            </a:pPr>
            <a:endParaRPr lang="en-US" sz="3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8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>
            <a:spLocks noGrp="1"/>
          </p:cNvSpPr>
          <p:nvPr>
            <p:ph type="title"/>
          </p:nvPr>
        </p:nvSpPr>
        <p:spPr>
          <a:xfrm>
            <a:off x="357692" y="206188"/>
            <a:ext cx="7753574" cy="90185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VALUE Rubrics </a:t>
            </a:r>
            <a:r>
              <a:rPr lang="en-US" sz="2800" b="1" dirty="0" smtClean="0">
                <a:solidFill>
                  <a:schemeClr val="tx1"/>
                </a:solidFill>
              </a:rPr>
              <a:t>Project: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Background </a:t>
            </a:r>
            <a:r>
              <a:rPr lang="en-US" sz="2800" b="1" dirty="0"/>
              <a:t>&amp; Implications </a:t>
            </a:r>
            <a:endParaRPr lang="en-US" sz="2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4191000" cy="5334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sz="2400" dirty="0" smtClean="0"/>
              <a:t>Rubric Development</a:t>
            </a:r>
          </a:p>
          <a:p>
            <a:pPr lvl="1"/>
            <a:r>
              <a:rPr lang="en-US" sz="2400" dirty="0" smtClean="0"/>
              <a:t>16 rubrics</a:t>
            </a:r>
          </a:p>
          <a:p>
            <a:pPr lvl="1"/>
            <a:r>
              <a:rPr lang="en-US" sz="2400" dirty="0" smtClean="0"/>
              <a:t>Created primarily by teams of faculty</a:t>
            </a:r>
          </a:p>
          <a:p>
            <a:pPr lvl="1"/>
            <a:r>
              <a:rPr lang="en-US" sz="2400" dirty="0" smtClean="0"/>
              <a:t>Inter-disciplinary, inter-institutional</a:t>
            </a:r>
          </a:p>
          <a:p>
            <a:pPr lvl="1"/>
            <a:r>
              <a:rPr lang="en-US" sz="2400" dirty="0" smtClean="0"/>
              <a:t>Three rounds of testing and revision on campuses with samples of student work</a:t>
            </a:r>
          </a:p>
          <a:p>
            <a:pPr lvl="1"/>
            <a:r>
              <a:rPr lang="en-US" sz="2400" dirty="0" smtClean="0"/>
              <a:t>Intended to be modified at campus-level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1295400"/>
            <a:ext cx="4419600" cy="5334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sz="2400" dirty="0" smtClean="0"/>
              <a:t>Utility</a:t>
            </a:r>
          </a:p>
          <a:p>
            <a:pPr lvl="1"/>
            <a:r>
              <a:rPr lang="en-US" sz="2400" dirty="0" smtClean="0"/>
              <a:t>Assessment of students’ demonstrated performance and capacity for improvement</a:t>
            </a:r>
          </a:p>
          <a:p>
            <a:pPr lvl="1"/>
            <a:r>
              <a:rPr lang="en-US" sz="2400" dirty="0" smtClean="0"/>
              <a:t>Faculty-owned and institutionally shared</a:t>
            </a:r>
          </a:p>
          <a:p>
            <a:pPr lvl="1"/>
            <a:r>
              <a:rPr lang="en-US" sz="2400" dirty="0" smtClean="0"/>
              <a:t>Used for students’ self-assessment of learning</a:t>
            </a:r>
          </a:p>
          <a:p>
            <a:pPr lvl="1"/>
            <a:r>
              <a:rPr lang="en-US" sz="2400" dirty="0" smtClean="0"/>
              <a:t>Increase transparency of what matters to institutions for student learning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2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144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VALUE Rubrics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(</a:t>
            </a:r>
            <a:r>
              <a:rPr lang="en-US" sz="2800" b="1" dirty="0"/>
              <a:t>www.aacu.org/value)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4114800" cy="53340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Knowledge of Human Cultures &amp; the Physical &amp; Natural Worlds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Content Areas </a:t>
            </a:r>
            <a:r>
              <a:rPr lang="en-US" sz="2200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chemeClr val="bg2"/>
                </a:solidFill>
              </a:rPr>
              <a:t>No Rubrics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Intellectual and Practical Skills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Inquiry &amp; Analysis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Critical Thinking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Creative Thinking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Written Communication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Oral Communication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Reading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Quantitative Literacy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Information Literacy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Teamwork</a:t>
            </a:r>
          </a:p>
          <a:p>
            <a:pPr lvl="1"/>
            <a:r>
              <a:rPr lang="en-US" sz="2200" dirty="0" smtClean="0">
                <a:solidFill>
                  <a:schemeClr val="bg2"/>
                </a:solidFill>
              </a:rPr>
              <a:t>Problem-solving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219200"/>
            <a:ext cx="4038600" cy="5334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Personal &amp; Social Responsibility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Civic Knowledge &amp; Engagement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Intercultural Knowledge &amp; Competence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Ethical Reasoning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Foundations &amp; Skills for Lifelong Learning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Global Learning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Integrative &amp; Applied Learning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Integrative &amp; Applied Learning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8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4812"/>
            <a:ext cx="8183880" cy="112058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How have campuses </a:t>
            </a:r>
            <a:r>
              <a:rPr lang="en-US" sz="3200" dirty="0">
                <a:solidFill>
                  <a:schemeClr val="tx1"/>
                </a:solidFill>
              </a:rPr>
              <a:t>u</a:t>
            </a:r>
            <a:r>
              <a:rPr lang="en-US" sz="3200" dirty="0" smtClean="0">
                <a:solidFill>
                  <a:schemeClr val="tx1"/>
                </a:solidFill>
              </a:rPr>
              <a:t>sed </a:t>
            </a:r>
            <a:r>
              <a:rPr lang="en-US" sz="3200" dirty="0">
                <a:solidFill>
                  <a:schemeClr val="tx1"/>
                </a:solidFill>
              </a:rPr>
              <a:t>r</a:t>
            </a:r>
            <a:r>
              <a:rPr lang="en-US" sz="3200" dirty="0" smtClean="0">
                <a:solidFill>
                  <a:schemeClr val="tx1"/>
                </a:solidFill>
              </a:rPr>
              <a:t>ubrics to improve </a:t>
            </a:r>
            <a:r>
              <a:rPr lang="en-US" sz="3200" dirty="0">
                <a:solidFill>
                  <a:schemeClr val="tx1"/>
                </a:solidFill>
              </a:rPr>
              <a:t>l</a:t>
            </a:r>
            <a:r>
              <a:rPr lang="en-US" sz="3200" dirty="0" smtClean="0">
                <a:solidFill>
                  <a:schemeClr val="tx1"/>
                </a:solidFill>
              </a:rPr>
              <a:t>earning?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3657600" cy="3352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/>
              <a:t>Using the VALUE Rubrics for Improvement of Learning and Authentic Assessment</a:t>
            </a:r>
          </a:p>
          <a:p>
            <a:r>
              <a:rPr lang="en-US" sz="2400" dirty="0" smtClean="0"/>
              <a:t>12 Case Studies</a:t>
            </a:r>
          </a:p>
          <a:p>
            <a:r>
              <a:rPr lang="en-US" sz="2400" dirty="0" smtClean="0"/>
              <a:t>Frequently asked questions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1691" b="1691"/>
          <a:stretch>
            <a:fillRect/>
          </a:stretch>
        </p:blipFill>
        <p:spPr>
          <a:xfrm>
            <a:off x="4345925" y="1365624"/>
            <a:ext cx="36576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19200" y="6019800"/>
            <a:ext cx="68756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http</a:t>
            </a:r>
            <a:r>
              <a:rPr lang="en-US" sz="2800" dirty="0"/>
              <a:t>://www.aacu.org/value/casestudies</a:t>
            </a:r>
            <a:r>
              <a:rPr lang="en-US" sz="2800" dirty="0" smtClean="0"/>
              <a:t>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84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Content Placeholder 3" descr="integrativelearning_Page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48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93201"/>
            <a:ext cx="63245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>
            <a:spLocks noChangeArrowheads="1"/>
          </p:cNvSpPr>
          <p:nvPr/>
        </p:nvSpPr>
        <p:spPr bwMode="auto">
          <a:xfrm>
            <a:off x="1436254" y="1295400"/>
            <a:ext cx="457200" cy="1447800"/>
          </a:xfrm>
          <a:prstGeom prst="down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388" tIns="45694" rIns="91388" bIns="45694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28600" y="1075918"/>
            <a:ext cx="1981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Criteria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212961"/>
            <a:ext cx="8382000" cy="58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787878"/>
            </a:outerShdw>
          </a:effectLst>
        </p:spPr>
        <p:txBody>
          <a:bodyPr wrap="square" lIns="89948" tIns="46774" rIns="89948" bIns="46774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Garamond" pitchFamily="18"/>
              <a:buNone/>
            </a:defPPr>
            <a:lvl1pPr lvl="0">
              <a:buClr>
                <a:srgbClr val="000000"/>
              </a:buClr>
              <a:buSzPct val="100000"/>
              <a:buFont typeface="Garamond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  <a:tabLst>
                <a:tab pos="0" algn="l"/>
                <a:tab pos="913883" algn="l"/>
                <a:tab pos="1827772" algn="l"/>
                <a:tab pos="2741657" algn="l"/>
                <a:tab pos="3655543" algn="l"/>
                <a:tab pos="4569425" algn="l"/>
                <a:tab pos="5483310" algn="l"/>
                <a:tab pos="6397200" algn="l"/>
                <a:tab pos="7311083" algn="l"/>
                <a:tab pos="8224968" algn="l"/>
                <a:tab pos="9138851" algn="l"/>
                <a:tab pos="10052744" algn="l"/>
              </a:tabLst>
              <a:defRPr/>
            </a:pPr>
            <a:r>
              <a:rPr lang="en-US" sz="3200" b="1" kern="0" dirty="0" smtClean="0">
                <a:latin typeface="Calibri"/>
                <a:cs typeface="Calibri"/>
              </a:rPr>
              <a:t>The Anatomy of a VALUE Rubric</a:t>
            </a:r>
            <a:endParaRPr lang="en-US" sz="3200" b="1" kern="0" dirty="0">
              <a:cs typeface="Calibri"/>
            </a:endParaRPr>
          </a:p>
        </p:txBody>
      </p:sp>
      <p:sp>
        <p:nvSpPr>
          <p:cNvPr id="7" name="Left Arrow 6"/>
          <p:cNvSpPr>
            <a:spLocks noChangeArrowheads="1"/>
          </p:cNvSpPr>
          <p:nvPr/>
        </p:nvSpPr>
        <p:spPr bwMode="auto">
          <a:xfrm>
            <a:off x="6781800" y="2514600"/>
            <a:ext cx="1524000" cy="457200"/>
          </a:xfrm>
          <a:prstGeom prst="lef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388" tIns="45694" rIns="91388" bIns="45694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 rot="4118050">
            <a:off x="6880041" y="2059942"/>
            <a:ext cx="2365665" cy="101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algn="ctr"/>
            <a:r>
              <a:rPr lang="en-US" sz="3000" dirty="0" smtClean="0">
                <a:latin typeface="Calibri" pitchFamily="34" charset="0"/>
              </a:rPr>
              <a:t>Performance Levels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11" name="Left Arrow 10"/>
          <p:cNvSpPr>
            <a:spLocks noChangeArrowheads="1"/>
          </p:cNvSpPr>
          <p:nvPr/>
        </p:nvSpPr>
        <p:spPr bwMode="auto">
          <a:xfrm rot="8221335">
            <a:off x="2188925" y="4669726"/>
            <a:ext cx="1884740" cy="457200"/>
          </a:xfrm>
          <a:prstGeom prst="lef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388" tIns="45694" rIns="91388" bIns="45694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581835" y="5638800"/>
            <a:ext cx="2514600" cy="101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Performance </a:t>
            </a:r>
          </a:p>
          <a:p>
            <a:r>
              <a:rPr lang="en-US" sz="3000" dirty="0">
                <a:latin typeface="Calibri" pitchFamily="34" charset="0"/>
              </a:rPr>
              <a:t>Descriptors</a:t>
            </a:r>
          </a:p>
        </p:txBody>
      </p:sp>
    </p:spTree>
    <p:extLst>
      <p:ext uri="{BB962C8B-B14F-4D97-AF65-F5344CB8AC3E}">
        <p14:creationId xmlns:p14="http://schemas.microsoft.com/office/powerpoint/2010/main" val="3831091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557" grpId="0"/>
      <p:bldP spid="7" grpId="0" animBg="1"/>
      <p:bldP spid="9" grpId="0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22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Points on Rubric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9979"/>
            <a:ext cx="7315200" cy="3539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Intended to be user and student –friendly </a:t>
            </a:r>
          </a:p>
          <a:p>
            <a:r>
              <a:rPr lang="en-US" sz="2400" dirty="0" smtClean="0"/>
              <a:t>Jargon-free (mostly)</a:t>
            </a:r>
          </a:p>
          <a:p>
            <a:r>
              <a:rPr lang="en-US" sz="2400" dirty="0" smtClean="0"/>
              <a:t>Intended to be shared with students for self-assessment</a:t>
            </a:r>
          </a:p>
          <a:p>
            <a:r>
              <a:rPr lang="en-US" sz="2400" dirty="0" smtClean="0"/>
              <a:t>Four-point scale reflects developing levels of cognitive complexity (not specifically aligned with year in school)</a:t>
            </a:r>
          </a:p>
          <a:p>
            <a:r>
              <a:rPr lang="en-US" sz="2400" dirty="0" smtClean="0"/>
              <a:t>Approved by Voluntary System of Accountability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60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2"/>
            <a:ext cx="7315200" cy="518921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Working with Rubrics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726" y="1200251"/>
            <a:ext cx="7863198" cy="459293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What assignments are you </a:t>
            </a:r>
            <a:r>
              <a:rPr lang="en-US" sz="2800" i="1" dirty="0" smtClean="0"/>
              <a:t>already</a:t>
            </a:r>
            <a:r>
              <a:rPr lang="en-US" sz="2800" dirty="0" smtClean="0"/>
              <a:t> using that address a particular outcome?</a:t>
            </a:r>
            <a:endParaRPr lang="en-US" sz="2800" dirty="0" smtClean="0"/>
          </a:p>
          <a:p>
            <a:r>
              <a:rPr lang="en-US" sz="2800" dirty="0" smtClean="0"/>
              <a:t>What are students being </a:t>
            </a:r>
            <a:r>
              <a:rPr lang="en-US" sz="2800" i="1" dirty="0" smtClean="0"/>
              <a:t>asked to do </a:t>
            </a:r>
            <a:r>
              <a:rPr lang="en-US" sz="2800" dirty="0" smtClean="0"/>
              <a:t>to demonstrate the outcome</a:t>
            </a:r>
            <a:r>
              <a:rPr lang="en-US" sz="2800" dirty="0"/>
              <a:t> </a:t>
            </a:r>
            <a:r>
              <a:rPr lang="en-US" sz="2800" dirty="0" smtClean="0"/>
              <a:t>in the assignment?</a:t>
            </a:r>
            <a:endParaRPr lang="en-US" sz="2800" dirty="0" smtClean="0"/>
          </a:p>
          <a:p>
            <a:r>
              <a:rPr lang="en-US" sz="2800" dirty="0" smtClean="0"/>
              <a:t>How do assigned demonstrations align with dimensions and performance benchmarks within a corresponding rubric?</a:t>
            </a:r>
          </a:p>
          <a:p>
            <a:r>
              <a:rPr lang="en-US" sz="2800" dirty="0" smtClean="0"/>
              <a:t>In what ways do demonstrations build upon or challenge existing levels of competence?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9270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76" y="236668"/>
            <a:ext cx="2654432" cy="1656518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Example of Sampling Process 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59232" y="115348"/>
            <a:ext cx="6032368" cy="6543545"/>
            <a:chOff x="3146" y="5770"/>
            <a:chExt cx="6013" cy="8653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146" y="5770"/>
              <a:ext cx="6013" cy="7230"/>
              <a:chOff x="3146" y="5770"/>
              <a:chExt cx="6013" cy="7230"/>
            </a:xfrm>
          </p:grpSpPr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3146" y="5770"/>
                <a:ext cx="6013" cy="135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b="1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Step 1: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All Gen Ed Courses </a:t>
                </a:r>
                <a:r>
                  <a:rPr lang="en-US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reported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as addressing and assessing </a:t>
                </a:r>
                <a:r>
                  <a:rPr lang="en-US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Info. Tech. Literacy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identified as potential courses from which to request artifacts. </a:t>
                </a:r>
                <a:r>
                  <a:rPr lang="en-US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(54 courses)</a:t>
                </a:r>
                <a:endParaRPr lang="en-US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3217" y="7532"/>
                <a:ext cx="5752" cy="114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Step 2: 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Of </a:t>
                </a:r>
                <a:r>
                  <a:rPr lang="en-US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courses identified,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approx. 20% were randomly selected </a:t>
                </a:r>
                <a:r>
                  <a:rPr lang="en-US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for sample (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10 courses, 36 total sections)</a:t>
                </a:r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5696" y="11691"/>
                <a:ext cx="699" cy="536"/>
              </a:xfrm>
              <a:prstGeom prst="downArrow">
                <a:avLst>
                  <a:gd name="adj1" fmla="val 38231"/>
                  <a:gd name="adj2" fmla="val 5688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3312" y="12227"/>
                <a:ext cx="5404" cy="773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Step 5: 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Artifacts </a:t>
                </a:r>
                <a:r>
                  <a:rPr lang="en-US" sz="1600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submitted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to Director of Learning Outcomes </a:t>
                </a:r>
                <a:r>
                  <a:rPr lang="en-US" sz="1600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for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scoring. (66 artifacts)</a:t>
                </a:r>
              </a:p>
            </p:txBody>
          </p:sp>
          <p:sp>
            <p:nvSpPr>
              <p:cNvPr id="18" name="AutoShape 9"/>
              <p:cNvSpPr>
                <a:spLocks noChangeArrowheads="1"/>
              </p:cNvSpPr>
              <p:nvPr/>
            </p:nvSpPr>
            <p:spPr bwMode="auto">
              <a:xfrm>
                <a:off x="3356" y="10454"/>
                <a:ext cx="5404" cy="1237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Step 4:  </a:t>
                </a:r>
                <a:r>
                  <a:rPr lang="en-US" sz="1600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Start of semester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, </a:t>
                </a:r>
                <a:r>
                  <a:rPr lang="en-US" sz="1600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department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chairs </a:t>
                </a:r>
                <a:r>
                  <a:rPr lang="en-US" sz="1600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notified of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courses in </a:t>
                </a:r>
                <a:r>
                  <a:rPr lang="en-US" sz="1600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from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which artifacts were to be requested.  Chairs worked with individual </a:t>
                </a:r>
                <a:r>
                  <a:rPr lang="en-US" sz="1600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faculty to fulfill request.</a:t>
                </a:r>
                <a:endParaRPr lang="en-US" sz="16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5701" y="7077"/>
                <a:ext cx="699" cy="718"/>
              </a:xfrm>
              <a:prstGeom prst="downArrow">
                <a:avLst>
                  <a:gd name="adj1" fmla="val 38231"/>
                  <a:gd name="adj2" fmla="val 5688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3312" y="8943"/>
                <a:ext cx="5657" cy="1087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Step 3: 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Within each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  <a:ea typeface="Calibri"/>
                    <a:cs typeface="Times New Roman"/>
                  </a:rPr>
                  <a:t>selected course</a:t>
                </a:r>
                <a:r>
                  <a:rPr lang="en-US" sz="1600" dirty="0">
                    <a:solidFill>
                      <a:schemeClr val="bg1"/>
                    </a:solidFill>
                    <a:latin typeface="Calibri"/>
                    <a:ea typeface="Calibri"/>
                    <a:cs typeface="Times New Roman"/>
                  </a:rPr>
                  <a:t>, 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  <a:ea typeface="Calibri"/>
                    <a:cs typeface="Times New Roman"/>
                  </a:rPr>
                  <a:t>2</a:t>
                </a:r>
                <a:r>
                  <a:rPr lang="en-US" sz="1600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students </a:t>
                </a:r>
                <a:r>
                  <a:rPr lang="en-US" sz="1600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randomly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selected by </a:t>
                </a:r>
                <a:r>
                  <a:rPr lang="en-US" sz="1600" dirty="0" smtClean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roster # to submit artifacts (74 artifacts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)</a:t>
                </a:r>
              </a:p>
            </p:txBody>
          </p:sp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>
                <a:off x="5709" y="8444"/>
                <a:ext cx="699" cy="609"/>
              </a:xfrm>
              <a:prstGeom prst="downArrow">
                <a:avLst>
                  <a:gd name="adj1" fmla="val 38231"/>
                  <a:gd name="adj2" fmla="val 5688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5696" y="9969"/>
                <a:ext cx="699" cy="594"/>
              </a:xfrm>
              <a:prstGeom prst="downArrow">
                <a:avLst>
                  <a:gd name="adj1" fmla="val 38231"/>
                  <a:gd name="adj2" fmla="val 5688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3250" y="13516"/>
              <a:ext cx="5617" cy="90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Step 6: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  </a:t>
              </a:r>
              <a:r>
                <a:rPr lang="en-US" sz="1600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F</a:t>
              </a:r>
              <a:r>
                <a:rPr lang="en-US" sz="1600" dirty="0" smtClean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aculty 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scoring team met at the close of spring semester for a norming session and </a:t>
              </a:r>
              <a:r>
                <a:rPr lang="en-US" sz="1600" dirty="0" smtClean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scoring.</a:t>
              </a:r>
              <a:r>
                <a:rPr lang="en-US" sz="1600" b="1" dirty="0" smtClean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(62 artifacts)</a:t>
              </a: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5709" y="13000"/>
              <a:ext cx="699" cy="536"/>
            </a:xfrm>
            <a:prstGeom prst="downArrow">
              <a:avLst>
                <a:gd name="adj1" fmla="val 38231"/>
                <a:gd name="adj2" fmla="val 568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6200" y="2057400"/>
            <a:ext cx="2883032" cy="3406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a typeface="Calibri"/>
                <a:cs typeface="Times New Roman"/>
              </a:rPr>
              <a:t>From: Carroll Community College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Flow </a:t>
            </a:r>
            <a:r>
              <a:rPr lang="en-US" b="1" dirty="0">
                <a:ea typeface="Calibri"/>
                <a:cs typeface="Times New Roman"/>
              </a:rPr>
              <a:t>chart of sequential steps in the request, submission, and scoring of student artifacts for Learning Goal 4: Information and technology literacy. </a:t>
            </a:r>
          </a:p>
        </p:txBody>
      </p:sp>
    </p:spTree>
    <p:extLst>
      <p:ext uri="{BB962C8B-B14F-4D97-AF65-F5344CB8AC3E}">
        <p14:creationId xmlns:p14="http://schemas.microsoft.com/office/powerpoint/2010/main" val="293416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392</TotalTime>
  <Words>837</Words>
  <Application>Microsoft Macintosh PowerPoint</Application>
  <PresentationFormat>On-screen Show (4:3)</PresentationFormat>
  <Paragraphs>121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Perspective</vt:lpstr>
      <vt:lpstr>Worksheet</vt:lpstr>
      <vt:lpstr>Working with Rubrics:</vt:lpstr>
      <vt:lpstr>VALUE Rubrics Project: Background &amp; Implications </vt:lpstr>
      <vt:lpstr>VALUE Rubrics  (www.aacu.org/value) </vt:lpstr>
      <vt:lpstr>How have campuses used rubrics to improve learning?</vt:lpstr>
      <vt:lpstr>PowerPoint Presentation</vt:lpstr>
      <vt:lpstr>PowerPoint Presentation</vt:lpstr>
      <vt:lpstr>Key Points on Rubric Development</vt:lpstr>
      <vt:lpstr>Working with Rubrics</vt:lpstr>
      <vt:lpstr>Example of Sampling Process </vt:lpstr>
      <vt:lpstr>Campus Examples of Outcomes Assessment Using Rubric data</vt:lpstr>
      <vt:lpstr>Using Rubric Data to Build Evidence – Univ. of Kansas</vt:lpstr>
      <vt:lpstr>PowerPoint Presentation</vt:lpstr>
      <vt:lpstr>Univ. of Kansas: “Value Added” over 4 yrs. (Written Comm.)</vt:lpstr>
      <vt:lpstr>LaGuardia Community College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Finley</dc:creator>
  <cp:lastModifiedBy>Ashley Finley</cp:lastModifiedBy>
  <cp:revision>69</cp:revision>
  <dcterms:created xsi:type="dcterms:W3CDTF">2014-02-07T22:37:42Z</dcterms:created>
  <dcterms:modified xsi:type="dcterms:W3CDTF">2014-03-14T01:34:19Z</dcterms:modified>
</cp:coreProperties>
</file>