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64" r:id="rId8"/>
    <p:sldId id="261" r:id="rId9"/>
    <p:sldId id="262" r:id="rId10"/>
    <p:sldId id="263" r:id="rId11"/>
    <p:sldId id="26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942311-9D4F-4DFA-8D86-90D9BEF7B484}" v="100" dt="2021-01-28T20:16:34.790"/>
    <p1510:client id="{1301F848-A9FD-4FC7-AA6F-22E95BEE01D9}" v="59" dt="2021-01-27T19:12:57.699"/>
    <p1510:client id="{149741E0-957B-4CD7-9A78-E5D5115AE3EA}" v="35" dt="2021-01-27T19:58:49.361"/>
    <p1510:client id="{16218329-767C-4390-8BB6-0BFAAA49E056}" v="22" dt="2020-05-06T21:57:34.946"/>
    <p1510:client id="{26EE9606-A6E6-40A9-9F88-55150B32CF96}" v="133" dt="2020-10-27T15:28:39.607"/>
    <p1510:client id="{4DD8E896-F5C4-4E57-8513-3110597B0AD6}" v="2326" dt="2020-05-07T15:44:24.072"/>
    <p1510:client id="{63D2D943-E774-4AA2-A17B-7027CD5D63DB}" v="142" dt="2020-05-07T19:54:19.465"/>
    <p1510:client id="{69A03C7C-A519-4C12-940C-F21225547E15}" v="429" dt="2020-05-07T19:10:13.512"/>
    <p1510:client id="{712AA061-E726-4F01-9E98-BBB47155B70B}" v="62" dt="2021-01-27T19:17:41.364"/>
    <p1510:client id="{771724F2-EAD0-4460-9A11-50B7929CDA3F}" v="4" dt="2020-05-07T17:01:34.253"/>
    <p1510:client id="{88D55F84-79A7-4010-985F-AE94F15E6D1B}" v="10" dt="2020-05-07T18:32:42.482"/>
    <p1510:client id="{8CF4CA81-0C54-41B5-BA57-12607866E1D9}" v="72" dt="2020-05-06T21:25:51.463"/>
    <p1510:client id="{A38A256E-D16C-4A27-8776-5FBB26AA77DD}" v="810" dt="2020-05-11T13:46:58.660"/>
    <p1510:client id="{CA674938-48D7-4B97-BB5F-381F50573E91}" v="426" dt="2021-01-27T21:28:51.753"/>
    <p1510:client id="{D5C2E312-A5E2-4A06-B3AB-3922C4056F23}" v="15" dt="2020-05-11T18:00:14.512"/>
    <p1510:client id="{D6D8A334-148E-41F7-B03F-D8C0D44C2C9D}" v="93" dt="2020-05-06T21:19:41.397"/>
    <p1510:client id="{F1D911C1-23DB-4DCC-BB0C-975E5BCA7739}" v="28" dt="2020-05-08T15:46:49.355"/>
    <p1510:client id="{F8C72E14-7FCF-4D1E-801E-4EA3771ECB3A}" v="4" dt="2020-05-08T16:15:01.0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4E69FB9-098A-CC4C-BB3D-38C15150202E}"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DEA5-13B6-F74C-82F3-C2F27525F03E}" type="slidenum">
              <a:rPr lang="en-US" smtClean="0"/>
              <a:t>‹#›</a:t>
            </a:fld>
            <a:endParaRPr lang="en-US"/>
          </a:p>
        </p:txBody>
      </p:sp>
    </p:spTree>
    <p:extLst>
      <p:ext uri="{BB962C8B-B14F-4D97-AF65-F5344CB8AC3E}">
        <p14:creationId xmlns:p14="http://schemas.microsoft.com/office/powerpoint/2010/main" val="2313071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E69FB9-098A-CC4C-BB3D-38C15150202E}"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DEA5-13B6-F74C-82F3-C2F27525F03E}" type="slidenum">
              <a:rPr lang="en-US" smtClean="0"/>
              <a:t>‹#›</a:t>
            </a:fld>
            <a:endParaRPr lang="en-US"/>
          </a:p>
        </p:txBody>
      </p:sp>
    </p:spTree>
    <p:extLst>
      <p:ext uri="{BB962C8B-B14F-4D97-AF65-F5344CB8AC3E}">
        <p14:creationId xmlns:p14="http://schemas.microsoft.com/office/powerpoint/2010/main" val="2450048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E69FB9-098A-CC4C-BB3D-38C15150202E}"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DEA5-13B6-F74C-82F3-C2F27525F03E}" type="slidenum">
              <a:rPr lang="en-US" smtClean="0"/>
              <a:t>‹#›</a:t>
            </a:fld>
            <a:endParaRPr lang="en-US"/>
          </a:p>
        </p:txBody>
      </p:sp>
    </p:spTree>
    <p:extLst>
      <p:ext uri="{BB962C8B-B14F-4D97-AF65-F5344CB8AC3E}">
        <p14:creationId xmlns:p14="http://schemas.microsoft.com/office/powerpoint/2010/main" val="3980739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E69FB9-098A-CC4C-BB3D-38C15150202E}"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DEA5-13B6-F74C-82F3-C2F27525F03E}" type="slidenum">
              <a:rPr lang="en-US" smtClean="0"/>
              <a:t>‹#›</a:t>
            </a:fld>
            <a:endParaRPr lang="en-US"/>
          </a:p>
        </p:txBody>
      </p:sp>
    </p:spTree>
    <p:extLst>
      <p:ext uri="{BB962C8B-B14F-4D97-AF65-F5344CB8AC3E}">
        <p14:creationId xmlns:p14="http://schemas.microsoft.com/office/powerpoint/2010/main" val="4176176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E69FB9-098A-CC4C-BB3D-38C15150202E}"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DEA5-13B6-F74C-82F3-C2F27525F03E}" type="slidenum">
              <a:rPr lang="en-US" smtClean="0"/>
              <a:t>‹#›</a:t>
            </a:fld>
            <a:endParaRPr lang="en-US"/>
          </a:p>
        </p:txBody>
      </p:sp>
    </p:spTree>
    <p:extLst>
      <p:ext uri="{BB962C8B-B14F-4D97-AF65-F5344CB8AC3E}">
        <p14:creationId xmlns:p14="http://schemas.microsoft.com/office/powerpoint/2010/main" val="3958505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E69FB9-098A-CC4C-BB3D-38C15150202E}"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ADEA5-13B6-F74C-82F3-C2F27525F03E}" type="slidenum">
              <a:rPr lang="en-US" smtClean="0"/>
              <a:t>‹#›</a:t>
            </a:fld>
            <a:endParaRPr lang="en-US"/>
          </a:p>
        </p:txBody>
      </p:sp>
    </p:spTree>
    <p:extLst>
      <p:ext uri="{BB962C8B-B14F-4D97-AF65-F5344CB8AC3E}">
        <p14:creationId xmlns:p14="http://schemas.microsoft.com/office/powerpoint/2010/main" val="3923767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4E69FB9-098A-CC4C-BB3D-38C15150202E}" type="datetimeFigureOut">
              <a:rPr lang="en-US" smtClean="0"/>
              <a:t>6/28/2023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4ADEA5-13B6-F74C-82F3-C2F27525F03E}" type="slidenum">
              <a:rPr lang="en-US" smtClean="0"/>
              <a:t>‹#›</a:t>
            </a:fld>
            <a:endParaRPr lang="en-US"/>
          </a:p>
        </p:txBody>
      </p:sp>
    </p:spTree>
    <p:extLst>
      <p:ext uri="{BB962C8B-B14F-4D97-AF65-F5344CB8AC3E}">
        <p14:creationId xmlns:p14="http://schemas.microsoft.com/office/powerpoint/2010/main" val="2579764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4E69FB9-098A-CC4C-BB3D-38C15150202E}" type="datetimeFigureOut">
              <a:rPr lang="en-US" smtClean="0"/>
              <a:t>6/28/2023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4ADEA5-13B6-F74C-82F3-C2F27525F03E}" type="slidenum">
              <a:rPr lang="en-US" smtClean="0"/>
              <a:t>‹#›</a:t>
            </a:fld>
            <a:endParaRPr lang="en-US"/>
          </a:p>
        </p:txBody>
      </p:sp>
    </p:spTree>
    <p:extLst>
      <p:ext uri="{BB962C8B-B14F-4D97-AF65-F5344CB8AC3E}">
        <p14:creationId xmlns:p14="http://schemas.microsoft.com/office/powerpoint/2010/main" val="694383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9FB9-098A-CC4C-BB3D-38C15150202E}" type="datetimeFigureOut">
              <a:rPr lang="en-US" smtClean="0"/>
              <a:t>6/28/2023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4ADEA5-13B6-F74C-82F3-C2F27525F03E}" type="slidenum">
              <a:rPr lang="en-US" smtClean="0"/>
              <a:t>‹#›</a:t>
            </a:fld>
            <a:endParaRPr lang="en-US"/>
          </a:p>
        </p:txBody>
      </p:sp>
    </p:spTree>
    <p:extLst>
      <p:ext uri="{BB962C8B-B14F-4D97-AF65-F5344CB8AC3E}">
        <p14:creationId xmlns:p14="http://schemas.microsoft.com/office/powerpoint/2010/main" val="259845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E69FB9-098A-CC4C-BB3D-38C15150202E}"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ADEA5-13B6-F74C-82F3-C2F27525F03E}" type="slidenum">
              <a:rPr lang="en-US" smtClean="0"/>
              <a:t>‹#›</a:t>
            </a:fld>
            <a:endParaRPr lang="en-US"/>
          </a:p>
        </p:txBody>
      </p:sp>
    </p:spTree>
    <p:extLst>
      <p:ext uri="{BB962C8B-B14F-4D97-AF65-F5344CB8AC3E}">
        <p14:creationId xmlns:p14="http://schemas.microsoft.com/office/powerpoint/2010/main" val="1940500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E69FB9-098A-CC4C-BB3D-38C15150202E}"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ADEA5-13B6-F74C-82F3-C2F27525F03E}" type="slidenum">
              <a:rPr lang="en-US" smtClean="0"/>
              <a:t>‹#›</a:t>
            </a:fld>
            <a:endParaRPr lang="en-US"/>
          </a:p>
        </p:txBody>
      </p:sp>
    </p:spTree>
    <p:extLst>
      <p:ext uri="{BB962C8B-B14F-4D97-AF65-F5344CB8AC3E}">
        <p14:creationId xmlns:p14="http://schemas.microsoft.com/office/powerpoint/2010/main" val="1504217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E69FB9-098A-CC4C-BB3D-38C15150202E}" type="datetimeFigureOut">
              <a:rPr lang="en-US" smtClean="0"/>
              <a:t>6/28/2023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ADEA5-13B6-F74C-82F3-C2F27525F03E}" type="slidenum">
              <a:rPr lang="en-US" smtClean="0"/>
              <a:t>‹#›</a:t>
            </a:fld>
            <a:endParaRPr lang="en-US"/>
          </a:p>
        </p:txBody>
      </p:sp>
      <p:pic>
        <p:nvPicPr>
          <p:cNvPr id="7" name="Picture 6" descr="PPTemplate.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3391" cy="6857543"/>
          </a:xfrm>
          <a:prstGeom prst="rect">
            <a:avLst/>
          </a:prstGeom>
        </p:spPr>
      </p:pic>
    </p:spTree>
    <p:extLst>
      <p:ext uri="{BB962C8B-B14F-4D97-AF65-F5344CB8AC3E}">
        <p14:creationId xmlns:p14="http://schemas.microsoft.com/office/powerpoint/2010/main" val="766147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Student Access Center</a:t>
            </a:r>
          </a:p>
        </p:txBody>
      </p:sp>
      <p:sp>
        <p:nvSpPr>
          <p:cNvPr id="3" name="Subtitle 2"/>
          <p:cNvSpPr>
            <a:spLocks noGrp="1"/>
          </p:cNvSpPr>
          <p:nvPr>
            <p:ph type="subTitle" idx="1"/>
          </p:nvPr>
        </p:nvSpPr>
        <p:spPr/>
        <p:txBody>
          <a:bodyPr/>
          <a:lstStyle/>
          <a:p>
            <a:r>
              <a:rPr lang="en-US"/>
              <a:t>AIM Portal</a:t>
            </a:r>
          </a:p>
        </p:txBody>
      </p:sp>
    </p:spTree>
    <p:extLst>
      <p:ext uri="{BB962C8B-B14F-4D97-AF65-F5344CB8AC3E}">
        <p14:creationId xmlns:p14="http://schemas.microsoft.com/office/powerpoint/2010/main" val="2944918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1341" y="273050"/>
            <a:ext cx="3008313" cy="1162050"/>
          </a:xfrm>
        </p:spPr>
        <p:txBody>
          <a:bodyPr/>
          <a:lstStyle/>
          <a:p>
            <a:r>
              <a:rPr lang="en-US"/>
              <a:t>Request Letters of Accommodation for Current Students </a:t>
            </a:r>
          </a:p>
        </p:txBody>
      </p:sp>
      <p:sp>
        <p:nvSpPr>
          <p:cNvPr id="6" name="Text Placeholder 5"/>
          <p:cNvSpPr>
            <a:spLocks noGrp="1"/>
          </p:cNvSpPr>
          <p:nvPr>
            <p:ph type="body" sz="half" idx="2"/>
          </p:nvPr>
        </p:nvSpPr>
        <p:spPr>
          <a:xfrm>
            <a:off x="701340" y="1435100"/>
            <a:ext cx="3008313" cy="4691063"/>
          </a:xfrm>
        </p:spPr>
        <p:txBody>
          <a:bodyPr vert="horz" lIns="91440" tIns="45720" rIns="91440" bIns="45720" rtlCol="0" anchor="t">
            <a:normAutofit/>
          </a:bodyPr>
          <a:lstStyle/>
          <a:p>
            <a:endParaRPr lang="en-US" sz="1600"/>
          </a:p>
          <a:p>
            <a:pPr marL="342900" indent="-342900">
              <a:buFont typeface="+mj-lt"/>
              <a:buAutoNum type="arabicPeriod"/>
            </a:pPr>
            <a:endParaRPr lang="en-US" sz="1600"/>
          </a:p>
          <a:p>
            <a:pPr marL="342900" indent="-342900">
              <a:buAutoNum type="arabicPeriod"/>
            </a:pPr>
            <a:r>
              <a:rPr lang="en-US" sz="1600"/>
              <a:t>Choose Student AIM Portal to start the process on Student Access Center's homepage.</a:t>
            </a:r>
            <a:endParaRPr lang="en-US" sz="1600">
              <a:cs typeface="Calibri"/>
            </a:endParaRPr>
          </a:p>
          <a:p>
            <a:pPr marL="342900" indent="-342900">
              <a:buFont typeface="+mj-lt"/>
              <a:buAutoNum type="arabicPeriod"/>
            </a:pPr>
            <a:r>
              <a:rPr lang="en-US" sz="1600"/>
              <a:t>You will be directed to your K-State single sign-on.</a:t>
            </a:r>
            <a:endParaRPr lang="en-US" sz="1600">
              <a:cs typeface="Calibri"/>
            </a:endParaRPr>
          </a:p>
          <a:p>
            <a:pPr marL="342900" indent="-342900">
              <a:buFont typeface="+mj-lt"/>
              <a:buAutoNum type="arabicPeriod"/>
            </a:pPr>
            <a:r>
              <a:rPr lang="en-US" sz="1600"/>
              <a:t>Sign in with your K-State </a:t>
            </a:r>
            <a:r>
              <a:rPr lang="en-US" sz="1600" err="1"/>
              <a:t>eID</a:t>
            </a:r>
            <a:r>
              <a:rPr lang="en-US" sz="1600"/>
              <a:t> and password.</a:t>
            </a:r>
            <a:endParaRPr lang="en-US" sz="1600">
              <a:cs typeface="Calibri"/>
            </a:endParaRPr>
          </a:p>
          <a:p>
            <a:endParaRPr lang="en-US"/>
          </a:p>
        </p:txBody>
      </p:sp>
      <p:pic>
        <p:nvPicPr>
          <p:cNvPr id="2" name="Picture 2" descr="View of log in with arrow to &quot;sign in&quot; link for AIM.  The first sign in option is for students.">
            <a:extLst>
              <a:ext uri="{FF2B5EF4-FFF2-40B4-BE49-F238E27FC236}">
                <a16:creationId xmlns:a16="http://schemas.microsoft.com/office/drawing/2014/main" id="{5090E556-2A95-4A1B-8AFD-0A7CA1F62CE4}"/>
              </a:ext>
            </a:extLst>
          </p:cNvPr>
          <p:cNvPicPr>
            <a:picLocks noChangeAspect="1"/>
          </p:cNvPicPr>
          <p:nvPr/>
        </p:nvPicPr>
        <p:blipFill>
          <a:blip r:embed="rId2"/>
          <a:stretch>
            <a:fillRect/>
          </a:stretch>
        </p:blipFill>
        <p:spPr>
          <a:xfrm>
            <a:off x="3340654" y="3707642"/>
            <a:ext cx="3313813" cy="2796218"/>
          </a:xfrm>
          <a:prstGeom prst="rect">
            <a:avLst/>
          </a:prstGeom>
        </p:spPr>
      </p:pic>
      <p:cxnSp>
        <p:nvCxnSpPr>
          <p:cNvPr id="11" name="Straight Arrow Connector 10">
            <a:extLst>
              <a:ext uri="{FF2B5EF4-FFF2-40B4-BE49-F238E27FC236}">
                <a16:creationId xmlns:a16="http://schemas.microsoft.com/office/drawing/2014/main" id="{BEA0448A-B756-4024-AB66-FA801EDE790B}"/>
              </a:ext>
            </a:extLst>
          </p:cNvPr>
          <p:cNvCxnSpPr>
            <a:cxnSpLocks/>
          </p:cNvCxnSpPr>
          <p:nvPr/>
        </p:nvCxnSpPr>
        <p:spPr>
          <a:xfrm>
            <a:off x="2021304" y="3977140"/>
            <a:ext cx="2139991" cy="1346528"/>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pic>
        <p:nvPicPr>
          <p:cNvPr id="12" name="Picture 11" descr="SAC website showing headings and buttons for AIM Portal in purple. ">
            <a:extLst>
              <a:ext uri="{FF2B5EF4-FFF2-40B4-BE49-F238E27FC236}">
                <a16:creationId xmlns:a16="http://schemas.microsoft.com/office/drawing/2014/main" id="{580D71C5-1C34-4C04-B11C-5691A9F18CDB}"/>
              </a:ext>
            </a:extLst>
          </p:cNvPr>
          <p:cNvPicPr>
            <a:picLocks noChangeAspect="1"/>
          </p:cNvPicPr>
          <p:nvPr/>
        </p:nvPicPr>
        <p:blipFill>
          <a:blip r:embed="rId3"/>
          <a:stretch>
            <a:fillRect/>
          </a:stretch>
        </p:blipFill>
        <p:spPr>
          <a:xfrm>
            <a:off x="4161295" y="214970"/>
            <a:ext cx="4250050" cy="3069481"/>
          </a:xfrm>
          <a:prstGeom prst="rect">
            <a:avLst/>
          </a:prstGeom>
        </p:spPr>
      </p:pic>
      <p:cxnSp>
        <p:nvCxnSpPr>
          <p:cNvPr id="10" name="Straight Arrow Connector 9">
            <a:extLst>
              <a:ext uri="{FF2B5EF4-FFF2-40B4-BE49-F238E27FC236}">
                <a16:creationId xmlns:a16="http://schemas.microsoft.com/office/drawing/2014/main" id="{02C3AA01-166F-45EB-B9D3-343CF5703B20}"/>
              </a:ext>
            </a:extLst>
          </p:cNvPr>
          <p:cNvCxnSpPr>
            <a:cxnSpLocks/>
          </p:cNvCxnSpPr>
          <p:nvPr/>
        </p:nvCxnSpPr>
        <p:spPr>
          <a:xfrm>
            <a:off x="3709653" y="2519152"/>
            <a:ext cx="1939479" cy="544148"/>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597767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8A796-5489-4002-A863-6F3DB1A66999}"/>
              </a:ext>
            </a:extLst>
          </p:cNvPr>
          <p:cNvSpPr>
            <a:spLocks noGrp="1"/>
          </p:cNvSpPr>
          <p:nvPr>
            <p:ph type="title"/>
          </p:nvPr>
        </p:nvSpPr>
        <p:spPr>
          <a:xfrm>
            <a:off x="675715" y="273050"/>
            <a:ext cx="2899056" cy="1162050"/>
          </a:xfrm>
        </p:spPr>
        <p:txBody>
          <a:bodyPr/>
          <a:lstStyle/>
          <a:p>
            <a:r>
              <a:rPr lang="en-US">
                <a:cs typeface="Calibri"/>
              </a:rPr>
              <a:t>Your Dashboard</a:t>
            </a:r>
            <a:endParaRPr lang="en-US"/>
          </a:p>
        </p:txBody>
      </p:sp>
      <p:sp>
        <p:nvSpPr>
          <p:cNvPr id="4" name="Text Placeholder 3">
            <a:extLst>
              <a:ext uri="{FF2B5EF4-FFF2-40B4-BE49-F238E27FC236}">
                <a16:creationId xmlns:a16="http://schemas.microsoft.com/office/drawing/2014/main" id="{8484A9C6-6BBA-4791-A4E0-831D4D3F3F48}"/>
              </a:ext>
            </a:extLst>
          </p:cNvPr>
          <p:cNvSpPr>
            <a:spLocks noGrp="1"/>
          </p:cNvSpPr>
          <p:nvPr>
            <p:ph type="body" sz="half" idx="2"/>
          </p:nvPr>
        </p:nvSpPr>
        <p:spPr>
          <a:xfrm>
            <a:off x="675714" y="1443504"/>
            <a:ext cx="2899056" cy="4691063"/>
          </a:xfrm>
        </p:spPr>
        <p:txBody>
          <a:bodyPr vert="horz" lIns="91440" tIns="45720" rIns="91440" bIns="45720" rtlCol="0" anchor="t">
            <a:normAutofit/>
          </a:bodyPr>
          <a:lstStyle/>
          <a:p>
            <a:pPr marL="285750" indent="-285750">
              <a:buChar char="•"/>
            </a:pPr>
            <a:endParaRPr lang="en-US">
              <a:cs typeface="Calibri"/>
            </a:endParaRPr>
          </a:p>
          <a:p>
            <a:pPr marL="285750" indent="-285750">
              <a:buChar char="•"/>
            </a:pPr>
            <a:r>
              <a:rPr lang="en-US">
                <a:cs typeface="Calibri"/>
              </a:rPr>
              <a:t>Once a year, you will be asked to sign an Annual Student Agreement. This agreement outlines your responsibilities for requesting and utilizing accommodations.</a:t>
            </a:r>
          </a:p>
          <a:p>
            <a:pPr marL="285750" indent="-285750">
              <a:buChar char="•"/>
            </a:pPr>
            <a:r>
              <a:rPr lang="en-US">
                <a:cs typeface="Calibri"/>
              </a:rPr>
              <a:t>Your Dashboard has a To Do List at the top of the page. This will be the best place to start.</a:t>
            </a:r>
          </a:p>
          <a:p>
            <a:pPr marL="285750" indent="-285750">
              <a:buChar char="•"/>
            </a:pPr>
            <a:r>
              <a:rPr lang="en-US">
                <a:cs typeface="Calibri"/>
              </a:rPr>
              <a:t> On the left navigation bar, there is a link to a list of your approved accommodations; list of courses you are enrolled in; and a link to Alternative Testing where you will schedule exams with the Testing Center.</a:t>
            </a:r>
          </a:p>
          <a:p>
            <a:pPr marL="285750" indent="-285750">
              <a:buChar char="•"/>
            </a:pPr>
            <a:endParaRPr lang="en-US">
              <a:cs typeface="Calibri"/>
            </a:endParaRPr>
          </a:p>
          <a:p>
            <a:pPr marL="285750" indent="-285750">
              <a:buChar char="•"/>
            </a:pPr>
            <a:endParaRPr lang="en-US">
              <a:cs typeface="Calibri"/>
            </a:endParaRPr>
          </a:p>
        </p:txBody>
      </p:sp>
      <p:pic>
        <p:nvPicPr>
          <p:cNvPr id="3" name="Picture 4" descr="Student text for annual agreement.  By submitting this form, I acknowledge the following responsibilities concerning the request and utilization of accommodations through the Student Access Center’s AIM Portal. I may have additional responsibilities not listed here, and I will maintain open communication with the Student Access Center to discuss and review my accommodations when necessary.&#10;&#10;[List-Start]&#10;It is my responsibility to check my Kansas State University email account regularly knowing that this is the primary means of communication with Student Access Center.&#10;It is my responsibility to request letters of accommodation in a timely manner through AIM Portal including any classes added after my initial request.&#10;It is my responsibility to discuss my accommodations with instructors after the letter has been sent via the Student AIM Portal. I understand it is my decision whether to share specifics about my disability with instructors.It is my responsibility to contact my Access Advisor if I have any difficulties receiving my accommodations.&#10;I acknowledge that accommodations are not retroactive. I will notify my instructor prior to needing accommodations.&#10;I understand that Kansas State University has a single sign on (SSO) system; and I am to use my eID and password to log in. As per university policy, I will not share my password.&#10;If I have testing accommodations and am directed by my instructor to schedule exams/quizzes with the SAC Testing Center, I acknowledge that it is my responsibility to schedule them in the timeframe specified by the Student Access Center.&#10;[List-End]&#10;&#10;[Red: After completing this agreement you must request letters of accommodations.  Agreeing to the annual agreement is not the same as requesting letters of accommodations for your classes.]">
            <a:extLst>
              <a:ext uri="{FF2B5EF4-FFF2-40B4-BE49-F238E27FC236}">
                <a16:creationId xmlns:a16="http://schemas.microsoft.com/office/drawing/2014/main" id="{C66B7888-5B94-4FDD-B35D-0FE5C8B8A8F0}"/>
              </a:ext>
            </a:extLst>
          </p:cNvPr>
          <p:cNvPicPr>
            <a:picLocks noGrp="1" noChangeAspect="1"/>
          </p:cNvPicPr>
          <p:nvPr>
            <p:ph idx="1"/>
          </p:nvPr>
        </p:nvPicPr>
        <p:blipFill>
          <a:blip r:embed="rId2"/>
          <a:stretch>
            <a:fillRect/>
          </a:stretch>
        </p:blipFill>
        <p:spPr>
          <a:xfrm>
            <a:off x="3575050" y="1446095"/>
            <a:ext cx="4123734" cy="2858032"/>
          </a:xfrm>
        </p:spPr>
      </p:pic>
    </p:spTree>
    <p:extLst>
      <p:ext uri="{BB962C8B-B14F-4D97-AF65-F5344CB8AC3E}">
        <p14:creationId xmlns:p14="http://schemas.microsoft.com/office/powerpoint/2010/main" val="4064819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A4111-BBD7-4898-BC72-B9240B10EFF9}"/>
              </a:ext>
            </a:extLst>
          </p:cNvPr>
          <p:cNvSpPr>
            <a:spLocks noGrp="1"/>
          </p:cNvSpPr>
          <p:nvPr>
            <p:ph type="title"/>
          </p:nvPr>
        </p:nvSpPr>
        <p:spPr>
          <a:xfrm>
            <a:off x="710005" y="273050"/>
            <a:ext cx="2755508" cy="1162050"/>
          </a:xfrm>
        </p:spPr>
        <p:txBody>
          <a:bodyPr/>
          <a:lstStyle/>
          <a:p>
            <a:r>
              <a:rPr lang="en-US" dirty="0"/>
              <a:t>Seeing Your Eligible Accommodations</a:t>
            </a:r>
            <a:endParaRPr lang="en-US" dirty="0">
              <a:cs typeface="Calibri"/>
            </a:endParaRPr>
          </a:p>
        </p:txBody>
      </p:sp>
      <p:sp>
        <p:nvSpPr>
          <p:cNvPr id="4" name="Text Placeholder 3">
            <a:extLst>
              <a:ext uri="{FF2B5EF4-FFF2-40B4-BE49-F238E27FC236}">
                <a16:creationId xmlns:a16="http://schemas.microsoft.com/office/drawing/2014/main" id="{15E7E287-4DF2-4B18-B9E7-8553AEC47FF8}"/>
              </a:ext>
            </a:extLst>
          </p:cNvPr>
          <p:cNvSpPr>
            <a:spLocks noGrp="1"/>
          </p:cNvSpPr>
          <p:nvPr>
            <p:ph type="body" sz="half" idx="2"/>
          </p:nvPr>
        </p:nvSpPr>
        <p:spPr>
          <a:xfrm>
            <a:off x="710005" y="1435100"/>
            <a:ext cx="2755508" cy="4691063"/>
          </a:xfrm>
        </p:spPr>
        <p:txBody>
          <a:bodyPr vert="horz" lIns="91440" tIns="45720" rIns="91440" bIns="45720" rtlCol="0" anchor="t">
            <a:normAutofit/>
          </a:bodyPr>
          <a:lstStyle/>
          <a:p>
            <a:pPr marL="285750" indent="-285750">
              <a:buFont typeface="Arial" panose="020B0604020202020204" pitchFamily="34" charset="0"/>
              <a:buChar char="•"/>
            </a:pPr>
            <a:r>
              <a:rPr lang="en-US" b="1" dirty="0"/>
              <a:t>My Eligibility </a:t>
            </a:r>
            <a:r>
              <a:rPr lang="en-US" dirty="0"/>
              <a:t>– This link on the left sidebar will list your accommodations (see red box in graphic).  When you request your letter of accommodation some accommodations are grouped.  For example, testing accommodations are all grouped under the name “Alternative testing.”  This link will show you more details for your accommodations.</a:t>
            </a:r>
          </a:p>
        </p:txBody>
      </p:sp>
      <p:pic>
        <p:nvPicPr>
          <p:cNvPr id="7" name="Picture 7" descr="Screenshot of website with &quot;my eligibility&quot; in a red highlight box within the page menu. ">
            <a:extLst>
              <a:ext uri="{FF2B5EF4-FFF2-40B4-BE49-F238E27FC236}">
                <a16:creationId xmlns:a16="http://schemas.microsoft.com/office/drawing/2014/main" id="{0D07112A-D287-440C-AB83-E16D0735F48A}"/>
              </a:ext>
            </a:extLst>
          </p:cNvPr>
          <p:cNvPicPr>
            <a:picLocks noGrp="1" noChangeAspect="1"/>
          </p:cNvPicPr>
          <p:nvPr>
            <p:ph idx="1"/>
          </p:nvPr>
        </p:nvPicPr>
        <p:blipFill rotWithShape="1">
          <a:blip r:embed="rId2"/>
          <a:srcRect r="18253" b="165"/>
          <a:stretch/>
        </p:blipFill>
        <p:spPr>
          <a:xfrm>
            <a:off x="3575050" y="1465525"/>
            <a:ext cx="5527993" cy="4560981"/>
          </a:xfrm>
        </p:spPr>
      </p:pic>
    </p:spTree>
    <p:extLst>
      <p:ext uri="{BB962C8B-B14F-4D97-AF65-F5344CB8AC3E}">
        <p14:creationId xmlns:p14="http://schemas.microsoft.com/office/powerpoint/2010/main" val="1585630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B39BC-4E14-450B-A13D-B767F89C36F5}"/>
              </a:ext>
            </a:extLst>
          </p:cNvPr>
          <p:cNvSpPr>
            <a:spLocks noGrp="1"/>
          </p:cNvSpPr>
          <p:nvPr>
            <p:ph type="title"/>
          </p:nvPr>
        </p:nvSpPr>
        <p:spPr>
          <a:xfrm>
            <a:off x="667310" y="273050"/>
            <a:ext cx="2798203" cy="1153646"/>
          </a:xfrm>
        </p:spPr>
        <p:txBody>
          <a:bodyPr/>
          <a:lstStyle/>
          <a:p>
            <a:r>
              <a:rPr lang="en-US">
                <a:cs typeface="Calibri"/>
              </a:rPr>
              <a:t>Request Letters</a:t>
            </a:r>
            <a:endParaRPr lang="en-US"/>
          </a:p>
        </p:txBody>
      </p:sp>
      <p:sp>
        <p:nvSpPr>
          <p:cNvPr id="4" name="Text Placeholder 3">
            <a:extLst>
              <a:ext uri="{FF2B5EF4-FFF2-40B4-BE49-F238E27FC236}">
                <a16:creationId xmlns:a16="http://schemas.microsoft.com/office/drawing/2014/main" id="{A02343EB-81E6-41BB-816F-C243B76076F6}"/>
              </a:ext>
            </a:extLst>
          </p:cNvPr>
          <p:cNvSpPr>
            <a:spLocks noGrp="1"/>
          </p:cNvSpPr>
          <p:nvPr>
            <p:ph type="body" sz="half" idx="2"/>
          </p:nvPr>
        </p:nvSpPr>
        <p:spPr>
          <a:xfrm>
            <a:off x="667310" y="1435100"/>
            <a:ext cx="3058737" cy="4699467"/>
          </a:xfrm>
        </p:spPr>
        <p:txBody>
          <a:bodyPr vert="horz" lIns="91440" tIns="45720" rIns="91440" bIns="45720" rtlCol="0" anchor="t">
            <a:normAutofit/>
          </a:bodyPr>
          <a:lstStyle/>
          <a:p>
            <a:pPr marL="342900" indent="-342900">
              <a:buAutoNum type="arabicPeriod"/>
            </a:pPr>
            <a:endParaRPr lang="en-US">
              <a:cs typeface="Calibri"/>
            </a:endParaRPr>
          </a:p>
          <a:p>
            <a:r>
              <a:rPr lang="en-US">
                <a:cs typeface="Calibri"/>
              </a:rPr>
              <a:t>You will select the courses that you are requesting accommodations.</a:t>
            </a:r>
          </a:p>
          <a:p>
            <a:endParaRPr lang="en-US">
              <a:cs typeface="Calibri"/>
            </a:endParaRPr>
          </a:p>
          <a:p>
            <a:endParaRPr lang="en-US">
              <a:cs typeface="Calibri"/>
            </a:endParaRPr>
          </a:p>
          <a:p>
            <a:r>
              <a:rPr lang="en-US">
                <a:cs typeface="Calibri"/>
              </a:rPr>
              <a:t>Second step is to continue to customize your accommodations.</a:t>
            </a:r>
          </a:p>
        </p:txBody>
      </p:sp>
      <p:pic>
        <p:nvPicPr>
          <p:cNvPr id="9" name="Picture 9" descr="Screenshot with &quot;step 1: Select Class(es)&quot; heading and a list of demonstration classes below with semester, course code, and course name.">
            <a:extLst>
              <a:ext uri="{FF2B5EF4-FFF2-40B4-BE49-F238E27FC236}">
                <a16:creationId xmlns:a16="http://schemas.microsoft.com/office/drawing/2014/main" id="{0CAF2CEE-2D3D-468B-B4C7-CD0514F02F21}"/>
              </a:ext>
            </a:extLst>
          </p:cNvPr>
          <p:cNvPicPr>
            <a:picLocks noGrp="1" noChangeAspect="1"/>
          </p:cNvPicPr>
          <p:nvPr>
            <p:ph idx="1"/>
          </p:nvPr>
        </p:nvPicPr>
        <p:blipFill>
          <a:blip r:embed="rId2"/>
          <a:stretch>
            <a:fillRect/>
          </a:stretch>
        </p:blipFill>
        <p:spPr>
          <a:xfrm>
            <a:off x="3701116" y="1434973"/>
            <a:ext cx="5111750" cy="1865193"/>
          </a:xfrm>
        </p:spPr>
      </p:pic>
      <p:pic>
        <p:nvPicPr>
          <p:cNvPr id="11" name="Picture 11" descr="Screenshot of button of &quot;Step 2- Continue to Customize your Accommodations.&quot;">
            <a:extLst>
              <a:ext uri="{FF2B5EF4-FFF2-40B4-BE49-F238E27FC236}">
                <a16:creationId xmlns:a16="http://schemas.microsoft.com/office/drawing/2014/main" id="{2499B34B-F634-4B9B-8A7D-0F8B924D5C09}"/>
              </a:ext>
            </a:extLst>
          </p:cNvPr>
          <p:cNvPicPr>
            <a:picLocks noChangeAspect="1"/>
          </p:cNvPicPr>
          <p:nvPr/>
        </p:nvPicPr>
        <p:blipFill>
          <a:blip r:embed="rId3"/>
          <a:stretch>
            <a:fillRect/>
          </a:stretch>
        </p:blipFill>
        <p:spPr>
          <a:xfrm>
            <a:off x="4082863" y="3842407"/>
            <a:ext cx="3457575" cy="442252"/>
          </a:xfrm>
          <a:prstGeom prst="rect">
            <a:avLst/>
          </a:prstGeom>
        </p:spPr>
      </p:pic>
      <p:cxnSp>
        <p:nvCxnSpPr>
          <p:cNvPr id="3" name="Straight Arrow Connector 2">
            <a:extLst>
              <a:ext uri="{FF2B5EF4-FFF2-40B4-BE49-F238E27FC236}">
                <a16:creationId xmlns:a16="http://schemas.microsoft.com/office/drawing/2014/main" id="{72DB0E11-4098-4D7C-9627-CCF0F12F58E1}"/>
              </a:ext>
            </a:extLst>
          </p:cNvPr>
          <p:cNvCxnSpPr/>
          <p:nvPr/>
        </p:nvCxnSpPr>
        <p:spPr>
          <a:xfrm>
            <a:off x="2896160" y="1971675"/>
            <a:ext cx="1040466" cy="41854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5" name="Straight Arrow Connector 4">
            <a:extLst>
              <a:ext uri="{FF2B5EF4-FFF2-40B4-BE49-F238E27FC236}">
                <a16:creationId xmlns:a16="http://schemas.microsoft.com/office/drawing/2014/main" id="{8676F932-2D3D-4F27-AF06-82AA213E7EDA}"/>
              </a:ext>
            </a:extLst>
          </p:cNvPr>
          <p:cNvCxnSpPr/>
          <p:nvPr/>
        </p:nvCxnSpPr>
        <p:spPr>
          <a:xfrm>
            <a:off x="2425513" y="3022227"/>
            <a:ext cx="1645583" cy="897592"/>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4164270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8D456-8B2C-416F-BA51-4BA0A9B9568B}"/>
              </a:ext>
            </a:extLst>
          </p:cNvPr>
          <p:cNvSpPr>
            <a:spLocks noGrp="1"/>
          </p:cNvSpPr>
          <p:nvPr>
            <p:ph type="title"/>
          </p:nvPr>
        </p:nvSpPr>
        <p:spPr>
          <a:xfrm>
            <a:off x="709332" y="273050"/>
            <a:ext cx="2756181" cy="1153646"/>
          </a:xfrm>
        </p:spPr>
        <p:txBody>
          <a:bodyPr/>
          <a:lstStyle/>
          <a:p>
            <a:r>
              <a:rPr lang="en-US">
                <a:cs typeface="Calibri"/>
              </a:rPr>
              <a:t>Select Accommodations</a:t>
            </a:r>
            <a:endParaRPr lang="en-US"/>
          </a:p>
        </p:txBody>
      </p:sp>
      <p:pic>
        <p:nvPicPr>
          <p:cNvPr id="5" name="Picture 5" descr="Screenshot of accommodation list for an individual class.  Heading and two check boxes, one for each accommodation the student may have.">
            <a:extLst>
              <a:ext uri="{FF2B5EF4-FFF2-40B4-BE49-F238E27FC236}">
                <a16:creationId xmlns:a16="http://schemas.microsoft.com/office/drawing/2014/main" id="{76892354-8B2D-4D64-AF8C-40455DFA19DB}"/>
              </a:ext>
            </a:extLst>
          </p:cNvPr>
          <p:cNvPicPr>
            <a:picLocks noGrp="1" noChangeAspect="1"/>
          </p:cNvPicPr>
          <p:nvPr>
            <p:ph idx="1"/>
          </p:nvPr>
        </p:nvPicPr>
        <p:blipFill>
          <a:blip r:embed="rId2"/>
          <a:stretch>
            <a:fillRect/>
          </a:stretch>
        </p:blipFill>
        <p:spPr>
          <a:xfrm>
            <a:off x="3642285" y="1634409"/>
            <a:ext cx="5111750" cy="1062908"/>
          </a:xfrm>
        </p:spPr>
      </p:pic>
      <p:sp>
        <p:nvSpPr>
          <p:cNvPr id="4" name="Text Placeholder 3">
            <a:extLst>
              <a:ext uri="{FF2B5EF4-FFF2-40B4-BE49-F238E27FC236}">
                <a16:creationId xmlns:a16="http://schemas.microsoft.com/office/drawing/2014/main" id="{78B90295-ADFD-451A-AAA9-1B227F6C32B4}"/>
              </a:ext>
            </a:extLst>
          </p:cNvPr>
          <p:cNvSpPr>
            <a:spLocks noGrp="1"/>
          </p:cNvSpPr>
          <p:nvPr>
            <p:ph type="body" sz="half" idx="2"/>
          </p:nvPr>
        </p:nvSpPr>
        <p:spPr>
          <a:xfrm>
            <a:off x="709332" y="1435100"/>
            <a:ext cx="2756181" cy="4699467"/>
          </a:xfrm>
        </p:spPr>
        <p:txBody>
          <a:bodyPr vert="horz" lIns="91440" tIns="45720" rIns="91440" bIns="45720" rtlCol="0" anchor="t">
            <a:normAutofit/>
          </a:bodyPr>
          <a:lstStyle/>
          <a:p>
            <a:endParaRPr lang="en-US"/>
          </a:p>
          <a:p>
            <a:r>
              <a:rPr lang="en-US">
                <a:cs typeface="Calibri"/>
              </a:rPr>
              <a:t>You now have the flexibility to decide what accommodations you want to request for each course.</a:t>
            </a:r>
          </a:p>
          <a:p>
            <a:endParaRPr lang="en-US">
              <a:cs typeface="Calibri"/>
            </a:endParaRPr>
          </a:p>
          <a:p>
            <a:r>
              <a:rPr lang="en-US">
                <a:cs typeface="Calibri"/>
              </a:rPr>
              <a:t>Please note "alternative testing" includes all your testing accommodations and the actual accommodations will be listed in the letter. </a:t>
            </a:r>
          </a:p>
          <a:p>
            <a:endParaRPr lang="en-US">
              <a:cs typeface="Calibri"/>
            </a:endParaRPr>
          </a:p>
          <a:p>
            <a:r>
              <a:rPr lang="en-US">
                <a:cs typeface="Calibri"/>
              </a:rPr>
              <a:t>Continue by submitting your accommodation requests.</a:t>
            </a:r>
          </a:p>
        </p:txBody>
      </p:sp>
      <p:cxnSp>
        <p:nvCxnSpPr>
          <p:cNvPr id="7" name="Straight Arrow Connector 6">
            <a:extLst>
              <a:ext uri="{FF2B5EF4-FFF2-40B4-BE49-F238E27FC236}">
                <a16:creationId xmlns:a16="http://schemas.microsoft.com/office/drawing/2014/main" id="{36862ED1-8CD6-49C1-93CF-8D4A84ECC305}"/>
              </a:ext>
            </a:extLst>
          </p:cNvPr>
          <p:cNvCxnSpPr/>
          <p:nvPr/>
        </p:nvCxnSpPr>
        <p:spPr>
          <a:xfrm flipV="1">
            <a:off x="2980205" y="2348194"/>
            <a:ext cx="830357" cy="295836"/>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pic>
        <p:nvPicPr>
          <p:cNvPr id="8" name="Picture 8" descr="Screenshot of submit your accommodations requests button">
            <a:extLst>
              <a:ext uri="{FF2B5EF4-FFF2-40B4-BE49-F238E27FC236}">
                <a16:creationId xmlns:a16="http://schemas.microsoft.com/office/drawing/2014/main" id="{98ACF5C7-8357-47F0-9E4C-98E464CE5010}"/>
              </a:ext>
            </a:extLst>
          </p:cNvPr>
          <p:cNvPicPr>
            <a:picLocks noChangeAspect="1"/>
          </p:cNvPicPr>
          <p:nvPr/>
        </p:nvPicPr>
        <p:blipFill>
          <a:blip r:embed="rId3"/>
          <a:stretch>
            <a:fillRect/>
          </a:stretch>
        </p:blipFill>
        <p:spPr>
          <a:xfrm>
            <a:off x="4528297" y="3425519"/>
            <a:ext cx="2743200" cy="477611"/>
          </a:xfrm>
          <a:prstGeom prst="rect">
            <a:avLst/>
          </a:prstGeom>
        </p:spPr>
      </p:pic>
      <p:cxnSp>
        <p:nvCxnSpPr>
          <p:cNvPr id="10" name="Straight Arrow Connector 9">
            <a:extLst>
              <a:ext uri="{FF2B5EF4-FFF2-40B4-BE49-F238E27FC236}">
                <a16:creationId xmlns:a16="http://schemas.microsoft.com/office/drawing/2014/main" id="{8678F329-65C9-46B2-8AF0-3CE12C50C3EE}"/>
              </a:ext>
            </a:extLst>
          </p:cNvPr>
          <p:cNvCxnSpPr/>
          <p:nvPr/>
        </p:nvCxnSpPr>
        <p:spPr>
          <a:xfrm flipV="1">
            <a:off x="3223717" y="3821870"/>
            <a:ext cx="1023657" cy="371474"/>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996236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D651A-9B5D-4AA6-8F96-31C2DBFF0AC8}"/>
              </a:ext>
            </a:extLst>
          </p:cNvPr>
          <p:cNvSpPr>
            <a:spLocks noGrp="1"/>
          </p:cNvSpPr>
          <p:nvPr>
            <p:ph type="title"/>
          </p:nvPr>
        </p:nvSpPr>
        <p:spPr>
          <a:xfrm>
            <a:off x="709332" y="273050"/>
            <a:ext cx="2756181" cy="1153646"/>
          </a:xfrm>
        </p:spPr>
        <p:txBody>
          <a:bodyPr/>
          <a:lstStyle/>
          <a:p>
            <a:r>
              <a:rPr lang="en-US">
                <a:cs typeface="Calibri"/>
              </a:rPr>
              <a:t>Success!</a:t>
            </a:r>
            <a:endParaRPr lang="en-US"/>
          </a:p>
        </p:txBody>
      </p:sp>
      <p:pic>
        <p:nvPicPr>
          <p:cNvPr id="5" name="Picture 5" descr="Screenshot of system update is successful message.">
            <a:extLst>
              <a:ext uri="{FF2B5EF4-FFF2-40B4-BE49-F238E27FC236}">
                <a16:creationId xmlns:a16="http://schemas.microsoft.com/office/drawing/2014/main" id="{A3E553F3-44CB-4487-9724-386AB62BB08C}"/>
              </a:ext>
            </a:extLst>
          </p:cNvPr>
          <p:cNvPicPr>
            <a:picLocks noGrp="1" noChangeAspect="1"/>
          </p:cNvPicPr>
          <p:nvPr>
            <p:ph idx="1"/>
          </p:nvPr>
        </p:nvPicPr>
        <p:blipFill>
          <a:blip r:embed="rId2"/>
          <a:stretch>
            <a:fillRect/>
          </a:stretch>
        </p:blipFill>
        <p:spPr>
          <a:xfrm>
            <a:off x="3575050" y="2518966"/>
            <a:ext cx="5111750" cy="1361281"/>
          </a:xfrm>
        </p:spPr>
      </p:pic>
      <p:sp>
        <p:nvSpPr>
          <p:cNvPr id="4" name="Text Placeholder 3">
            <a:extLst>
              <a:ext uri="{FF2B5EF4-FFF2-40B4-BE49-F238E27FC236}">
                <a16:creationId xmlns:a16="http://schemas.microsoft.com/office/drawing/2014/main" id="{70D6BDB8-A2F4-4F74-B295-EEB4D682090F}"/>
              </a:ext>
            </a:extLst>
          </p:cNvPr>
          <p:cNvSpPr>
            <a:spLocks noGrp="1"/>
          </p:cNvSpPr>
          <p:nvPr>
            <p:ph type="body" sz="half" idx="2"/>
          </p:nvPr>
        </p:nvSpPr>
        <p:spPr>
          <a:xfrm>
            <a:off x="709332" y="1435100"/>
            <a:ext cx="2756181" cy="4691063"/>
          </a:xfrm>
        </p:spPr>
        <p:txBody>
          <a:bodyPr vert="horz" lIns="91440" tIns="45720" rIns="91440" bIns="45720" rtlCol="0" anchor="t">
            <a:normAutofit/>
          </a:bodyPr>
          <a:lstStyle/>
          <a:p>
            <a:endParaRPr lang="en-US">
              <a:cs typeface="Calibri"/>
            </a:endParaRPr>
          </a:p>
          <a:p>
            <a:r>
              <a:rPr lang="en-US">
                <a:cs typeface="Calibri"/>
              </a:rPr>
              <a:t>If you successfully submit the request, you will see a green check mark and the words that the system update is successful.</a:t>
            </a:r>
          </a:p>
          <a:p>
            <a:endParaRPr lang="en-US"/>
          </a:p>
          <a:p>
            <a:r>
              <a:rPr lang="en-US">
                <a:cs typeface="Calibri"/>
              </a:rPr>
              <a:t>If you make an error, it will appear in a yellow box at the top of the page.</a:t>
            </a:r>
          </a:p>
          <a:p>
            <a:endParaRPr lang="en-US">
              <a:cs typeface="Calibri"/>
            </a:endParaRPr>
          </a:p>
          <a:p>
            <a:r>
              <a:rPr lang="en-US">
                <a:cs typeface="Calibri"/>
              </a:rPr>
              <a:t>If you have testing accommodations and need to schedule an exam, check out the step-by-step guide under Testing Center--Students.</a:t>
            </a:r>
          </a:p>
          <a:p>
            <a:endParaRPr lang="en-US">
              <a:cs typeface="Calibri"/>
            </a:endParaRPr>
          </a:p>
          <a:p>
            <a:endParaRPr lang="en-US">
              <a:cs typeface="Calibri"/>
            </a:endParaRPr>
          </a:p>
        </p:txBody>
      </p:sp>
    </p:spTree>
    <p:extLst>
      <p:ext uri="{BB962C8B-B14F-4D97-AF65-F5344CB8AC3E}">
        <p14:creationId xmlns:p14="http://schemas.microsoft.com/office/powerpoint/2010/main" val="2721463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BBBAA-4780-4C7C-9296-6F642BACB4D8}"/>
              </a:ext>
            </a:extLst>
          </p:cNvPr>
          <p:cNvSpPr>
            <a:spLocks noGrp="1"/>
          </p:cNvSpPr>
          <p:nvPr>
            <p:ph type="title"/>
          </p:nvPr>
        </p:nvSpPr>
        <p:spPr>
          <a:xfrm>
            <a:off x="699425" y="273050"/>
            <a:ext cx="2766088" cy="1162050"/>
          </a:xfrm>
        </p:spPr>
        <p:txBody>
          <a:bodyPr/>
          <a:lstStyle/>
          <a:p>
            <a:r>
              <a:rPr lang="en-US" dirty="0">
                <a:cs typeface="Calibri"/>
              </a:rPr>
              <a:t>Checking your </a:t>
            </a:r>
            <a:r>
              <a:rPr lang="en-US">
                <a:cs typeface="Calibri"/>
              </a:rPr>
              <a:t>Accommodation Letters</a:t>
            </a:r>
            <a:endParaRPr lang="en-US"/>
          </a:p>
        </p:txBody>
      </p:sp>
      <p:pic>
        <p:nvPicPr>
          <p:cNvPr id="5" name="Picture 5" descr="screenshot of list of accommodations requested.">
            <a:extLst>
              <a:ext uri="{FF2B5EF4-FFF2-40B4-BE49-F238E27FC236}">
                <a16:creationId xmlns:a16="http://schemas.microsoft.com/office/drawing/2014/main" id="{F3C1DAD0-34B2-4D17-8117-2F7ED84F213A}"/>
              </a:ext>
            </a:extLst>
          </p:cNvPr>
          <p:cNvPicPr>
            <a:picLocks noGrp="1" noChangeAspect="1"/>
          </p:cNvPicPr>
          <p:nvPr>
            <p:ph idx="1"/>
          </p:nvPr>
        </p:nvPicPr>
        <p:blipFill>
          <a:blip r:embed="rId2"/>
          <a:stretch>
            <a:fillRect/>
          </a:stretch>
        </p:blipFill>
        <p:spPr>
          <a:xfrm>
            <a:off x="3575050" y="2031559"/>
            <a:ext cx="5568950" cy="2553070"/>
          </a:xfrm>
        </p:spPr>
      </p:pic>
      <p:sp>
        <p:nvSpPr>
          <p:cNvPr id="4" name="Text Placeholder 3">
            <a:extLst>
              <a:ext uri="{FF2B5EF4-FFF2-40B4-BE49-F238E27FC236}">
                <a16:creationId xmlns:a16="http://schemas.microsoft.com/office/drawing/2014/main" id="{149FAD21-1BC8-48DA-9B8E-D4DF8A5E4B1F}"/>
              </a:ext>
            </a:extLst>
          </p:cNvPr>
          <p:cNvSpPr>
            <a:spLocks noGrp="1"/>
          </p:cNvSpPr>
          <p:nvPr>
            <p:ph type="body" sz="half" idx="2"/>
          </p:nvPr>
        </p:nvSpPr>
        <p:spPr>
          <a:xfrm>
            <a:off x="744842" y="1435100"/>
            <a:ext cx="2720671" cy="4691063"/>
          </a:xfrm>
        </p:spPr>
        <p:txBody>
          <a:bodyPr vert="horz" lIns="91440" tIns="45720" rIns="91440" bIns="45720" rtlCol="0" anchor="t">
            <a:normAutofit/>
          </a:bodyPr>
          <a:lstStyle/>
          <a:p>
            <a:pPr marL="285750" indent="-285750">
              <a:buChar char="•"/>
            </a:pPr>
            <a:r>
              <a:rPr lang="en-US" dirty="0">
                <a:cs typeface="Calibri"/>
              </a:rPr>
              <a:t>Once you have requested your letters, staff will approve your </a:t>
            </a:r>
            <a:r>
              <a:rPr lang="en-US">
                <a:cs typeface="Calibri"/>
              </a:rPr>
              <a:t>request AIM will</a:t>
            </a:r>
            <a:r>
              <a:rPr lang="en-US" dirty="0">
                <a:cs typeface="Calibri"/>
              </a:rPr>
              <a:t> send them to faculty.</a:t>
            </a:r>
          </a:p>
          <a:p>
            <a:pPr marL="285750" indent="-285750">
              <a:buChar char="•"/>
            </a:pPr>
            <a:r>
              <a:rPr lang="en-US" dirty="0">
                <a:cs typeface="Calibri"/>
              </a:rPr>
              <a:t>Letters will be sent a week before classes </a:t>
            </a:r>
            <a:r>
              <a:rPr lang="en-US">
                <a:cs typeface="Calibri"/>
              </a:rPr>
              <a:t>begin if you request letters before the semester start.</a:t>
            </a:r>
            <a:endParaRPr lang="en-US" dirty="0">
              <a:cs typeface="Calibri"/>
            </a:endParaRPr>
          </a:p>
          <a:p>
            <a:pPr marL="285750" indent="-285750">
              <a:buChar char="•"/>
            </a:pPr>
            <a:r>
              <a:rPr lang="en-US" dirty="0">
                <a:cs typeface="Calibri"/>
              </a:rPr>
              <a:t>During the semester, letters are sent within one business </a:t>
            </a:r>
            <a:r>
              <a:rPr lang="en-US">
                <a:cs typeface="Calibri"/>
              </a:rPr>
              <a:t>day.</a:t>
            </a:r>
            <a:endParaRPr lang="en-US" dirty="0">
              <a:cs typeface="Calibri"/>
            </a:endParaRPr>
          </a:p>
          <a:p>
            <a:pPr marL="285750" indent="-285750">
              <a:buChar char="•"/>
            </a:pPr>
            <a:r>
              <a:rPr lang="en-US" dirty="0">
                <a:cs typeface="Calibri"/>
              </a:rPr>
              <a:t>You can use the Student AIM Portal to check on your accommodation letters.  Use the link "List Accommodations" to list your classes and see when they were sent to </a:t>
            </a:r>
            <a:r>
              <a:rPr lang="en-US">
                <a:cs typeface="Calibri"/>
              </a:rPr>
              <a:t>faculty.  </a:t>
            </a:r>
            <a:endParaRPr lang="en-US" dirty="0">
              <a:cs typeface="Calibri"/>
            </a:endParaRPr>
          </a:p>
        </p:txBody>
      </p:sp>
    </p:spTree>
    <p:extLst>
      <p:ext uri="{BB962C8B-B14F-4D97-AF65-F5344CB8AC3E}">
        <p14:creationId xmlns:p14="http://schemas.microsoft.com/office/powerpoint/2010/main" val="3747140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309A9F60B34E74F855078784098FC4F" ma:contentTypeVersion="9" ma:contentTypeDescription="Create a new document." ma:contentTypeScope="" ma:versionID="fe9c82c160536256668f5e6c9bbb290b">
  <xsd:schema xmlns:xsd="http://www.w3.org/2001/XMLSchema" xmlns:xs="http://www.w3.org/2001/XMLSchema" xmlns:p="http://schemas.microsoft.com/office/2006/metadata/properties" xmlns:ns2="64cf9546-1466-4cee-acc8-e5cdcbb11b64" targetNamespace="http://schemas.microsoft.com/office/2006/metadata/properties" ma:root="true" ma:fieldsID="5331c173508e71103edd3d9d7d109a4f" ns2:_="">
    <xsd:import namespace="64cf9546-1466-4cee-acc8-e5cdcbb11b6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cf9546-1466-4cee-acc8-e5cdcbb11b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5A33FE-EEEE-443E-B51C-4348C23EB60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E33BB91-EF0F-4D6F-9DE8-8E4C3ACC7973}">
  <ds:schemaRefs>
    <ds:schemaRef ds:uri="64cf9546-1466-4cee-acc8-e5cdcbb11b6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00DAFE5-8FE6-49E3-9F78-6B081232127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TotalTime>
  <Words>428</Words>
  <Application>Microsoft Office PowerPoint</Application>
  <PresentationFormat>On-screen Show (4:3)</PresentationFormat>
  <Paragraphs>40</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Student Access Center</vt:lpstr>
      <vt:lpstr>Request Letters of Accommodation for Current Students </vt:lpstr>
      <vt:lpstr>Your Dashboard</vt:lpstr>
      <vt:lpstr>Seeing Your Eligible Accommodations</vt:lpstr>
      <vt:lpstr>Request Letters</vt:lpstr>
      <vt:lpstr>Select Accommodations</vt:lpstr>
      <vt:lpstr>Success!</vt:lpstr>
      <vt:lpstr>Checking your Accommodation Letters</vt:lpstr>
    </vt:vector>
  </TitlesOfParts>
  <Company>Kansas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Jeffery Morris</dc:creator>
  <cp:lastModifiedBy>Jason Maseberg Tomlinson</cp:lastModifiedBy>
  <cp:revision>44</cp:revision>
  <dcterms:created xsi:type="dcterms:W3CDTF">2011-09-02T21:01:36Z</dcterms:created>
  <dcterms:modified xsi:type="dcterms:W3CDTF">2023-06-28T13:55:32Z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0x0101007309A9F60B34E74F855078784098FC4F</vt:lpwstr>
  </property>
</Properties>
</file>