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20"/>
  </p:sldMasterIdLst>
  <p:notesMasterIdLst>
    <p:notesMasterId r:id="rId50"/>
  </p:notesMasterIdLst>
  <p:handoutMasterIdLst>
    <p:handoutMasterId r:id="rId51"/>
  </p:handoutMasterIdLst>
  <p:sldIdLst>
    <p:sldId id="256" r:id="rId21"/>
    <p:sldId id="278" r:id="rId22"/>
    <p:sldId id="277" r:id="rId23"/>
    <p:sldId id="257" r:id="rId24"/>
    <p:sldId id="275" r:id="rId25"/>
    <p:sldId id="258" r:id="rId26"/>
    <p:sldId id="287" r:id="rId27"/>
    <p:sldId id="286" r:id="rId28"/>
    <p:sldId id="279" r:id="rId29"/>
    <p:sldId id="259" r:id="rId30"/>
    <p:sldId id="281" r:id="rId31"/>
    <p:sldId id="260" r:id="rId32"/>
    <p:sldId id="288" r:id="rId33"/>
    <p:sldId id="290" r:id="rId34"/>
    <p:sldId id="292" r:id="rId35"/>
    <p:sldId id="291" r:id="rId36"/>
    <p:sldId id="280" r:id="rId37"/>
    <p:sldId id="282" r:id="rId38"/>
    <p:sldId id="283" r:id="rId39"/>
    <p:sldId id="274" r:id="rId40"/>
    <p:sldId id="276" r:id="rId41"/>
    <p:sldId id="289" r:id="rId42"/>
    <p:sldId id="285" r:id="rId43"/>
    <p:sldId id="262" r:id="rId44"/>
    <p:sldId id="264" r:id="rId45"/>
    <p:sldId id="284" r:id="rId46"/>
    <p:sldId id="293" r:id="rId47"/>
    <p:sldId id="261" r:id="rId48"/>
    <p:sldId id="272" r:id="rId49"/>
  </p:sldIdLst>
  <p:sldSz cx="12192000" cy="6858000"/>
  <p:notesSz cx="6858000" cy="9296400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85" autoAdjust="0"/>
  </p:normalViewPr>
  <p:slideViewPr>
    <p:cSldViewPr snapToGrid="0">
      <p:cViewPr varScale="1">
        <p:scale>
          <a:sx n="76" d="100"/>
          <a:sy n="76" d="100"/>
        </p:scale>
        <p:origin x="13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9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1.xml"/><Relationship Id="rId41" Type="http://schemas.openxmlformats.org/officeDocument/2006/relationships/slide" Target="slides/slide2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77B6-EF4C-4EEE-AA71-8AE357E64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862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AF32-F6F3-4BC3-A5FB-E7E89A1FE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836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7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2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4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8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8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6AF32-F6F3-4BC3-A5FB-E7E89A1FE7E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3F7EFB0-B396-477F-AD93-23D1C2B7194C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163E-A400-426D-8029-DD973B05111C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8835A4-3FF5-4905-A93B-6D7B217170DD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BF1794C-E4F3-42A3-9EF1-15D235B4BD31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6BC855E-D94E-412B-A27F-F4AD9948072F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E7DC-CFA1-4D41-BC1D-3321317CDC1E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156B-A435-4618-98AF-8F5A0A568F51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9DEF-242F-4713-B770-7A9D582211F5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6A7C389-5691-475F-B026-88499264B6C0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AD1C-E951-4FB5-8CA4-718EC765E019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051E84-5CFB-409C-9910-9586076F0E19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F65A-C33F-43F4-A030-BD03B36D5814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865-A42E-4819-86D8-1CBA57AB8FC2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4EDE-0969-4B7E-A9A8-E2102A030831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3217-EDB7-41A8-85BD-2BCF55BEFA00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D3EA-2F77-4FE8-8B98-04D2345290AB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E432-6924-4246-A7B5-898FCEE246F2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84C4-1FC9-4729-BD01-58E9F6F7C4AB}" type="datetime1">
              <a:rPr lang="en-US" smtClean="0"/>
              <a:t>10/17/2015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chemyapi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halin@k-state.ed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scalar.usc.edu/works/conducting-surface-web-based-research-with-maltego-carbon/inde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85900"/>
            <a:ext cx="9448800" cy="2142601"/>
          </a:xfrm>
        </p:spPr>
        <p:txBody>
          <a:bodyPr>
            <a:normAutofit/>
          </a:bodyPr>
          <a:lstStyle/>
          <a:p>
            <a:r>
              <a:rPr lang="en-US" sz="5000" dirty="0" smtClean="0"/>
              <a:t>Real-Time Tweet Analysis </a:t>
            </a:r>
            <a:r>
              <a:rPr lang="en-US" sz="2500" dirty="0" smtClean="0"/>
              <a:t>W/ </a:t>
            </a:r>
            <a:r>
              <a:rPr lang="en-US" sz="5000" dirty="0" smtClean="0"/>
              <a:t>Maltego Carbon 3.5.3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7502"/>
            <a:ext cx="9448800" cy="685800"/>
          </a:xfrm>
        </p:spPr>
        <p:txBody>
          <a:bodyPr/>
          <a:lstStyle/>
          <a:p>
            <a:r>
              <a:rPr lang="en-US" dirty="0" smtClean="0"/>
              <a:t>(and </a:t>
            </a:r>
            <a:r>
              <a:rPr lang="en-US" dirty="0" err="1" smtClean="0"/>
              <a:t>Maltego</a:t>
            </a:r>
            <a:r>
              <a:rPr lang="en-US" dirty="0" smtClean="0"/>
              <a:t> Chlorine 3.6.0)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Maltego Carbon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Penetration (“Pen”) Testing </a:t>
            </a:r>
            <a:r>
              <a:rPr lang="en-US" b="1" dirty="0"/>
              <a:t>T</a:t>
            </a:r>
            <a:r>
              <a:rPr lang="en-US" b="1" dirty="0" smtClean="0"/>
              <a:t>ool </a:t>
            </a:r>
          </a:p>
          <a:p>
            <a:pPr lvl="1"/>
            <a:r>
              <a:rPr lang="en-US" dirty="0" smtClean="0"/>
              <a:t>Mapping URLs and </a:t>
            </a:r>
            <a:r>
              <a:rPr lang="en-US" dirty="0" smtClean="0"/>
              <a:t>“http networks” </a:t>
            </a:r>
            <a:endParaRPr lang="en-US" dirty="0" smtClean="0"/>
          </a:p>
          <a:p>
            <a:pPr lvl="1"/>
            <a:r>
              <a:rPr lang="en-US" dirty="0" smtClean="0"/>
              <a:t>Reconnaissance on the understructure of web presences and technologies used </a:t>
            </a:r>
          </a:p>
          <a:p>
            <a:pPr lvl="1"/>
            <a:r>
              <a:rPr lang="en-US" dirty="0" smtClean="0"/>
              <a:t>Geolocation of online contents (GPS coordinates to online content) </a:t>
            </a:r>
          </a:p>
          <a:p>
            <a:pPr lvl="1"/>
            <a:r>
              <a:rPr lang="en-US" dirty="0" smtClean="0"/>
              <a:t>Extractions of social networks on Facebook and Twitter </a:t>
            </a:r>
          </a:p>
          <a:p>
            <a:pPr lvl="1"/>
            <a:r>
              <a:rPr lang="en-US" dirty="0" smtClean="0"/>
              <a:t>Conversions of various types of online contents to other related information </a:t>
            </a:r>
          </a:p>
          <a:p>
            <a:pPr lvl="2"/>
            <a:r>
              <a:rPr lang="en-US" dirty="0" smtClean="0"/>
              <a:t>De-aliasing identities</a:t>
            </a:r>
          </a:p>
          <a:p>
            <a:pPr lvl="2"/>
            <a:r>
              <a:rPr lang="en-US" dirty="0" smtClean="0"/>
              <a:t>Tying an individual to phone numbers and emails </a:t>
            </a:r>
          </a:p>
          <a:p>
            <a:r>
              <a:rPr lang="en-US" b="1" dirty="0" smtClean="0"/>
              <a:t>Parameter-setting</a:t>
            </a:r>
            <a:r>
              <a:rPr lang="en-US" dirty="0" smtClean="0"/>
              <a:t>:  </a:t>
            </a:r>
            <a:r>
              <a:rPr lang="en-US" dirty="0" smtClean="0"/>
              <a:t>12 entities  </a:t>
            </a:r>
            <a:r>
              <a:rPr lang="en-US" dirty="0" smtClean="0"/>
              <a:t>– 10K </a:t>
            </a:r>
            <a:r>
              <a:rPr lang="en-US" dirty="0" smtClean="0"/>
              <a:t>entities (results) </a:t>
            </a:r>
            <a:endParaRPr lang="en-US" dirty="0" smtClean="0"/>
          </a:p>
          <a:p>
            <a:r>
              <a:rPr lang="en-US" b="1" dirty="0" smtClean="0"/>
              <a:t>Caveats</a:t>
            </a:r>
            <a:r>
              <a:rPr lang="en-US" dirty="0" smtClean="0"/>
              <a:t>:  Noisy data, challenges with disambiguation, challenges with knowing how large of a sample was collected (from the amount available)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Maltego Carbon Facts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Machines and Transforms:  </a:t>
            </a:r>
            <a:r>
              <a:rPr lang="en-US" dirty="0" smtClean="0"/>
              <a:t>Data </a:t>
            </a:r>
            <a:r>
              <a:rPr lang="en-US" dirty="0"/>
              <a:t>extractions and visualizations </a:t>
            </a:r>
          </a:p>
          <a:p>
            <a:pPr lvl="1"/>
            <a:r>
              <a:rPr lang="en-US" dirty="0"/>
              <a:t>“machines”—sequences of </a:t>
            </a:r>
            <a:r>
              <a:rPr lang="en-US" dirty="0" smtClean="0"/>
              <a:t>scripted data </a:t>
            </a:r>
            <a:r>
              <a:rPr lang="en-US" dirty="0"/>
              <a:t>extractions </a:t>
            </a:r>
          </a:p>
          <a:p>
            <a:pPr lvl="1"/>
            <a:r>
              <a:rPr lang="en-US" dirty="0"/>
              <a:t>“transforms”—converting one type of information to other types  </a:t>
            </a:r>
            <a:endParaRPr lang="en-US" dirty="0" smtClean="0"/>
          </a:p>
          <a:p>
            <a:pPr lvl="1"/>
            <a:r>
              <a:rPr lang="en-US" dirty="0"/>
              <a:t>Relationships of online contents (expressed as undirected 2D graphs)  </a:t>
            </a:r>
          </a:p>
          <a:p>
            <a:r>
              <a:rPr lang="en-US" b="1" dirty="0" smtClean="0"/>
              <a:t>Web-based Application Programming Interfaces: 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web-based application </a:t>
            </a:r>
            <a:r>
              <a:rPr lang="en-US" dirty="0"/>
              <a:t>programming interfaces (APIs) </a:t>
            </a:r>
            <a:r>
              <a:rPr lang="en-US" dirty="0" smtClean="0"/>
              <a:t>of </a:t>
            </a:r>
            <a:r>
              <a:rPr lang="en-US" dirty="0"/>
              <a:t>various social media platforms </a:t>
            </a:r>
          </a:p>
          <a:p>
            <a:r>
              <a:rPr lang="en-US" b="1" dirty="0" smtClean="0"/>
              <a:t>Versions:  </a:t>
            </a:r>
            <a:r>
              <a:rPr lang="en-US" dirty="0" smtClean="0"/>
              <a:t>Commercial </a:t>
            </a:r>
            <a:r>
              <a:rPr lang="en-US" dirty="0"/>
              <a:t>vs. </a:t>
            </a:r>
            <a:r>
              <a:rPr lang="en-US" dirty="0" smtClean="0"/>
              <a:t>(limited) community </a:t>
            </a:r>
            <a:r>
              <a:rPr lang="en-US" dirty="0"/>
              <a:t>versions </a:t>
            </a:r>
            <a:endParaRPr lang="en-US" dirty="0" smtClean="0"/>
          </a:p>
          <a:p>
            <a:r>
              <a:rPr lang="en-US" b="1" dirty="0" smtClean="0"/>
              <a:t>Company:  </a:t>
            </a:r>
            <a:r>
              <a:rPr lang="en-US" dirty="0" smtClean="0"/>
              <a:t>Created by Paterva, a S. African software company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 Analyzer “Machine”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" y="1750529"/>
            <a:ext cx="6300779" cy="481679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80" y="2003108"/>
            <a:ext cx="6310639" cy="48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Tweet Analyzer Machine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and continuous iterated extractions </a:t>
            </a:r>
          </a:p>
          <a:p>
            <a:pPr lvl="1"/>
            <a:r>
              <a:rPr lang="en-US" dirty="0" smtClean="0"/>
              <a:t>Pay attention to the status or progress bar because some analyses take some time to get started.  The sentiments (positive, negative, and neutral) do not show up until a sufficient number of messages are collected.  </a:t>
            </a:r>
          </a:p>
          <a:p>
            <a:r>
              <a:rPr lang="en-US" dirty="0" smtClean="0"/>
              <a:t>Text-seeded </a:t>
            </a:r>
          </a:p>
          <a:p>
            <a:r>
              <a:rPr lang="en-US" dirty="0" smtClean="0"/>
              <a:t>Links Tweet topics, social media accounts (“Twits”), URLs (uniform resource locators), and digital contents on the Web and Internet </a:t>
            </a:r>
          </a:p>
          <a:p>
            <a:r>
              <a:rPr lang="en-US" dirty="0"/>
              <a:t>Clusters related (potentially similar) Tweets </a:t>
            </a:r>
            <a:endParaRPr lang="en-US" dirty="0" smtClean="0"/>
          </a:p>
          <a:p>
            <a:r>
              <a:rPr lang="en-US" dirty="0" smtClean="0"/>
              <a:t>Outputs data as various types of 2D graphs (static and dynamic) and as entity lists in tables (partially exportable from </a:t>
            </a:r>
            <a:r>
              <a:rPr lang="en-US" dirty="0" err="1" smtClean="0"/>
              <a:t>Maltego</a:t>
            </a:r>
            <a:r>
              <a:rPr lang="en-US" dirty="0" smtClean="0"/>
              <a:t> as .</a:t>
            </a:r>
            <a:r>
              <a:rPr lang="en-US" dirty="0" err="1" smtClean="0"/>
              <a:t>xlsx</a:t>
            </a:r>
            <a:r>
              <a:rPr lang="en-US" dirty="0" smtClean="0"/>
              <a:t> files)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AlchemyAPI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Runs an automated sentiment analysis tool (by </a:t>
            </a:r>
            <a:r>
              <a:rPr lang="en-US" dirty="0" err="1" smtClean="0">
                <a:hlinkClick r:id="rId2"/>
              </a:rPr>
              <a:t>AlchemyAPI</a:t>
            </a:r>
            <a:r>
              <a:rPr lang="en-US" dirty="0"/>
              <a:t>, which uses both a linguistic and statistical-based analysis of language and built off of using </a:t>
            </a:r>
            <a:r>
              <a:rPr lang="en-US" dirty="0" smtClean="0"/>
              <a:t>a Web </a:t>
            </a:r>
            <a:r>
              <a:rPr lang="en-US" dirty="0"/>
              <a:t>corpus of 200 billion words as a training corpus) against the Tweets captured by </a:t>
            </a:r>
            <a:r>
              <a:rPr lang="en-US" dirty="0" err="1"/>
              <a:t>Maltego</a:t>
            </a:r>
            <a:r>
              <a:rPr lang="en-US" dirty="0"/>
              <a:t> Carbon </a:t>
            </a:r>
            <a:r>
              <a:rPr lang="en-US" dirty="0" smtClean="0"/>
              <a:t>/ Chlorine in </a:t>
            </a:r>
            <a:r>
              <a:rPr lang="en-US" dirty="0"/>
              <a:t>a streaming way </a:t>
            </a:r>
          </a:p>
          <a:p>
            <a:pPr lvl="1"/>
            <a:r>
              <a:rPr lang="en-US" dirty="0" err="1" smtClean="0"/>
              <a:t>AlchemyAPI</a:t>
            </a:r>
            <a:r>
              <a:rPr lang="en-US" dirty="0" smtClean="0"/>
              <a:t>, which is part of IBM Watson (recently acquired), </a:t>
            </a:r>
            <a:r>
              <a:rPr lang="en-US" dirty="0"/>
              <a:t>retrains its cloud-based (software as a service) algorithm monthly on Web-extracted data (which is mostly unstructured data) </a:t>
            </a:r>
            <a:endParaRPr lang="en-US" dirty="0" smtClean="0"/>
          </a:p>
          <a:p>
            <a:pPr lvl="1"/>
            <a:r>
              <a:rPr lang="en-US" dirty="0" smtClean="0"/>
              <a:t>The API can identify over 100 languages (for cross-lingual analysis); there are eight (8) main languages supported for most </a:t>
            </a:r>
            <a:r>
              <a:rPr lang="en-US" dirty="0" err="1" smtClean="0"/>
              <a:t>AlchemyAPI</a:t>
            </a:r>
            <a:r>
              <a:rPr lang="en-US" dirty="0" smtClean="0"/>
              <a:t> services  </a:t>
            </a:r>
          </a:p>
          <a:p>
            <a:pPr lvl="1"/>
            <a:r>
              <a:rPr lang="en-US" dirty="0" smtClean="0"/>
              <a:t>New services being introduced include machine vision, particularly object recognition and facial recognition in collected images (based on “deep learning” techniques)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AlchemyAPI</a:t>
            </a:r>
            <a:r>
              <a:rPr lang="en-US" dirty="0" smtClean="0"/>
              <a:t>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is classified as positive (close to +1), negative (close to -1), or neutral </a:t>
            </a:r>
            <a:r>
              <a:rPr lang="en-US" dirty="0" smtClean="0"/>
              <a:t>(close to or equal to 0) based </a:t>
            </a:r>
            <a:r>
              <a:rPr lang="en-US" dirty="0"/>
              <a:t>on </a:t>
            </a:r>
            <a:r>
              <a:rPr lang="en-US" dirty="0" smtClean="0"/>
              <a:t>semantics, co-occurring words in proximity, </a:t>
            </a:r>
            <a:r>
              <a:rPr lang="en-US" dirty="0"/>
              <a:t>and statistical analysis (probabilities, levels of </a:t>
            </a:r>
            <a:r>
              <a:rPr lang="en-US" dirty="0" smtClean="0"/>
              <a:t>certitude or confidence)</a:t>
            </a:r>
          </a:p>
          <a:p>
            <a:r>
              <a:rPr lang="en-US" b="1" dirty="0" smtClean="0"/>
              <a:t>Probably TMI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IBM </a:t>
            </a:r>
            <a:r>
              <a:rPr lang="en-US" dirty="0"/>
              <a:t>Watson may enable “personality insights” from the extracted textual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AlchemyAPI</a:t>
            </a:r>
            <a:r>
              <a:rPr lang="en-US" dirty="0" smtClean="0"/>
              <a:t> is offered as a web-based service for app developers to enable various data extractions and analytics (on an apparent micropayment context)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err="1" smtClean="0"/>
              <a:t>AlchemyAPI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Founded in 2005 </a:t>
            </a:r>
          </a:p>
          <a:p>
            <a:r>
              <a:rPr lang="en-US" dirty="0" smtClean="0"/>
              <a:t>Has 40,000+ developers around the world </a:t>
            </a:r>
          </a:p>
          <a:p>
            <a:r>
              <a:rPr lang="en-US" dirty="0" smtClean="0"/>
              <a:t>Is used in 36+ countries </a:t>
            </a:r>
          </a:p>
          <a:p>
            <a:r>
              <a:rPr lang="en-US" dirty="0" smtClean="0"/>
              <a:t>Has three main APIs:  </a:t>
            </a:r>
            <a:r>
              <a:rPr lang="en-US" dirty="0" err="1" smtClean="0"/>
              <a:t>AlchemyLanguage</a:t>
            </a:r>
            <a:r>
              <a:rPr lang="en-US" dirty="0" smtClean="0"/>
              <a:t>, </a:t>
            </a:r>
            <a:r>
              <a:rPr lang="en-US" dirty="0" err="1" smtClean="0"/>
              <a:t>AlchemyVision</a:t>
            </a:r>
            <a:r>
              <a:rPr lang="en-US" dirty="0" smtClean="0"/>
              <a:t>, and </a:t>
            </a:r>
            <a:r>
              <a:rPr lang="en-US" dirty="0" err="1" smtClean="0"/>
              <a:t>AlchemyData</a:t>
            </a:r>
            <a:r>
              <a:rPr lang="en-US" dirty="0" smtClean="0"/>
              <a:t> (news service) </a:t>
            </a:r>
          </a:p>
          <a:p>
            <a:pPr lvl="1"/>
            <a:r>
              <a:rPr lang="en-US" b="1" dirty="0" err="1" smtClean="0"/>
              <a:t>AlchemyLanguage</a:t>
            </a:r>
            <a:r>
              <a:rPr lang="en-US" dirty="0" smtClean="0"/>
              <a:t> enables named entity extraction, sentiment analysis, keyword extraction, relations extraction, and taxonomy creation (classification of text documents based on thousands of categories and subcategories)  </a:t>
            </a:r>
          </a:p>
          <a:p>
            <a:pPr lvl="1"/>
            <a:r>
              <a:rPr lang="en-US" b="1" dirty="0" err="1" smtClean="0"/>
              <a:t>AlchemyVision</a:t>
            </a:r>
            <a:r>
              <a:rPr lang="en-US" dirty="0" smtClean="0"/>
              <a:t> enables image analysis and tagging; face detection (along with the identification of gender, age, and other identifying information)   </a:t>
            </a:r>
          </a:p>
          <a:p>
            <a:pPr lvl="1"/>
            <a:r>
              <a:rPr lang="en-US" b="1" dirty="0" err="1" smtClean="0"/>
              <a:t>AlchemyData</a:t>
            </a:r>
            <a:r>
              <a:rPr lang="en-US" dirty="0" smtClean="0"/>
              <a:t> enables the extraction of named entities, events, locations, dates, and other relevant information for text summarization of news events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77" y="1"/>
            <a:ext cx="8998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244" y="-26703"/>
            <a:ext cx="8991600" cy="68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20" y="0"/>
            <a:ext cx="8998403" cy="68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666" y="16216"/>
            <a:ext cx="8960983" cy="68417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“Sensor Networks”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of each human “node” in a network as a sharer of information </a:t>
            </a:r>
          </a:p>
          <a:p>
            <a:pPr lvl="1"/>
            <a:r>
              <a:rPr lang="en-US" dirty="0" smtClean="0"/>
              <a:t>Benefitting from human presence and locational coverage (location-aware devices and applications) </a:t>
            </a:r>
          </a:p>
          <a:p>
            <a:pPr lvl="1"/>
            <a:r>
              <a:rPr lang="en-US" dirty="0" smtClean="0"/>
              <a:t>Benefitting from human sensing (awareness) and intelligence </a:t>
            </a:r>
          </a:p>
          <a:p>
            <a:pPr lvl="2"/>
            <a:r>
              <a:rPr lang="en-US" dirty="0" smtClean="0"/>
              <a:t>Filtered through perception, cognition, emotion, and thought (mental processing) </a:t>
            </a:r>
          </a:p>
          <a:p>
            <a:pPr lvl="1"/>
            <a:r>
              <a:rPr lang="en-US" dirty="0" smtClean="0"/>
              <a:t>Benefitting from smart device sensing</a:t>
            </a:r>
          </a:p>
          <a:p>
            <a:pPr lvl="2"/>
            <a:r>
              <a:rPr lang="en-US" dirty="0" smtClean="0"/>
              <a:t>Enhanced with photographic-, audio-, and  video-recording capabilities; enhanced with location-aware capabilities  </a:t>
            </a:r>
          </a:p>
          <a:p>
            <a:r>
              <a:rPr lang="en-US" dirty="0" smtClean="0"/>
              <a:t>Thought to have value in unfolding emergency or crisis situations </a:t>
            </a:r>
          </a:p>
          <a:p>
            <a:r>
              <a:rPr lang="en-US" dirty="0" smtClean="0"/>
              <a:t>Theoretically and practically possible to have city-wide / region-wide / country-wide and broader electronic situational awareness by drawing on a number of electronic data streams (public and private)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Eventgraphs</a:t>
            </a:r>
            <a:r>
              <a:rPr lang="en-US" b="1" dirty="0" smtClean="0"/>
              <a:t>:</a:t>
            </a:r>
            <a:r>
              <a:rPr lang="en-US" dirty="0" smtClean="0"/>
              <a:t>  Data visualizations of time-bounded occurrences or “events” including information about participating individuals, messaging, audio, video, and other related files </a:t>
            </a:r>
            <a:endParaRPr lang="en-US" b="1" dirty="0" smtClean="0"/>
          </a:p>
          <a:p>
            <a:r>
              <a:rPr lang="en-US" b="1" dirty="0" smtClean="0"/>
              <a:t>Topics of Tweet Conversations</a:t>
            </a:r>
            <a:r>
              <a:rPr lang="en-US" dirty="0" smtClean="0"/>
              <a:t>:  Most popular topics around a word or phrase or symbol or equation (any keyword “string”); making mental connections that were not apparent before  </a:t>
            </a:r>
          </a:p>
          <a:p>
            <a:r>
              <a:rPr lang="en-US" b="1" dirty="0" smtClean="0"/>
              <a:t>Entities and Egos:  </a:t>
            </a:r>
            <a:r>
              <a:rPr lang="en-US" dirty="0"/>
              <a:t>Social networks and individuals interacting around the particular topic </a:t>
            </a:r>
            <a:endParaRPr lang="en-US" b="1" dirty="0"/>
          </a:p>
          <a:p>
            <a:pPr lvl="1"/>
            <a:r>
              <a:rPr lang="en-US" dirty="0"/>
              <a:t>“Mayor(s) of the hashtag” (egos and entities), those most </a:t>
            </a:r>
            <a:r>
              <a:rPr lang="en-US" dirty="0" smtClean="0"/>
              <a:t>influential and active </a:t>
            </a:r>
            <a:endParaRPr lang="en-US" dirty="0"/>
          </a:p>
          <a:p>
            <a:pPr lvl="1"/>
            <a:r>
              <a:rPr lang="en-US" dirty="0"/>
              <a:t>Sub-groups / islands / clusters around an event</a:t>
            </a:r>
          </a:p>
          <a:p>
            <a:pPr lvl="1"/>
            <a:r>
              <a:rPr lang="en-US" dirty="0" smtClean="0"/>
              <a:t>Pendants, whiskers, and isolates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</a:t>
            </a:r>
            <a:r>
              <a:rPr lang="en-US" dirty="0" smtClean="0"/>
              <a:t>Graphing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Seeding for the “Event” Data Extraction</a:t>
            </a:r>
            <a:r>
              <a:rPr lang="en-US" dirty="0" smtClean="0"/>
              <a:t>:  </a:t>
            </a:r>
            <a:r>
              <a:rPr lang="en-US" dirty="0"/>
              <a:t>Defined #hashtags (and variants) around an event (whether formal or informal) or phenomenon or campaigns or </a:t>
            </a:r>
            <a:r>
              <a:rPr lang="en-US" dirty="0" smtClean="0"/>
              <a:t>movements; select keywords (words or phrases without the hashtag); select social accounts @names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“Tweet Analyzer” Data Extraction as a Jumping-Off Point to Further Research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“breadth-and-depth” search (mapping the network and then drilling down on various aspects of the graph that is of-interest, such as particular nodes, clusters, messages, links, or other aspects)  </a:t>
            </a:r>
          </a:p>
          <a:p>
            <a:r>
              <a:rPr lang="en-US" b="1" dirty="0" smtClean="0"/>
              <a:t>Examples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Mapping targeted ego neighborhoods and networks</a:t>
            </a:r>
          </a:p>
          <a:p>
            <a:pPr lvl="1"/>
            <a:r>
              <a:rPr lang="en-US" dirty="0" smtClean="0"/>
              <a:t>Identifying geographical locations linked to online Tweet discourses</a:t>
            </a:r>
          </a:p>
          <a:p>
            <a:pPr lvl="1"/>
            <a:r>
              <a:rPr lang="en-US" dirty="0" smtClean="0"/>
              <a:t>Identifying geographical locations linked to online accounts and entities </a:t>
            </a:r>
          </a:p>
          <a:p>
            <a:pPr lvl="1"/>
            <a:r>
              <a:rPr lang="en-US" dirty="0" smtClean="0"/>
              <a:t>Identifying images, videos, and URLs linked to particular discourses (based on campaigns or movements or events)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Computer-Enhanced </a:t>
            </a:r>
            <a:br>
              <a:rPr lang="en-US" dirty="0" smtClean="0"/>
            </a:br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Content Mining </a:t>
            </a:r>
            <a:r>
              <a:rPr lang="en-US" sz="2400" dirty="0" smtClean="0"/>
              <a:t>of Digital Contents and Messaging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36973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CORE</a:t>
            </a:r>
            <a:r>
              <a:rPr lang="en-US" dirty="0" smtClean="0"/>
              <a:t>:  text, imagery, videos, audio, URLs, and others </a:t>
            </a:r>
          </a:p>
          <a:p>
            <a:r>
              <a:rPr lang="en-US" dirty="0" smtClean="0"/>
              <a:t>Sentiment analysis (expressed feelings, beliefs, attitudes, direction of opinion, strength of opinion, polarity, inferences on purpose, and others; obvious and latent) </a:t>
            </a:r>
          </a:p>
          <a:p>
            <a:r>
              <a:rPr lang="en-US" dirty="0" smtClean="0"/>
              <a:t>Content analysis (of messages)</a:t>
            </a:r>
          </a:p>
          <a:p>
            <a:pPr lvl="1"/>
            <a:r>
              <a:rPr lang="en-US" dirty="0" smtClean="0"/>
              <a:t>Word-sense disambiguation</a:t>
            </a:r>
          </a:p>
          <a:p>
            <a:pPr lvl="1"/>
            <a:r>
              <a:rPr lang="en-US" dirty="0" smtClean="0"/>
              <a:t>Semantic analysis </a:t>
            </a:r>
          </a:p>
          <a:p>
            <a:pPr lvl="1"/>
            <a:r>
              <a:rPr lang="en-US" dirty="0" smtClean="0"/>
              <a:t>Frequency counts (word clouds)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…via machine-reading and human “close reading”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Structure Mining </a:t>
            </a:r>
            <a:r>
              <a:rPr lang="en-US" dirty="0" smtClean="0"/>
              <a:t>of Social Networks and Content Networks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3697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CORE</a:t>
            </a:r>
            <a:r>
              <a:rPr lang="en-US" dirty="0" smtClean="0"/>
              <a:t>:  egos and entities (individuals and groups; humans, cyborgs, sensors and ‘bots); social media platform accounts for various purposes </a:t>
            </a:r>
          </a:p>
          <a:p>
            <a:r>
              <a:rPr lang="en-US" b="1" dirty="0" smtClean="0"/>
              <a:t>Relationships</a:t>
            </a:r>
            <a:r>
              <a:rPr lang="en-US" dirty="0" smtClean="0"/>
              <a:t> (formal links):  Follower-following / friend </a:t>
            </a:r>
          </a:p>
          <a:p>
            <a:r>
              <a:rPr lang="en-US" b="1" dirty="0" smtClean="0"/>
              <a:t>Relationships </a:t>
            </a:r>
            <a:r>
              <a:rPr lang="en-US" dirty="0" smtClean="0"/>
              <a:t>(interaction-based links):   Emergent networks around issues, Twitter campaigns, and others (actual interactions) 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…via machine data visualization and human analysis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Assertability and 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Social Medium Platform and its Constituencies:  </a:t>
            </a:r>
            <a:r>
              <a:rPr lang="en-US" dirty="0" smtClean="0"/>
              <a:t>What different types of assertions can you make about data on a particular type of social media platform?  Its users?  Its regionalisms?  Its cultures?  Its jargon? </a:t>
            </a:r>
          </a:p>
          <a:p>
            <a:r>
              <a:rPr lang="en-US" b="1" dirty="0"/>
              <a:t>What are They Saying</a:t>
            </a:r>
            <a:r>
              <a:rPr lang="en-US" b="1" dirty="0" smtClean="0"/>
              <a:t>?  </a:t>
            </a:r>
            <a:r>
              <a:rPr lang="en-US" dirty="0" smtClean="0"/>
              <a:t>What does th</a:t>
            </a:r>
            <a:r>
              <a:rPr lang="en-US" dirty="0" smtClean="0"/>
              <a:t>e messaging mean?  How is the multimedia messaging understood along with the text messaging (more easily machine-processed and even easier to disambiguate through human processing than audio / imagery / video / web pages / other)?  </a:t>
            </a:r>
            <a:endParaRPr lang="en-US" dirty="0" smtClean="0"/>
          </a:p>
          <a:p>
            <a:pPr lvl="1"/>
            <a:r>
              <a:rPr lang="en-US" dirty="0" smtClean="0"/>
              <a:t>What is the relevance of the sentiment—positive, negative, and neutral?  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far can you generalize </a:t>
            </a:r>
            <a:r>
              <a:rPr lang="en-US" dirty="0" smtClean="0"/>
              <a:t>about online conversations? 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can you assert about  meaning or intention?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what does the talk suggest about possible behaviors?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Assertability and </a:t>
            </a:r>
            <a:r>
              <a:rPr lang="en-US" dirty="0" smtClean="0"/>
              <a:t>Qualifiers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Size of Data Extraction:  </a:t>
            </a:r>
            <a:r>
              <a:rPr lang="en-US" dirty="0"/>
              <a:t>How do you know how much of what is available was actually captured?  (no N = all, no API-enabled knowledge of % of data captured vs. amount of data actually available) </a:t>
            </a:r>
          </a:p>
          <a:p>
            <a:r>
              <a:rPr lang="en-US" b="1" dirty="0" smtClean="0"/>
              <a:t>Spatial </a:t>
            </a:r>
            <a:r>
              <a:rPr lang="en-US" b="1" dirty="0"/>
              <a:t>Mapping</a:t>
            </a:r>
            <a:r>
              <a:rPr lang="en-US" dirty="0"/>
              <a:t>:  Given the sparsity of </a:t>
            </a:r>
            <a:r>
              <a:rPr lang="en-US" dirty="0" err="1"/>
              <a:t>geolocational</a:t>
            </a:r>
            <a:r>
              <a:rPr lang="en-US" dirty="0"/>
              <a:t> information in microblogging messages and the locational inaccuracy of what may be shared, what sorts of “digital maps” may be drawn around conversations related to certain issues? 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would confidence in such information be measured? 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would error rates be understood?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Assertability</a:t>
            </a:r>
            <a:r>
              <a:rPr lang="en-US" dirty="0"/>
              <a:t> and Qualifiers </a:t>
            </a:r>
            <a:r>
              <a:rPr lang="en-US" sz="20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Egos and Entities:  </a:t>
            </a:r>
            <a:r>
              <a:rPr lang="en-US" dirty="0"/>
              <a:t>What can you generalize about individuals and groups ascribing to particular ideas?  What can you assert about the human or group (or ‘bot or cyborg) identities behind social media accounts?  </a:t>
            </a:r>
          </a:p>
          <a:p>
            <a:r>
              <a:rPr lang="en-US" b="1" dirty="0" smtClean="0"/>
              <a:t>Trending Issues</a:t>
            </a:r>
            <a:r>
              <a:rPr lang="en-US" b="1" dirty="0"/>
              <a:t>:  </a:t>
            </a:r>
            <a:r>
              <a:rPr lang="en-US" dirty="0"/>
              <a:t>What can you assert about how issues “trend” on various social media platforms? </a:t>
            </a:r>
          </a:p>
          <a:p>
            <a:pPr lvl="1"/>
            <a:r>
              <a:rPr lang="en-US" dirty="0"/>
              <a:t>When is continuous sampling desirable (as with dynamic data)?  When is slice-in-time sampling desirable (as with more static data)?  </a:t>
            </a:r>
          </a:p>
          <a:p>
            <a:pPr lvl="1"/>
            <a:r>
              <a:rPr lang="en-US" dirty="0"/>
              <a:t>Are there space-time interactions that may be captured?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Ideas for Research?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4" y="2057401"/>
            <a:ext cx="4863991" cy="402431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4" y="2057401"/>
            <a:ext cx="4863991" cy="4024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200" y="2194560"/>
            <a:ext cx="5588000" cy="4024125"/>
          </a:xfrm>
        </p:spPr>
        <p:txBody>
          <a:bodyPr/>
          <a:lstStyle/>
          <a:p>
            <a:r>
              <a:rPr lang="en-US" dirty="0" smtClean="0"/>
              <a:t>Dr. Shalin Hai-Jew</a:t>
            </a:r>
          </a:p>
          <a:p>
            <a:r>
              <a:rPr lang="en-US" dirty="0" smtClean="0"/>
              <a:t>iTAC, K-State</a:t>
            </a:r>
          </a:p>
          <a:p>
            <a:r>
              <a:rPr lang="en-US" dirty="0" smtClean="0"/>
              <a:t>212 Hale Library</a:t>
            </a:r>
          </a:p>
          <a:p>
            <a:r>
              <a:rPr lang="en-US" dirty="0" smtClean="0"/>
              <a:t>785-532-5262 </a:t>
            </a:r>
          </a:p>
          <a:p>
            <a:r>
              <a:rPr lang="en-US" dirty="0" smtClean="0">
                <a:hlinkClick r:id="rId3"/>
              </a:rPr>
              <a:t>shalin@k-state.edu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Resource:  </a:t>
            </a:r>
          </a:p>
          <a:p>
            <a:pPr lvl="1"/>
            <a:r>
              <a:rPr lang="en-US" dirty="0" smtClean="0">
                <a:hlinkClick r:id="rId4"/>
              </a:rPr>
              <a:t>Conducting Surface Web-Based Research with </a:t>
            </a:r>
            <a:r>
              <a:rPr lang="en-US" dirty="0" err="1" smtClean="0">
                <a:hlinkClick r:id="rId4"/>
              </a:rPr>
              <a:t>Maltego</a:t>
            </a:r>
            <a:r>
              <a:rPr lang="en-US" dirty="0" smtClean="0">
                <a:hlinkClick r:id="rId4"/>
              </a:rPr>
              <a:t> Carbon</a:t>
            </a:r>
            <a:r>
              <a:rPr lang="en-US" dirty="0" smtClean="0"/>
              <a:t> (on Scalar)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748" y="2247900"/>
            <a:ext cx="2082113" cy="19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984" y="0"/>
            <a:ext cx="8970509" cy="68664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elf-intros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Your ideas for data extractions</a:t>
            </a:r>
          </a:p>
          <a:p>
            <a:r>
              <a:rPr lang="en-US" dirty="0" smtClean="0"/>
              <a:t>Twitter Facts</a:t>
            </a:r>
          </a:p>
          <a:p>
            <a:pPr lvl="1"/>
            <a:r>
              <a:rPr lang="en-US" dirty="0" smtClean="0"/>
              <a:t>Internet as Database </a:t>
            </a:r>
          </a:p>
          <a:p>
            <a:r>
              <a:rPr lang="en-US" dirty="0" smtClean="0"/>
              <a:t>Maltego Carbon Facts </a:t>
            </a:r>
          </a:p>
          <a:p>
            <a:r>
              <a:rPr lang="en-US" dirty="0" smtClean="0"/>
              <a:t>Tweet </a:t>
            </a:r>
            <a:r>
              <a:rPr lang="en-US" dirty="0" err="1" smtClean="0"/>
              <a:t>Analyser</a:t>
            </a:r>
            <a:r>
              <a:rPr lang="en-US" dirty="0" smtClean="0"/>
              <a:t> (sic) “Machine”</a:t>
            </a:r>
          </a:p>
          <a:p>
            <a:r>
              <a:rPr lang="en-US" dirty="0" smtClean="0"/>
              <a:t>Human “Sensor Networks” </a:t>
            </a:r>
          </a:p>
          <a:p>
            <a:r>
              <a:rPr lang="en-US" dirty="0" smtClean="0"/>
              <a:t>Event Graphing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“Tweet Analyzer” Data Extraction as a Jumping-Off Point to Further Research </a:t>
            </a:r>
          </a:p>
          <a:p>
            <a:r>
              <a:rPr lang="en-US" dirty="0" smtClean="0"/>
              <a:t>Computer-Enhanced Data Mining </a:t>
            </a:r>
          </a:p>
          <a:p>
            <a:pPr lvl="1"/>
            <a:r>
              <a:rPr lang="en-US" dirty="0" smtClean="0"/>
              <a:t>Content Mining</a:t>
            </a:r>
          </a:p>
          <a:p>
            <a:pPr lvl="1"/>
            <a:r>
              <a:rPr lang="en-US" dirty="0" smtClean="0"/>
              <a:t>Structure Mining </a:t>
            </a:r>
          </a:p>
          <a:p>
            <a:r>
              <a:rPr lang="en-US" dirty="0" smtClean="0"/>
              <a:t>Assertability and Qualifiers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Your ideas for research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4" y="1498681"/>
            <a:ext cx="5949896" cy="492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Self-Intros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Experiences with social media platforms?</a:t>
            </a:r>
          </a:p>
          <a:p>
            <a:r>
              <a:rPr lang="en-US" dirty="0" smtClean="0"/>
              <a:t>Areas of research interest?</a:t>
            </a:r>
          </a:p>
          <a:p>
            <a:r>
              <a:rPr lang="en-US" dirty="0" smtClean="0"/>
              <a:t>Particular topics you want addressed, questions you want answered?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Your ideas to “seed” data extractions </a:t>
            </a:r>
          </a:p>
          <a:p>
            <a:pPr lvl="1"/>
            <a:r>
              <a:rPr lang="en-US" dirty="0" smtClean="0"/>
              <a:t>#hashtags</a:t>
            </a:r>
          </a:p>
          <a:p>
            <a:pPr lvl="1"/>
            <a:r>
              <a:rPr lang="en-US" dirty="0" smtClean="0"/>
              <a:t>@mentions</a:t>
            </a:r>
          </a:p>
          <a:p>
            <a:pPr lvl="1"/>
            <a:r>
              <a:rPr lang="en-US" dirty="0" smtClean="0"/>
              <a:t>@names</a:t>
            </a:r>
          </a:p>
          <a:p>
            <a:pPr lvl="1"/>
            <a:r>
              <a:rPr lang="en-US" dirty="0" smtClean="0"/>
              <a:t>Keywords</a:t>
            </a:r>
          </a:p>
          <a:p>
            <a:pPr lvl="1"/>
            <a:r>
              <a:rPr lang="en-US" dirty="0" smtClean="0"/>
              <a:t>Phrases </a:t>
            </a:r>
          </a:p>
          <a:p>
            <a:pPr lvl="1"/>
            <a:r>
              <a:rPr lang="en-US" dirty="0" smtClean="0"/>
              <a:t>Names </a:t>
            </a:r>
          </a:p>
          <a:p>
            <a:pPr lvl="1"/>
            <a:r>
              <a:rPr lang="en-US" dirty="0" smtClean="0"/>
              <a:t>Events, and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So-called “SMS of the Internet”:</a:t>
            </a:r>
            <a:r>
              <a:rPr lang="en-US" dirty="0" smtClean="0"/>
              <a:t> “short message service”, 140 characters, culture of “status updates”  </a:t>
            </a:r>
          </a:p>
          <a:p>
            <a:pPr lvl="1"/>
            <a:r>
              <a:rPr lang="en-US" b="1" dirty="0"/>
              <a:t>Multilingual Platform:  </a:t>
            </a:r>
            <a:r>
              <a:rPr lang="en-US" dirty="0"/>
              <a:t>Available in 33 languages</a:t>
            </a:r>
            <a:r>
              <a:rPr lang="en-US" b="1" dirty="0"/>
              <a:t> </a:t>
            </a:r>
            <a:r>
              <a:rPr lang="en-US" dirty="0"/>
              <a:t>(URL Encode/Decode sometimes needed for some languages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Linguistic Sub-communities/Subgraphs:  </a:t>
            </a:r>
            <a:r>
              <a:rPr lang="en-US" dirty="0" smtClean="0"/>
              <a:t>Identification of linguistic sub-communities in various networks </a:t>
            </a:r>
            <a:endParaRPr lang="en-US" dirty="0"/>
          </a:p>
          <a:p>
            <a:r>
              <a:rPr lang="en-US" b="1" dirty="0" smtClean="0"/>
              <a:t>Those on Twitter</a:t>
            </a:r>
            <a:r>
              <a:rPr lang="en-US" dirty="0" smtClean="0"/>
              <a:t>:  500 million+ users (as of late 2014), hundreds of millions of Tweets a day</a:t>
            </a:r>
          </a:p>
          <a:p>
            <a:pPr lvl="1"/>
            <a:r>
              <a:rPr lang="en-US" dirty="0"/>
              <a:t>8% automated or robot accounts (“</a:t>
            </a:r>
            <a:r>
              <a:rPr lang="en-US" dirty="0" err="1"/>
              <a:t>Twitterbots</a:t>
            </a:r>
            <a:r>
              <a:rPr lang="en-US" dirty="0"/>
              <a:t>”); also automated sensor accounts; also cyborg accounts (part-human, part-automation)    </a:t>
            </a:r>
          </a:p>
          <a:p>
            <a:r>
              <a:rPr lang="en-US" b="1" dirty="0" smtClean="0"/>
              <a:t>Those not on Twitter</a:t>
            </a:r>
            <a:r>
              <a:rPr lang="en-US" dirty="0" smtClean="0"/>
              <a:t>:  Blocked in N. Korea, China, and Iran; individual Tweets censored from certain countries and regions at the requests of governments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2" descr="https://g.twimg.com/Twitter_logo_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4" y="1093837"/>
            <a:ext cx="779956" cy="6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Facts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Tweets</a:t>
            </a:r>
            <a:r>
              <a:rPr lang="en-US" dirty="0"/>
              <a:t>:  Text, abbreviations, shortened URLs, images, and videos; used complementarily with online sites (highly linked)  </a:t>
            </a:r>
          </a:p>
          <a:p>
            <a:pPr lvl="1"/>
            <a:r>
              <a:rPr lang="en-US" b="1" dirty="0"/>
              <a:t>Microblogging </a:t>
            </a:r>
            <a:r>
              <a:rPr lang="en-US" b="1" dirty="0" smtClean="0"/>
              <a:t>Grammar and Syntax</a:t>
            </a:r>
            <a:r>
              <a:rPr lang="en-US" dirty="0" smtClean="0"/>
              <a:t>:  </a:t>
            </a:r>
            <a:r>
              <a:rPr lang="en-US" dirty="0"/>
              <a:t>@, #, and others; replies; retweets; </a:t>
            </a:r>
            <a:r>
              <a:rPr lang="en-US" dirty="0" smtClean="0"/>
              <a:t>@mentions; labeled </a:t>
            </a:r>
            <a:r>
              <a:rPr lang="en-US" dirty="0"/>
              <a:t>conversations on a shared topic; favorites; embed </a:t>
            </a:r>
            <a:r>
              <a:rPr lang="en-US" dirty="0" smtClean="0"/>
              <a:t>Tweets </a:t>
            </a:r>
            <a:r>
              <a:rPr lang="en-US" dirty="0"/>
              <a:t>on another </a:t>
            </a:r>
            <a:r>
              <a:rPr lang="en-US" dirty="0" smtClean="0"/>
              <a:t>Web page    </a:t>
            </a:r>
            <a:endParaRPr lang="en-US" dirty="0"/>
          </a:p>
          <a:p>
            <a:pPr lvl="1"/>
            <a:r>
              <a:rPr lang="en-US" b="1" dirty="0"/>
              <a:t>Synchronic Conversations</a:t>
            </a:r>
            <a:r>
              <a:rPr lang="en-US" dirty="0"/>
              <a:t>:  The assumptions of (near) real-time interactivity and relational intimacy across social and </a:t>
            </a:r>
            <a:r>
              <a:rPr lang="en-US" dirty="0" err="1"/>
              <a:t>parasocial</a:t>
            </a:r>
            <a:r>
              <a:rPr lang="en-US" dirty="0"/>
              <a:t> relationships, distances, cultures, and identities </a:t>
            </a:r>
            <a:endParaRPr lang="en-US" dirty="0" smtClean="0"/>
          </a:p>
          <a:p>
            <a:pPr lvl="1"/>
            <a:r>
              <a:rPr lang="en-US" b="1" dirty="0" smtClean="0"/>
              <a:t>Volatile Micro(</a:t>
            </a:r>
            <a:r>
              <a:rPr lang="en-US" b="1" dirty="0" err="1" smtClean="0"/>
              <a:t>nano</a:t>
            </a:r>
            <a:r>
              <a:rPr lang="en-US" b="1" dirty="0" smtClean="0"/>
              <a:t>)blogging Messaging</a:t>
            </a:r>
            <a:r>
              <a:rPr lang="en-US" dirty="0" smtClean="0"/>
              <a:t>:  “</a:t>
            </a:r>
            <a:r>
              <a:rPr lang="en-US" dirty="0" err="1" smtClean="0"/>
              <a:t>Bursty</a:t>
            </a:r>
            <a:r>
              <a:rPr lang="en-US" dirty="0" smtClean="0"/>
              <a:t>” popularity but fading / decaying within hours (brief temporal scales, fleeting user attention), based on “survival analysis”  </a:t>
            </a:r>
          </a:p>
          <a:p>
            <a:r>
              <a:rPr lang="en-US" b="1" dirty="0"/>
              <a:t>Seems like Ephemera, but Not:  </a:t>
            </a:r>
            <a:r>
              <a:rPr lang="en-US" dirty="0"/>
              <a:t>Archival of Tweets by the Library of Congress (not sure how usable, findable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Public messages may be quickly deleted but are always already recorded and captured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4" y="1093837"/>
            <a:ext cx="779956" cy="6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Facts</a:t>
            </a:r>
            <a:r>
              <a:rPr lang="en-US" sz="2000" dirty="0" smtClean="0"/>
              <a:t> 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Data Extractions from Twitter</a:t>
            </a:r>
          </a:p>
          <a:p>
            <a:r>
              <a:rPr lang="en-US" b="1" dirty="0" smtClean="0"/>
              <a:t>Public (Released) Data </a:t>
            </a:r>
            <a:r>
              <a:rPr lang="en-US" b="1" dirty="0"/>
              <a:t>O</a:t>
            </a:r>
            <a:r>
              <a:rPr lang="en-US" b="1" dirty="0" smtClean="0"/>
              <a:t>nly:  </a:t>
            </a:r>
            <a:r>
              <a:rPr lang="en-US" dirty="0" smtClean="0"/>
              <a:t>Twitter application </a:t>
            </a:r>
            <a:r>
              <a:rPr lang="en-US" dirty="0"/>
              <a:t>programming interfaces (APIs) allow </a:t>
            </a:r>
            <a:r>
              <a:rPr lang="en-US" dirty="0" smtClean="0"/>
              <a:t>access to public data only, not private data </a:t>
            </a:r>
          </a:p>
          <a:p>
            <a:r>
              <a:rPr lang="en-US" b="1" dirty="0"/>
              <a:t>T</a:t>
            </a:r>
            <a:r>
              <a:rPr lang="en-US" b="1" dirty="0" smtClean="0"/>
              <a:t>wo Types </a:t>
            </a:r>
            <a:r>
              <a:rPr lang="en-US" b="1" dirty="0"/>
              <a:t>of </a:t>
            </a:r>
            <a:r>
              <a:rPr lang="en-US" b="1" dirty="0" smtClean="0"/>
              <a:t>Data Extractions</a:t>
            </a:r>
            <a:r>
              <a:rPr lang="en-US" dirty="0"/>
              <a:t>:  </a:t>
            </a:r>
            <a:r>
              <a:rPr lang="en-US" dirty="0" smtClean="0"/>
              <a:t>Slice-in-time (cross-sectional) or </a:t>
            </a:r>
            <a:r>
              <a:rPr lang="en-US" dirty="0"/>
              <a:t>continuous </a:t>
            </a:r>
            <a:r>
              <a:rPr lang="en-US" dirty="0" smtClean="0"/>
              <a:t>data (both rate-limited by Twitter’s API)</a:t>
            </a:r>
          </a:p>
          <a:p>
            <a:r>
              <a:rPr lang="en-US" b="1" dirty="0" smtClean="0"/>
              <a:t>Whitelisting</a:t>
            </a:r>
            <a:r>
              <a:rPr lang="en-US" dirty="0" smtClean="0"/>
              <a:t>:  Need </a:t>
            </a:r>
            <a:r>
              <a:rPr lang="en-US" dirty="0"/>
              <a:t>to be white-listed </a:t>
            </a:r>
            <a:r>
              <a:rPr lang="en-US" dirty="0" smtClean="0"/>
              <a:t>(with a verified account) for </a:t>
            </a:r>
            <a:r>
              <a:rPr lang="en-US" dirty="0"/>
              <a:t>enhanced </a:t>
            </a:r>
            <a:r>
              <a:rPr lang="en-US" dirty="0" smtClean="0"/>
              <a:t>API access </a:t>
            </a:r>
            <a:endParaRPr lang="en-US" dirty="0"/>
          </a:p>
          <a:p>
            <a:pPr lvl="1"/>
            <a:r>
              <a:rPr lang="en-US" dirty="0"/>
              <a:t>Historical Twitter data beyond a week or so generally requires going with a </a:t>
            </a:r>
            <a:r>
              <a:rPr lang="en-US" dirty="0" smtClean="0"/>
              <a:t>Twitter-approved commercial </a:t>
            </a:r>
            <a:r>
              <a:rPr lang="en-US" dirty="0"/>
              <a:t>company to do the extraction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44" y="1093837"/>
            <a:ext cx="779956" cy="6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Web 2.0:  The Social Web </a:t>
            </a:r>
          </a:p>
          <a:p>
            <a:endParaRPr lang="en-US" dirty="0"/>
          </a:p>
          <a:p>
            <a:pPr lvl="1"/>
            <a:r>
              <a:rPr lang="en-US" dirty="0"/>
              <a:t>Social networking sites (Facebook, LinkedIn) </a:t>
            </a:r>
          </a:p>
          <a:p>
            <a:pPr lvl="1"/>
            <a:r>
              <a:rPr lang="en-US" dirty="0"/>
              <a:t>Microblogging (Twitter) </a:t>
            </a:r>
          </a:p>
          <a:p>
            <a:pPr lvl="1"/>
            <a:r>
              <a:rPr lang="en-US" dirty="0"/>
              <a:t>Blogging </a:t>
            </a:r>
          </a:p>
          <a:p>
            <a:pPr lvl="1"/>
            <a:r>
              <a:rPr lang="en-US" dirty="0"/>
              <a:t>Wikis </a:t>
            </a:r>
          </a:p>
          <a:p>
            <a:pPr lvl="1"/>
            <a:r>
              <a:rPr lang="en-US" dirty="0"/>
              <a:t>Content sharing sites (YouTube, </a:t>
            </a:r>
            <a:r>
              <a:rPr lang="en-US" dirty="0" smtClean="0"/>
              <a:t>Flickr, Vimeo</a:t>
            </a:r>
            <a:r>
              <a:rPr lang="en-US" dirty="0"/>
              <a:t>, SlideShare, and others) </a:t>
            </a:r>
          </a:p>
          <a:p>
            <a:pPr lvl="1"/>
            <a:r>
              <a:rPr lang="en-US" dirty="0"/>
              <a:t>Collaborative encyclopedias (Wikipedia)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Surface Web (and Internet) </a:t>
            </a:r>
          </a:p>
          <a:p>
            <a:endParaRPr lang="en-US" dirty="0"/>
          </a:p>
          <a:p>
            <a:r>
              <a:rPr lang="en-US" sz="2000" dirty="0"/>
              <a:t>http networks </a:t>
            </a:r>
          </a:p>
          <a:p>
            <a:r>
              <a:rPr lang="en-US" sz="2000" dirty="0"/>
              <a:t>Content networks </a:t>
            </a:r>
          </a:p>
          <a:p>
            <a:r>
              <a:rPr lang="en-US" sz="2000" dirty="0"/>
              <a:t>Technological understructures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159500" y="4518659"/>
            <a:ext cx="5334000" cy="1983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Hidden or Deep Web </a:t>
            </a:r>
          </a:p>
          <a:p>
            <a:endParaRPr lang="en-US" dirty="0" smtClean="0"/>
          </a:p>
          <a:p>
            <a:r>
              <a:rPr lang="en-US" sz="2000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4173c796d8f069f1b8113148ef9fddfc3abee3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8070422-C843-4901-AA2D-6EB3B511E90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C19ACBE-5732-47C7-8CD6-6A797788121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D053238-8787-42D1-8F93-2516F8D0638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A8AEB7E-C0BA-4C17-8ABA-68B84EB5EE8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95D6871-7E99-48F4-887A-70F883E3635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F0AF017-AF51-4B91-9C87-6DD0A13C22E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B9B9C1E-C0AD-4CE8-9C73-259DA24E333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DC9EC09-FBD9-4983-92F4-AC12DD16E97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07D3299-9980-41CB-9C02-27943515369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9CBDE48-BD25-488F-8581-BCF63FE0104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98089B0-3DAB-4782-B2A9-F5BB956ACD3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46BEE1D-DAD9-437F-B2BD-02D83B2F862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BA4B6BA-6DB5-4990-A5E0-4CED9342216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534BFF3-1B7D-449E-B3A2-17E1E71A3F7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CC23A1-CD95-46B4-9941-2BAEFF01B82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5B3A708-E857-4486-9A74-18C0D7743FC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E2F1BE1-8BB0-415A-9EF4-5A4CCC1954E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AF6045E7-A66C-4E57-9E2E-64E2EBC8E87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44E8EC8-EB01-4671-B9D9-D31DC2ED56F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2095</Words>
  <Application>Microsoft Office PowerPoint</Application>
  <PresentationFormat>Widescreen</PresentationFormat>
  <Paragraphs>212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Vapor Trail</vt:lpstr>
      <vt:lpstr>Real-Time Tweet Analysis W/ Maltego Carbon 3.5.3</vt:lpstr>
      <vt:lpstr>PowerPoint Presentation</vt:lpstr>
      <vt:lpstr>PowerPoint Presentation</vt:lpstr>
      <vt:lpstr>Overview</vt:lpstr>
      <vt:lpstr>Self-Intros</vt:lpstr>
      <vt:lpstr>Twitter Facts</vt:lpstr>
      <vt:lpstr>Twitter Facts (cont.)</vt:lpstr>
      <vt:lpstr>Twitter Facts (Cont.)</vt:lpstr>
      <vt:lpstr>Internet as Database</vt:lpstr>
      <vt:lpstr>Maltego Carbon Facts</vt:lpstr>
      <vt:lpstr>Maltego Carbon Facts (cont.)</vt:lpstr>
      <vt:lpstr>Tweet Analyzer “Machine”</vt:lpstr>
      <vt:lpstr>Tweet Analyzer Machine (Cont.)</vt:lpstr>
      <vt:lpstr>The AlchemyAPI</vt:lpstr>
      <vt:lpstr>The AlchemyAPI (cont.)</vt:lpstr>
      <vt:lpstr>A Brief History of AlchemyAPI</vt:lpstr>
      <vt:lpstr>PowerPoint Presentation</vt:lpstr>
      <vt:lpstr>PowerPoint Presentation</vt:lpstr>
      <vt:lpstr>PowerPoint Presentation</vt:lpstr>
      <vt:lpstr>Human “Sensor Networks”</vt:lpstr>
      <vt:lpstr>Event Graphing</vt:lpstr>
      <vt:lpstr>Event Graphing (cont.)</vt:lpstr>
      <vt:lpstr>“Tweet Analyzer” Data Extraction as a Jumping-Off Point to Further Research</vt:lpstr>
      <vt:lpstr>Computer-Enhanced  Data mining</vt:lpstr>
      <vt:lpstr>Assertability and Qualifiers</vt:lpstr>
      <vt:lpstr>Assertability and Qualifiers (cont.)</vt:lpstr>
      <vt:lpstr>Assertability and Qualifiers (cont.)</vt:lpstr>
      <vt:lpstr>Your Ideas for Research?</vt:lpstr>
      <vt:lpstr>Contact and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Tweet Analysis with Maltego Carbon 3.5.3.</dc:title>
  <dc:creator>Shalin Hai-Jew</dc:creator>
  <cp:lastModifiedBy>Shalin Hai-Jew</cp:lastModifiedBy>
  <cp:revision>175</cp:revision>
  <cp:lastPrinted>2015-01-21T18:19:30Z</cp:lastPrinted>
  <dcterms:created xsi:type="dcterms:W3CDTF">2015-01-21T14:35:27Z</dcterms:created>
  <dcterms:modified xsi:type="dcterms:W3CDTF">2015-10-17T19:28:34Z</dcterms:modified>
</cp:coreProperties>
</file>