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87"/>
  </p:notesMasterIdLst>
  <p:sldIdLst>
    <p:sldId id="256" r:id="rId2"/>
    <p:sldId id="257" r:id="rId3"/>
    <p:sldId id="362" r:id="rId4"/>
    <p:sldId id="354" r:id="rId5"/>
    <p:sldId id="313" r:id="rId6"/>
    <p:sldId id="275" r:id="rId7"/>
    <p:sldId id="283" r:id="rId8"/>
    <p:sldId id="279" r:id="rId9"/>
    <p:sldId id="339" r:id="rId10"/>
    <p:sldId id="284" r:id="rId11"/>
    <p:sldId id="338" r:id="rId12"/>
    <p:sldId id="332" r:id="rId13"/>
    <p:sldId id="355" r:id="rId14"/>
    <p:sldId id="314" r:id="rId15"/>
    <p:sldId id="274" r:id="rId16"/>
    <p:sldId id="277" r:id="rId17"/>
    <p:sldId id="342" r:id="rId18"/>
    <p:sldId id="278" r:id="rId19"/>
    <p:sldId id="345" r:id="rId20"/>
    <p:sldId id="335" r:id="rId21"/>
    <p:sldId id="336" r:id="rId22"/>
    <p:sldId id="361" r:id="rId23"/>
    <p:sldId id="353" r:id="rId24"/>
    <p:sldId id="350" r:id="rId25"/>
    <p:sldId id="321" r:id="rId26"/>
    <p:sldId id="324" r:id="rId27"/>
    <p:sldId id="295" r:id="rId28"/>
    <p:sldId id="280" r:id="rId29"/>
    <p:sldId id="319" r:id="rId30"/>
    <p:sldId id="304" r:id="rId31"/>
    <p:sldId id="281" r:id="rId32"/>
    <p:sldId id="299" r:id="rId33"/>
    <p:sldId id="259" r:id="rId34"/>
    <p:sldId id="289" r:id="rId35"/>
    <p:sldId id="330" r:id="rId36"/>
    <p:sldId id="300" r:id="rId37"/>
    <p:sldId id="302" r:id="rId38"/>
    <p:sldId id="303" r:id="rId39"/>
    <p:sldId id="292" r:id="rId40"/>
    <p:sldId id="306" r:id="rId41"/>
    <p:sldId id="308" r:id="rId42"/>
    <p:sldId id="310" r:id="rId43"/>
    <p:sldId id="334" r:id="rId44"/>
    <p:sldId id="356" r:id="rId45"/>
    <p:sldId id="297" r:id="rId46"/>
    <p:sldId id="282" r:id="rId47"/>
    <p:sldId id="290" r:id="rId48"/>
    <p:sldId id="291" r:id="rId49"/>
    <p:sldId id="305" r:id="rId50"/>
    <p:sldId id="309" r:id="rId51"/>
    <p:sldId id="322" r:id="rId52"/>
    <p:sldId id="325" r:id="rId53"/>
    <p:sldId id="329" r:id="rId54"/>
    <p:sldId id="340" r:id="rId55"/>
    <p:sldId id="343" r:id="rId56"/>
    <p:sldId id="344" r:id="rId57"/>
    <p:sldId id="347" r:id="rId58"/>
    <p:sldId id="352" r:id="rId59"/>
    <p:sldId id="360" r:id="rId60"/>
    <p:sldId id="327" r:id="rId61"/>
    <p:sldId id="328" r:id="rId62"/>
    <p:sldId id="287" r:id="rId63"/>
    <p:sldId id="318" r:id="rId64"/>
    <p:sldId id="358" r:id="rId65"/>
    <p:sldId id="357" r:id="rId66"/>
    <p:sldId id="320" r:id="rId67"/>
    <p:sldId id="298" r:id="rId68"/>
    <p:sldId id="288" r:id="rId69"/>
    <p:sldId id="311" r:id="rId70"/>
    <p:sldId id="331" r:id="rId71"/>
    <p:sldId id="337" r:id="rId72"/>
    <p:sldId id="312" r:id="rId73"/>
    <p:sldId id="341" r:id="rId74"/>
    <p:sldId id="326" r:id="rId75"/>
    <p:sldId id="359" r:id="rId76"/>
    <p:sldId id="315" r:id="rId77"/>
    <p:sldId id="348" r:id="rId78"/>
    <p:sldId id="266" r:id="rId79"/>
    <p:sldId id="267" r:id="rId80"/>
    <p:sldId id="316" r:id="rId81"/>
    <p:sldId id="349" r:id="rId82"/>
    <p:sldId id="296" r:id="rId83"/>
    <p:sldId id="333" r:id="rId84"/>
    <p:sldId id="351" r:id="rId85"/>
    <p:sldId id="273" r:id="rId86"/>
  </p:sldIdLst>
  <p:sldSz cx="9144000" cy="6858000" type="screen4x3"/>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7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342" y="-72"/>
      </p:cViewPr>
      <p:guideLst>
        <p:guide orient="horz" pos="2160"/>
        <p:guide pos="2880"/>
      </p:guideLst>
    </p:cSldViewPr>
  </p:slideViewPr>
  <p:notesTextViewPr>
    <p:cViewPr>
      <p:scale>
        <a:sx n="1" d="1"/>
        <a:sy n="1" d="1"/>
      </p:scale>
      <p:origin x="0" y="0"/>
    </p:cViewPr>
  </p:notesTextViewPr>
  <p:sorterViewPr>
    <p:cViewPr>
      <p:scale>
        <a:sx n="100" d="100"/>
        <a:sy n="100" d="100"/>
      </p:scale>
      <p:origin x="0" y="20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BE7B00-77C0-4CB9-8786-FB2BD501F75F}" type="datetimeFigureOut">
              <a:rPr lang="en-US" smtClean="0"/>
              <a:pPr/>
              <a:t>11/22/2013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4A140-7169-4048-AAEE-9138E0A89951}" type="slidenum">
              <a:rPr lang="en-US" smtClean="0"/>
              <a:pPr/>
              <a:t>‹#›</a:t>
            </a:fld>
            <a:endParaRPr lang="en-US"/>
          </a:p>
        </p:txBody>
      </p:sp>
    </p:spTree>
    <p:extLst>
      <p:ext uri="{BB962C8B-B14F-4D97-AF65-F5344CB8AC3E}">
        <p14:creationId xmlns:p14="http://schemas.microsoft.com/office/powerpoint/2010/main" val="236811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1</a:t>
            </a:fld>
            <a:endParaRPr lang="en-US"/>
          </a:p>
        </p:txBody>
      </p:sp>
    </p:spTree>
    <p:extLst>
      <p:ext uri="{BB962C8B-B14F-4D97-AF65-F5344CB8AC3E}">
        <p14:creationId xmlns:p14="http://schemas.microsoft.com/office/powerpoint/2010/main" val="153537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10</a:t>
            </a:fld>
            <a:endParaRPr lang="en-US"/>
          </a:p>
        </p:txBody>
      </p:sp>
    </p:spTree>
    <p:extLst>
      <p:ext uri="{BB962C8B-B14F-4D97-AF65-F5344CB8AC3E}">
        <p14:creationId xmlns:p14="http://schemas.microsoft.com/office/powerpoint/2010/main" val="424551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11</a:t>
            </a:fld>
            <a:endParaRPr lang="en-US"/>
          </a:p>
        </p:txBody>
      </p:sp>
    </p:spTree>
    <p:extLst>
      <p:ext uri="{BB962C8B-B14F-4D97-AF65-F5344CB8AC3E}">
        <p14:creationId xmlns:p14="http://schemas.microsoft.com/office/powerpoint/2010/main" val="2635481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Twitter</a:t>
            </a:r>
            <a:r>
              <a:rPr lang="en-US" baseline="0" dirty="0" smtClean="0"/>
              <a:t> </a:t>
            </a:r>
            <a:r>
              <a:rPr lang="en-US" baseline="0" dirty="0" err="1" smtClean="0"/>
              <a:t>Geolocation</a:t>
            </a:r>
            <a:r>
              <a:rPr lang="en-US" baseline="0" dirty="0" smtClean="0"/>
              <a:t> crawl depicted </a:t>
            </a:r>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12</a:t>
            </a:fld>
            <a:endParaRPr lang="en-US"/>
          </a:p>
        </p:txBody>
      </p:sp>
    </p:spTree>
    <p:extLst>
      <p:ext uri="{BB962C8B-B14F-4D97-AF65-F5344CB8AC3E}">
        <p14:creationId xmlns:p14="http://schemas.microsoft.com/office/powerpoint/2010/main" val="285007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13</a:t>
            </a:fld>
            <a:endParaRPr lang="en-US"/>
          </a:p>
        </p:txBody>
      </p:sp>
    </p:spTree>
    <p:extLst>
      <p:ext uri="{BB962C8B-B14F-4D97-AF65-F5344CB8AC3E}">
        <p14:creationId xmlns:p14="http://schemas.microsoft.com/office/powerpoint/2010/main" val="176964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14</a:t>
            </a:fld>
            <a:endParaRPr lang="en-US"/>
          </a:p>
        </p:txBody>
      </p:sp>
    </p:spTree>
    <p:extLst>
      <p:ext uri="{BB962C8B-B14F-4D97-AF65-F5344CB8AC3E}">
        <p14:creationId xmlns:p14="http://schemas.microsoft.com/office/powerpoint/2010/main" val="110470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15</a:t>
            </a:fld>
            <a:endParaRPr lang="en-US"/>
          </a:p>
        </p:txBody>
      </p:sp>
    </p:spTree>
    <p:extLst>
      <p:ext uri="{BB962C8B-B14F-4D97-AF65-F5344CB8AC3E}">
        <p14:creationId xmlns:p14="http://schemas.microsoft.com/office/powerpoint/2010/main" val="334797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16</a:t>
            </a:fld>
            <a:endParaRPr lang="en-US"/>
          </a:p>
        </p:txBody>
      </p:sp>
    </p:spTree>
    <p:extLst>
      <p:ext uri="{BB962C8B-B14F-4D97-AF65-F5344CB8AC3E}">
        <p14:creationId xmlns:p14="http://schemas.microsoft.com/office/powerpoint/2010/main" val="3152949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17</a:t>
            </a:fld>
            <a:endParaRPr lang="en-US"/>
          </a:p>
        </p:txBody>
      </p:sp>
    </p:spTree>
    <p:extLst>
      <p:ext uri="{BB962C8B-B14F-4D97-AF65-F5344CB8AC3E}">
        <p14:creationId xmlns:p14="http://schemas.microsoft.com/office/powerpoint/2010/main" val="129139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18</a:t>
            </a:fld>
            <a:endParaRPr lang="en-US"/>
          </a:p>
        </p:txBody>
      </p:sp>
    </p:spTree>
    <p:extLst>
      <p:ext uri="{BB962C8B-B14F-4D97-AF65-F5344CB8AC3E}">
        <p14:creationId xmlns:p14="http://schemas.microsoft.com/office/powerpoint/2010/main" val="297535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19</a:t>
            </a:fld>
            <a:endParaRPr lang="en-US"/>
          </a:p>
        </p:txBody>
      </p:sp>
    </p:spTree>
    <p:extLst>
      <p:ext uri="{BB962C8B-B14F-4D97-AF65-F5344CB8AC3E}">
        <p14:creationId xmlns:p14="http://schemas.microsoft.com/office/powerpoint/2010/main" val="118282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a:t>
            </a:fld>
            <a:endParaRPr lang="en-US"/>
          </a:p>
        </p:txBody>
      </p:sp>
    </p:spTree>
    <p:extLst>
      <p:ext uri="{BB962C8B-B14F-4D97-AF65-F5344CB8AC3E}">
        <p14:creationId xmlns:p14="http://schemas.microsoft.com/office/powerpoint/2010/main" val="1502902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22</a:t>
            </a:fld>
            <a:endParaRPr lang="en-US"/>
          </a:p>
        </p:txBody>
      </p:sp>
    </p:spTree>
    <p:extLst>
      <p:ext uri="{BB962C8B-B14F-4D97-AF65-F5344CB8AC3E}">
        <p14:creationId xmlns:p14="http://schemas.microsoft.com/office/powerpoint/2010/main" val="1418056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23</a:t>
            </a:fld>
            <a:endParaRPr lang="en-US"/>
          </a:p>
        </p:txBody>
      </p:sp>
    </p:spTree>
    <p:extLst>
      <p:ext uri="{BB962C8B-B14F-4D97-AF65-F5344CB8AC3E}">
        <p14:creationId xmlns:p14="http://schemas.microsoft.com/office/powerpoint/2010/main" val="93528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Legal authorities can lift all walls of anonymity or </a:t>
            </a:r>
            <a:r>
              <a:rPr lang="en-US" dirty="0" err="1" smtClean="0"/>
              <a:t>pseudonymity</a:t>
            </a:r>
            <a:r>
              <a:rPr lang="en-US" dirty="0" smtClean="0"/>
              <a:t> if there are indicators of potential law-breaking by appealing to the third-party service providers; this issue is not addressed here.   </a:t>
            </a:r>
          </a:p>
        </p:txBody>
      </p:sp>
      <p:sp>
        <p:nvSpPr>
          <p:cNvPr id="4" name="Slide Number Placeholder 3"/>
          <p:cNvSpPr>
            <a:spLocks noGrp="1"/>
          </p:cNvSpPr>
          <p:nvPr>
            <p:ph type="sldNum" sz="quarter" idx="10"/>
          </p:nvPr>
        </p:nvSpPr>
        <p:spPr/>
        <p:txBody>
          <a:bodyPr/>
          <a:lstStyle/>
          <a:p>
            <a:fld id="{8F44A140-7169-4048-AAEE-9138E0A89951}" type="slidenum">
              <a:rPr lang="en-US" smtClean="0"/>
              <a:pPr/>
              <a:t>24</a:t>
            </a:fld>
            <a:endParaRPr lang="en-US"/>
          </a:p>
        </p:txBody>
      </p:sp>
    </p:spTree>
    <p:extLst>
      <p:ext uri="{BB962C8B-B14F-4D97-AF65-F5344CB8AC3E}">
        <p14:creationId xmlns:p14="http://schemas.microsoft.com/office/powerpoint/2010/main" val="312688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25</a:t>
            </a:fld>
            <a:endParaRPr lang="en-US"/>
          </a:p>
        </p:txBody>
      </p:sp>
    </p:spTree>
    <p:extLst>
      <p:ext uri="{BB962C8B-B14F-4D97-AF65-F5344CB8AC3E}">
        <p14:creationId xmlns:p14="http://schemas.microsoft.com/office/powerpoint/2010/main" val="2139631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26</a:t>
            </a:fld>
            <a:endParaRPr lang="en-US"/>
          </a:p>
        </p:txBody>
      </p:sp>
    </p:spTree>
    <p:extLst>
      <p:ext uri="{BB962C8B-B14F-4D97-AF65-F5344CB8AC3E}">
        <p14:creationId xmlns:p14="http://schemas.microsoft.com/office/powerpoint/2010/main" val="3572600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27</a:t>
            </a:fld>
            <a:endParaRPr lang="en-US"/>
          </a:p>
        </p:txBody>
      </p:sp>
    </p:spTree>
    <p:extLst>
      <p:ext uri="{BB962C8B-B14F-4D97-AF65-F5344CB8AC3E}">
        <p14:creationId xmlns:p14="http://schemas.microsoft.com/office/powerpoint/2010/main" val="622410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28</a:t>
            </a:fld>
            <a:endParaRPr lang="en-US"/>
          </a:p>
        </p:txBody>
      </p:sp>
    </p:spTree>
    <p:extLst>
      <p:ext uri="{BB962C8B-B14F-4D97-AF65-F5344CB8AC3E}">
        <p14:creationId xmlns:p14="http://schemas.microsoft.com/office/powerpoint/2010/main" val="3996636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29</a:t>
            </a:fld>
            <a:endParaRPr lang="en-US"/>
          </a:p>
        </p:txBody>
      </p:sp>
    </p:spTree>
    <p:extLst>
      <p:ext uri="{BB962C8B-B14F-4D97-AF65-F5344CB8AC3E}">
        <p14:creationId xmlns:p14="http://schemas.microsoft.com/office/powerpoint/2010/main" val="1653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a:t>
            </a:fld>
            <a:endParaRPr lang="en-US"/>
          </a:p>
        </p:txBody>
      </p:sp>
    </p:spTree>
    <p:extLst>
      <p:ext uri="{BB962C8B-B14F-4D97-AF65-F5344CB8AC3E}">
        <p14:creationId xmlns:p14="http://schemas.microsoft.com/office/powerpoint/2010/main" val="2813716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30</a:t>
            </a:fld>
            <a:endParaRPr lang="en-US"/>
          </a:p>
        </p:txBody>
      </p:sp>
    </p:spTree>
    <p:extLst>
      <p:ext uri="{BB962C8B-B14F-4D97-AF65-F5344CB8AC3E}">
        <p14:creationId xmlns:p14="http://schemas.microsoft.com/office/powerpoint/2010/main" val="2453362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31</a:t>
            </a:fld>
            <a:endParaRPr lang="en-US"/>
          </a:p>
        </p:txBody>
      </p:sp>
    </p:spTree>
    <p:extLst>
      <p:ext uri="{BB962C8B-B14F-4D97-AF65-F5344CB8AC3E}">
        <p14:creationId xmlns:p14="http://schemas.microsoft.com/office/powerpoint/2010/main" val="2571738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32</a:t>
            </a:fld>
            <a:endParaRPr lang="en-US"/>
          </a:p>
        </p:txBody>
      </p:sp>
    </p:spTree>
    <p:extLst>
      <p:ext uri="{BB962C8B-B14F-4D97-AF65-F5344CB8AC3E}">
        <p14:creationId xmlns:p14="http://schemas.microsoft.com/office/powerpoint/2010/main" val="337558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33</a:t>
            </a:fld>
            <a:endParaRPr lang="en-US"/>
          </a:p>
        </p:txBody>
      </p:sp>
    </p:spTree>
    <p:extLst>
      <p:ext uri="{BB962C8B-B14F-4D97-AF65-F5344CB8AC3E}">
        <p14:creationId xmlns:p14="http://schemas.microsoft.com/office/powerpoint/2010/main" val="3012133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34</a:t>
            </a:fld>
            <a:endParaRPr lang="en-US"/>
          </a:p>
        </p:txBody>
      </p:sp>
    </p:spTree>
    <p:extLst>
      <p:ext uri="{BB962C8B-B14F-4D97-AF65-F5344CB8AC3E}">
        <p14:creationId xmlns:p14="http://schemas.microsoft.com/office/powerpoint/2010/main" val="1378833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35</a:t>
            </a:fld>
            <a:endParaRPr lang="en-US"/>
          </a:p>
        </p:txBody>
      </p:sp>
    </p:spTree>
    <p:extLst>
      <p:ext uri="{BB962C8B-B14F-4D97-AF65-F5344CB8AC3E}">
        <p14:creationId xmlns:p14="http://schemas.microsoft.com/office/powerpoint/2010/main" val="1156680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36</a:t>
            </a:fld>
            <a:endParaRPr lang="en-US"/>
          </a:p>
        </p:txBody>
      </p:sp>
    </p:spTree>
    <p:extLst>
      <p:ext uri="{BB962C8B-B14F-4D97-AF65-F5344CB8AC3E}">
        <p14:creationId xmlns:p14="http://schemas.microsoft.com/office/powerpoint/2010/main" val="3076800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37</a:t>
            </a:fld>
            <a:endParaRPr lang="en-US"/>
          </a:p>
        </p:txBody>
      </p:sp>
    </p:spTree>
    <p:extLst>
      <p:ext uri="{BB962C8B-B14F-4D97-AF65-F5344CB8AC3E}">
        <p14:creationId xmlns:p14="http://schemas.microsoft.com/office/powerpoint/2010/main" val="428124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38</a:t>
            </a:fld>
            <a:endParaRPr lang="en-US"/>
          </a:p>
        </p:txBody>
      </p:sp>
    </p:spTree>
    <p:extLst>
      <p:ext uri="{BB962C8B-B14F-4D97-AF65-F5344CB8AC3E}">
        <p14:creationId xmlns:p14="http://schemas.microsoft.com/office/powerpoint/2010/main" val="360738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39</a:t>
            </a:fld>
            <a:endParaRPr lang="en-US"/>
          </a:p>
        </p:txBody>
      </p:sp>
    </p:spTree>
    <p:extLst>
      <p:ext uri="{BB962C8B-B14F-4D97-AF65-F5344CB8AC3E}">
        <p14:creationId xmlns:p14="http://schemas.microsoft.com/office/powerpoint/2010/main" val="419812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a:t>
            </a:fld>
            <a:endParaRPr lang="en-US"/>
          </a:p>
        </p:txBody>
      </p:sp>
    </p:spTree>
    <p:extLst>
      <p:ext uri="{BB962C8B-B14F-4D97-AF65-F5344CB8AC3E}">
        <p14:creationId xmlns:p14="http://schemas.microsoft.com/office/powerpoint/2010/main" val="1659239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40</a:t>
            </a:fld>
            <a:endParaRPr lang="en-US"/>
          </a:p>
        </p:txBody>
      </p:sp>
    </p:spTree>
    <p:extLst>
      <p:ext uri="{BB962C8B-B14F-4D97-AF65-F5344CB8AC3E}">
        <p14:creationId xmlns:p14="http://schemas.microsoft.com/office/powerpoint/2010/main" val="3246765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41</a:t>
            </a:fld>
            <a:endParaRPr lang="en-US"/>
          </a:p>
        </p:txBody>
      </p:sp>
    </p:spTree>
    <p:extLst>
      <p:ext uri="{BB962C8B-B14F-4D97-AF65-F5344CB8AC3E}">
        <p14:creationId xmlns:p14="http://schemas.microsoft.com/office/powerpoint/2010/main" val="2626799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42</a:t>
            </a:fld>
            <a:endParaRPr lang="en-US"/>
          </a:p>
        </p:txBody>
      </p:sp>
    </p:spTree>
    <p:extLst>
      <p:ext uri="{BB962C8B-B14F-4D97-AF65-F5344CB8AC3E}">
        <p14:creationId xmlns:p14="http://schemas.microsoft.com/office/powerpoint/2010/main" val="1331629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43</a:t>
            </a:fld>
            <a:endParaRPr lang="en-US"/>
          </a:p>
        </p:txBody>
      </p:sp>
    </p:spTree>
    <p:extLst>
      <p:ext uri="{BB962C8B-B14F-4D97-AF65-F5344CB8AC3E}">
        <p14:creationId xmlns:p14="http://schemas.microsoft.com/office/powerpoint/2010/main" val="1664015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44</a:t>
            </a:fld>
            <a:endParaRPr lang="en-US"/>
          </a:p>
        </p:txBody>
      </p:sp>
    </p:spTree>
    <p:extLst>
      <p:ext uri="{BB962C8B-B14F-4D97-AF65-F5344CB8AC3E}">
        <p14:creationId xmlns:p14="http://schemas.microsoft.com/office/powerpoint/2010/main" val="3768205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45</a:t>
            </a:fld>
            <a:endParaRPr lang="en-US"/>
          </a:p>
        </p:txBody>
      </p:sp>
    </p:spTree>
    <p:extLst>
      <p:ext uri="{BB962C8B-B14F-4D97-AF65-F5344CB8AC3E}">
        <p14:creationId xmlns:p14="http://schemas.microsoft.com/office/powerpoint/2010/main" val="4026261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46</a:t>
            </a:fld>
            <a:endParaRPr lang="en-US"/>
          </a:p>
        </p:txBody>
      </p:sp>
    </p:spTree>
    <p:extLst>
      <p:ext uri="{BB962C8B-B14F-4D97-AF65-F5344CB8AC3E}">
        <p14:creationId xmlns:p14="http://schemas.microsoft.com/office/powerpoint/2010/main" val="592173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47</a:t>
            </a:fld>
            <a:endParaRPr lang="en-US"/>
          </a:p>
        </p:txBody>
      </p:sp>
    </p:spTree>
    <p:extLst>
      <p:ext uri="{BB962C8B-B14F-4D97-AF65-F5344CB8AC3E}">
        <p14:creationId xmlns:p14="http://schemas.microsoft.com/office/powerpoint/2010/main" val="3888845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48</a:t>
            </a:fld>
            <a:endParaRPr lang="en-US"/>
          </a:p>
        </p:txBody>
      </p:sp>
    </p:spTree>
    <p:extLst>
      <p:ext uri="{BB962C8B-B14F-4D97-AF65-F5344CB8AC3E}">
        <p14:creationId xmlns:p14="http://schemas.microsoft.com/office/powerpoint/2010/main" val="3382708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Uniform</a:t>
            </a:r>
            <a:r>
              <a:rPr lang="en-US" baseline="0" dirty="0" smtClean="0"/>
              <a:t> Resource Locator </a:t>
            </a:r>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49</a:t>
            </a:fld>
            <a:endParaRPr lang="en-US"/>
          </a:p>
        </p:txBody>
      </p:sp>
    </p:spTree>
    <p:extLst>
      <p:ext uri="{BB962C8B-B14F-4D97-AF65-F5344CB8AC3E}">
        <p14:creationId xmlns:p14="http://schemas.microsoft.com/office/powerpoint/2010/main" val="315819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5</a:t>
            </a:fld>
            <a:endParaRPr lang="en-US"/>
          </a:p>
        </p:txBody>
      </p:sp>
    </p:spTree>
    <p:extLst>
      <p:ext uri="{BB962C8B-B14F-4D97-AF65-F5344CB8AC3E}">
        <p14:creationId xmlns:p14="http://schemas.microsoft.com/office/powerpoint/2010/main" val="2402727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50</a:t>
            </a:fld>
            <a:endParaRPr lang="en-US"/>
          </a:p>
        </p:txBody>
      </p:sp>
    </p:spTree>
    <p:extLst>
      <p:ext uri="{BB962C8B-B14F-4D97-AF65-F5344CB8AC3E}">
        <p14:creationId xmlns:p14="http://schemas.microsoft.com/office/powerpoint/2010/main" val="2034532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51</a:t>
            </a:fld>
            <a:endParaRPr lang="en-US"/>
          </a:p>
        </p:txBody>
      </p:sp>
    </p:spTree>
    <p:extLst>
      <p:ext uri="{BB962C8B-B14F-4D97-AF65-F5344CB8AC3E}">
        <p14:creationId xmlns:p14="http://schemas.microsoft.com/office/powerpoint/2010/main" val="3347799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52</a:t>
            </a:fld>
            <a:endParaRPr lang="en-US"/>
          </a:p>
        </p:txBody>
      </p:sp>
    </p:spTree>
    <p:extLst>
      <p:ext uri="{BB962C8B-B14F-4D97-AF65-F5344CB8AC3E}">
        <p14:creationId xmlns:p14="http://schemas.microsoft.com/office/powerpoint/2010/main" val="2090732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53</a:t>
            </a:fld>
            <a:endParaRPr lang="en-US"/>
          </a:p>
        </p:txBody>
      </p:sp>
    </p:spTree>
    <p:extLst>
      <p:ext uri="{BB962C8B-B14F-4D97-AF65-F5344CB8AC3E}">
        <p14:creationId xmlns:p14="http://schemas.microsoft.com/office/powerpoint/2010/main" val="1372508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54</a:t>
            </a:fld>
            <a:endParaRPr lang="en-US"/>
          </a:p>
        </p:txBody>
      </p:sp>
    </p:spTree>
    <p:extLst>
      <p:ext uri="{BB962C8B-B14F-4D97-AF65-F5344CB8AC3E}">
        <p14:creationId xmlns:p14="http://schemas.microsoft.com/office/powerpoint/2010/main" val="23848727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55</a:t>
            </a:fld>
            <a:endParaRPr lang="en-US"/>
          </a:p>
        </p:txBody>
      </p:sp>
    </p:spTree>
    <p:extLst>
      <p:ext uri="{BB962C8B-B14F-4D97-AF65-F5344CB8AC3E}">
        <p14:creationId xmlns:p14="http://schemas.microsoft.com/office/powerpoint/2010/main" val="1762518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56</a:t>
            </a:fld>
            <a:endParaRPr lang="en-US"/>
          </a:p>
        </p:txBody>
      </p:sp>
    </p:spTree>
    <p:extLst>
      <p:ext uri="{BB962C8B-B14F-4D97-AF65-F5344CB8AC3E}">
        <p14:creationId xmlns:p14="http://schemas.microsoft.com/office/powerpoint/2010/main" val="1889632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57</a:t>
            </a:fld>
            <a:endParaRPr lang="en-US"/>
          </a:p>
        </p:txBody>
      </p:sp>
    </p:spTree>
    <p:extLst>
      <p:ext uri="{BB962C8B-B14F-4D97-AF65-F5344CB8AC3E}">
        <p14:creationId xmlns:p14="http://schemas.microsoft.com/office/powerpoint/2010/main" val="413721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58</a:t>
            </a:fld>
            <a:endParaRPr lang="en-US"/>
          </a:p>
        </p:txBody>
      </p:sp>
    </p:spTree>
    <p:extLst>
      <p:ext uri="{BB962C8B-B14F-4D97-AF65-F5344CB8AC3E}">
        <p14:creationId xmlns:p14="http://schemas.microsoft.com/office/powerpoint/2010/main" val="672733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59</a:t>
            </a:fld>
            <a:endParaRPr lang="en-US"/>
          </a:p>
        </p:txBody>
      </p:sp>
    </p:spTree>
    <p:extLst>
      <p:ext uri="{BB962C8B-B14F-4D97-AF65-F5344CB8AC3E}">
        <p14:creationId xmlns:p14="http://schemas.microsoft.com/office/powerpoint/2010/main" val="141969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a:t>
            </a:fld>
            <a:endParaRPr lang="en-US"/>
          </a:p>
        </p:txBody>
      </p:sp>
    </p:spTree>
    <p:extLst>
      <p:ext uri="{BB962C8B-B14F-4D97-AF65-F5344CB8AC3E}">
        <p14:creationId xmlns:p14="http://schemas.microsoft.com/office/powerpoint/2010/main" val="32519623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60</a:t>
            </a:fld>
            <a:endParaRPr lang="en-US"/>
          </a:p>
        </p:txBody>
      </p:sp>
    </p:spTree>
    <p:extLst>
      <p:ext uri="{BB962C8B-B14F-4D97-AF65-F5344CB8AC3E}">
        <p14:creationId xmlns:p14="http://schemas.microsoft.com/office/powerpoint/2010/main" val="29778140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61</a:t>
            </a:fld>
            <a:endParaRPr lang="en-US"/>
          </a:p>
        </p:txBody>
      </p:sp>
    </p:spTree>
    <p:extLst>
      <p:ext uri="{BB962C8B-B14F-4D97-AF65-F5344CB8AC3E}">
        <p14:creationId xmlns:p14="http://schemas.microsoft.com/office/powerpoint/2010/main" val="694688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62</a:t>
            </a:fld>
            <a:endParaRPr lang="en-US"/>
          </a:p>
        </p:txBody>
      </p:sp>
    </p:spTree>
    <p:extLst>
      <p:ext uri="{BB962C8B-B14F-4D97-AF65-F5344CB8AC3E}">
        <p14:creationId xmlns:p14="http://schemas.microsoft.com/office/powerpoint/2010/main" val="159161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63</a:t>
            </a:fld>
            <a:endParaRPr lang="en-US"/>
          </a:p>
        </p:txBody>
      </p:sp>
    </p:spTree>
    <p:extLst>
      <p:ext uri="{BB962C8B-B14F-4D97-AF65-F5344CB8AC3E}">
        <p14:creationId xmlns:p14="http://schemas.microsoft.com/office/powerpoint/2010/main" val="1772395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64</a:t>
            </a:fld>
            <a:endParaRPr lang="en-US"/>
          </a:p>
        </p:txBody>
      </p:sp>
    </p:spTree>
    <p:extLst>
      <p:ext uri="{BB962C8B-B14F-4D97-AF65-F5344CB8AC3E}">
        <p14:creationId xmlns:p14="http://schemas.microsoft.com/office/powerpoint/2010/main" val="42297625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Applied Deception (bullet 3):  What about single-use transactional</a:t>
            </a:r>
            <a:r>
              <a:rPr lang="en-US" baseline="0" dirty="0" smtClean="0"/>
              <a:t> pseudonyms?  What about </a:t>
            </a:r>
            <a:r>
              <a:rPr lang="en-US" baseline="0" dirty="0" err="1" smtClean="0"/>
              <a:t>anonymization</a:t>
            </a:r>
            <a:r>
              <a:rPr lang="en-US" baseline="0" dirty="0" smtClean="0"/>
              <a:t> tools like TOR?  What about using totally clean machines for very dedicated purposes?  What about sheltering within another person’s identity?  What about living quietly?  (How does one avoid self-deception at the same time?) </a:t>
            </a:r>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65</a:t>
            </a:fld>
            <a:endParaRPr lang="en-US"/>
          </a:p>
        </p:txBody>
      </p:sp>
    </p:spTree>
    <p:extLst>
      <p:ext uri="{BB962C8B-B14F-4D97-AF65-F5344CB8AC3E}">
        <p14:creationId xmlns:p14="http://schemas.microsoft.com/office/powerpoint/2010/main" val="41216062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66</a:t>
            </a:fld>
            <a:endParaRPr lang="en-US"/>
          </a:p>
        </p:txBody>
      </p:sp>
    </p:spTree>
    <p:extLst>
      <p:ext uri="{BB962C8B-B14F-4D97-AF65-F5344CB8AC3E}">
        <p14:creationId xmlns:p14="http://schemas.microsoft.com/office/powerpoint/2010/main" val="1709388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67</a:t>
            </a:fld>
            <a:endParaRPr lang="en-US"/>
          </a:p>
        </p:txBody>
      </p:sp>
    </p:spTree>
    <p:extLst>
      <p:ext uri="{BB962C8B-B14F-4D97-AF65-F5344CB8AC3E}">
        <p14:creationId xmlns:p14="http://schemas.microsoft.com/office/powerpoint/2010/main" val="38439218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68</a:t>
            </a:fld>
            <a:endParaRPr lang="en-US"/>
          </a:p>
        </p:txBody>
      </p:sp>
    </p:spTree>
    <p:extLst>
      <p:ext uri="{BB962C8B-B14F-4D97-AF65-F5344CB8AC3E}">
        <p14:creationId xmlns:p14="http://schemas.microsoft.com/office/powerpoint/2010/main" val="21926450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69</a:t>
            </a:fld>
            <a:endParaRPr lang="en-US"/>
          </a:p>
        </p:txBody>
      </p:sp>
    </p:spTree>
    <p:extLst>
      <p:ext uri="{BB962C8B-B14F-4D97-AF65-F5344CB8AC3E}">
        <p14:creationId xmlns:p14="http://schemas.microsoft.com/office/powerpoint/2010/main" val="377431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a:t>
            </a:fld>
            <a:endParaRPr lang="en-US"/>
          </a:p>
        </p:txBody>
      </p:sp>
    </p:spTree>
    <p:extLst>
      <p:ext uri="{BB962C8B-B14F-4D97-AF65-F5344CB8AC3E}">
        <p14:creationId xmlns:p14="http://schemas.microsoft.com/office/powerpoint/2010/main" val="616863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70</a:t>
            </a:fld>
            <a:endParaRPr lang="en-US"/>
          </a:p>
        </p:txBody>
      </p:sp>
    </p:spTree>
    <p:extLst>
      <p:ext uri="{BB962C8B-B14F-4D97-AF65-F5344CB8AC3E}">
        <p14:creationId xmlns:p14="http://schemas.microsoft.com/office/powerpoint/2010/main" val="5248558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72</a:t>
            </a:fld>
            <a:endParaRPr lang="en-US"/>
          </a:p>
        </p:txBody>
      </p:sp>
    </p:spTree>
    <p:extLst>
      <p:ext uri="{BB962C8B-B14F-4D97-AF65-F5344CB8AC3E}">
        <p14:creationId xmlns:p14="http://schemas.microsoft.com/office/powerpoint/2010/main" val="2488192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73</a:t>
            </a:fld>
            <a:endParaRPr lang="en-US"/>
          </a:p>
        </p:txBody>
      </p:sp>
    </p:spTree>
    <p:extLst>
      <p:ext uri="{BB962C8B-B14F-4D97-AF65-F5344CB8AC3E}">
        <p14:creationId xmlns:p14="http://schemas.microsoft.com/office/powerpoint/2010/main" val="38310686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74</a:t>
            </a:fld>
            <a:endParaRPr lang="en-US"/>
          </a:p>
        </p:txBody>
      </p:sp>
    </p:spTree>
    <p:extLst>
      <p:ext uri="{BB962C8B-B14F-4D97-AF65-F5344CB8AC3E}">
        <p14:creationId xmlns:p14="http://schemas.microsoft.com/office/powerpoint/2010/main" val="3568528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75</a:t>
            </a:fld>
            <a:endParaRPr lang="en-US"/>
          </a:p>
        </p:txBody>
      </p:sp>
    </p:spTree>
    <p:extLst>
      <p:ext uri="{BB962C8B-B14F-4D97-AF65-F5344CB8AC3E}">
        <p14:creationId xmlns:p14="http://schemas.microsoft.com/office/powerpoint/2010/main" val="3370516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76</a:t>
            </a:fld>
            <a:endParaRPr lang="en-US"/>
          </a:p>
        </p:txBody>
      </p:sp>
    </p:spTree>
    <p:extLst>
      <p:ext uri="{BB962C8B-B14F-4D97-AF65-F5344CB8AC3E}">
        <p14:creationId xmlns:p14="http://schemas.microsoft.com/office/powerpoint/2010/main" val="40481129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77</a:t>
            </a:fld>
            <a:endParaRPr lang="en-US"/>
          </a:p>
        </p:txBody>
      </p:sp>
    </p:spTree>
    <p:extLst>
      <p:ext uri="{BB962C8B-B14F-4D97-AF65-F5344CB8AC3E}">
        <p14:creationId xmlns:p14="http://schemas.microsoft.com/office/powerpoint/2010/main" val="18196353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78</a:t>
            </a:fld>
            <a:endParaRPr lang="en-US"/>
          </a:p>
        </p:txBody>
      </p:sp>
    </p:spTree>
    <p:extLst>
      <p:ext uri="{BB962C8B-B14F-4D97-AF65-F5344CB8AC3E}">
        <p14:creationId xmlns:p14="http://schemas.microsoft.com/office/powerpoint/2010/main" val="14249065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79</a:t>
            </a:fld>
            <a:endParaRPr lang="en-US"/>
          </a:p>
        </p:txBody>
      </p:sp>
    </p:spTree>
    <p:extLst>
      <p:ext uri="{BB962C8B-B14F-4D97-AF65-F5344CB8AC3E}">
        <p14:creationId xmlns:p14="http://schemas.microsoft.com/office/powerpoint/2010/main" val="276696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8</a:t>
            </a:fld>
            <a:endParaRPr lang="en-US"/>
          </a:p>
        </p:txBody>
      </p:sp>
    </p:spTree>
    <p:extLst>
      <p:ext uri="{BB962C8B-B14F-4D97-AF65-F5344CB8AC3E}">
        <p14:creationId xmlns:p14="http://schemas.microsoft.com/office/powerpoint/2010/main" val="31709293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4A140-7169-4048-AAEE-9138E0A89951}" type="slidenum">
              <a:rPr lang="en-US" smtClean="0"/>
              <a:pPr/>
              <a:t>80</a:t>
            </a:fld>
            <a:endParaRPr lang="en-US"/>
          </a:p>
        </p:txBody>
      </p:sp>
    </p:spTree>
    <p:extLst>
      <p:ext uri="{BB962C8B-B14F-4D97-AF65-F5344CB8AC3E}">
        <p14:creationId xmlns:p14="http://schemas.microsoft.com/office/powerpoint/2010/main" val="27628824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81</a:t>
            </a:fld>
            <a:endParaRPr lang="en-US"/>
          </a:p>
        </p:txBody>
      </p:sp>
    </p:spTree>
    <p:extLst>
      <p:ext uri="{BB962C8B-B14F-4D97-AF65-F5344CB8AC3E}">
        <p14:creationId xmlns:p14="http://schemas.microsoft.com/office/powerpoint/2010/main" val="34824538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82</a:t>
            </a:fld>
            <a:endParaRPr lang="en-US"/>
          </a:p>
        </p:txBody>
      </p:sp>
    </p:spTree>
    <p:extLst>
      <p:ext uri="{BB962C8B-B14F-4D97-AF65-F5344CB8AC3E}">
        <p14:creationId xmlns:p14="http://schemas.microsoft.com/office/powerpoint/2010/main" val="27811275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83</a:t>
            </a:fld>
            <a:endParaRPr lang="en-US"/>
          </a:p>
        </p:txBody>
      </p:sp>
    </p:spTree>
    <p:extLst>
      <p:ext uri="{BB962C8B-B14F-4D97-AF65-F5344CB8AC3E}">
        <p14:creationId xmlns:p14="http://schemas.microsoft.com/office/powerpoint/2010/main" val="40802826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84</a:t>
            </a:fld>
            <a:endParaRPr lang="en-US"/>
          </a:p>
        </p:txBody>
      </p:sp>
    </p:spTree>
    <p:extLst>
      <p:ext uri="{BB962C8B-B14F-4D97-AF65-F5344CB8AC3E}">
        <p14:creationId xmlns:p14="http://schemas.microsoft.com/office/powerpoint/2010/main" val="2590122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85</a:t>
            </a:fld>
            <a:endParaRPr lang="en-US"/>
          </a:p>
        </p:txBody>
      </p:sp>
    </p:spTree>
    <p:extLst>
      <p:ext uri="{BB962C8B-B14F-4D97-AF65-F5344CB8AC3E}">
        <p14:creationId xmlns:p14="http://schemas.microsoft.com/office/powerpoint/2010/main" val="21517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44A140-7169-4048-AAEE-9138E0A89951}" type="slidenum">
              <a:rPr lang="en-US" smtClean="0"/>
              <a:pPr/>
              <a:t>9</a:t>
            </a:fld>
            <a:endParaRPr lang="en-US"/>
          </a:p>
        </p:txBody>
      </p:sp>
    </p:spTree>
    <p:extLst>
      <p:ext uri="{BB962C8B-B14F-4D97-AF65-F5344CB8AC3E}">
        <p14:creationId xmlns:p14="http://schemas.microsoft.com/office/powerpoint/2010/main" val="10342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513320F2-2BA4-4F1A-9F88-9865B6B7C17D}" type="datetime1">
              <a:rPr lang="en-US" smtClean="0"/>
              <a:pPr/>
              <a:t>11/22/2013</a:t>
            </a:fld>
            <a:endParaRPr lang="en-US"/>
          </a:p>
        </p:txBody>
      </p:sp>
      <p:sp>
        <p:nvSpPr>
          <p:cNvPr id="5" name="Footer Placeholder 4"/>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7E34C6-7AAC-4838-B90E-B33CC47DAAD0}" type="datetime1">
              <a:rPr lang="en-US" smtClean="0"/>
              <a:pPr/>
              <a:t>11/22/2013</a:t>
            </a:fld>
            <a:endParaRPr lang="en-US"/>
          </a:p>
        </p:txBody>
      </p:sp>
      <p:sp>
        <p:nvSpPr>
          <p:cNvPr id="5" name="Footer Placeholder 4"/>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671B6E-2527-4E5A-97FA-A7CF6F94BB3C}" type="datetime1">
              <a:rPr lang="en-US" smtClean="0"/>
              <a:pPr/>
              <a:t>11/22/2013</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89EB85-0E26-43A5-8E03-F60235591C30}" type="datetime1">
              <a:rPr lang="en-US" smtClean="0"/>
              <a:pPr/>
              <a:t>11/22/2013</a:t>
            </a:fld>
            <a:endParaRPr lang="en-US"/>
          </a:p>
        </p:txBody>
      </p:sp>
      <p:sp>
        <p:nvSpPr>
          <p:cNvPr id="5" name="Footer Placeholder 4"/>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0A16512-F3D2-4334-A767-4A951D299955}" type="datetime1">
              <a:rPr lang="en-US" smtClean="0"/>
              <a:pPr/>
              <a:t>11/22/2013</a:t>
            </a:fld>
            <a:endParaRPr lang="en-US"/>
          </a:p>
        </p:txBody>
      </p:sp>
      <p:sp>
        <p:nvSpPr>
          <p:cNvPr id="5" name="Footer Placeholder 4"/>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4C4776-323B-4656-B6C3-D68EF692AD2C}" type="datetime1">
              <a:rPr lang="en-US" smtClean="0"/>
              <a:pPr/>
              <a:t>11/22/2013</a:t>
            </a:fld>
            <a:endParaRPr lang="en-US"/>
          </a:p>
        </p:txBody>
      </p:sp>
      <p:sp>
        <p:nvSpPr>
          <p:cNvPr id="6" name="Footer Placeholder 5"/>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7" name="Slide Number Placeholder 6"/>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F8F8B7C-1B33-4DF9-B0D4-873614D90E7F}" type="datetime1">
              <a:rPr lang="en-US" smtClean="0"/>
              <a:pPr/>
              <a:t>11/22/2013</a:t>
            </a:fld>
            <a:endParaRPr lang="en-US"/>
          </a:p>
        </p:txBody>
      </p:sp>
      <p:sp>
        <p:nvSpPr>
          <p:cNvPr id="8" name="Footer Placeholder 7"/>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9" name="Slide Number Placeholder 8"/>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CA2F12B-7714-4E3B-A375-BF8B89E4CBA0}" type="datetime1">
              <a:rPr lang="en-US" smtClean="0"/>
              <a:pPr/>
              <a:t>11/22/2013</a:t>
            </a:fld>
            <a:endParaRPr lang="en-US"/>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D20DC-E8BA-479D-BF0F-7BFC55961079}" type="datetime1">
              <a:rPr lang="en-US" smtClean="0"/>
              <a:pPr/>
              <a:t>11/22/2013</a:t>
            </a:fld>
            <a:endParaRPr lang="en-US"/>
          </a:p>
        </p:txBody>
      </p:sp>
      <p:sp>
        <p:nvSpPr>
          <p:cNvPr id="3" name="Footer Placeholder 2"/>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4" name="Slide Number Placeholder 3"/>
          <p:cNvSpPr>
            <a:spLocks noGrp="1"/>
          </p:cNvSpPr>
          <p:nvPr>
            <p:ph type="sldNum" sz="quarter" idx="12"/>
          </p:nvPr>
        </p:nvSpPr>
        <p:spPr/>
        <p:txBody>
          <a:bodyPr/>
          <a:lstStyle/>
          <a:p>
            <a:fld id="{54149D46-7902-4F6C-9445-92CA499B99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965BED0-8AAD-4396-854E-965ACC7D1578}" type="datetime1">
              <a:rPr lang="en-US" smtClean="0"/>
              <a:pPr/>
              <a:t>11/22/2013</a:t>
            </a:fld>
            <a:endParaRPr lang="en-US"/>
          </a:p>
        </p:txBody>
      </p:sp>
      <p:sp>
        <p:nvSpPr>
          <p:cNvPr id="6" name="Footer Placeholder 5"/>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7" name="Slide Number Placeholder 6"/>
          <p:cNvSpPr>
            <a:spLocks noGrp="1"/>
          </p:cNvSpPr>
          <p:nvPr>
            <p:ph type="sldNum" sz="quarter" idx="12"/>
          </p:nvPr>
        </p:nvSpPr>
        <p:spPr/>
        <p:txBody>
          <a:bodyPr/>
          <a:lstStyle/>
          <a:p>
            <a:fld id="{54149D46-7902-4F6C-9445-92CA499B9946}"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25D6AE5-F27A-4A05-AFF8-584FAF151EE2}" type="datetime1">
              <a:rPr lang="en-US" smtClean="0"/>
              <a:pPr/>
              <a:t>11/22/2013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dirty="0" err="1" smtClean="0"/>
              <a:t>Maltego</a:t>
            </a:r>
            <a:r>
              <a:rPr lang="en-US" dirty="0" smtClean="0"/>
              <a:t> Radium:  Mapping Network Ties and Identities across the Internet</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4149D46-7902-4F6C-9445-92CA499B994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EBCEB1E-8DA2-4CB5-8310-D601F87F1F16}" type="datetime1">
              <a:rPr lang="en-US" smtClean="0"/>
              <a:pPr/>
              <a:t>11/22/2013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4149D46-7902-4F6C-9445-92CA499B99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Penetration_tes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bipELOt2Hr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aws.haifa.ac.il/he/Research/ResearchCenters/techlaw/DocLib/zarsky-miami.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aterva.com/web6/documentation/faq.php"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lpine.paterva.com/TDSTransforms/geoIP/lookup.ph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maltego.blogspot.com/2011/09/maltego-update-pack.htm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shodanhq.com/"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hyperlink" Target="http://www.youtube.com/playlist?list=PLC9DB3E7C258CD215" TargetMode="External"/><Relationship Id="rId3" Type="http://schemas.openxmlformats.org/officeDocument/2006/relationships/hyperlink" Target="http://www.paterva.com/web6/" TargetMode="External"/><Relationship Id="rId7" Type="http://schemas.openxmlformats.org/officeDocument/2006/relationships/hyperlink" Target="http://maltego.blogspot.com/"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maltego.blogspot.com/2013/04/blackhat-2013-tungsten-preview-trees.html" TargetMode="External"/><Relationship Id="rId11" Type="http://schemas.openxmlformats.org/officeDocument/2006/relationships/hyperlink" Target="http://www.paterva.com/malv3/303/M3GuideGUI.pdf" TargetMode="External"/><Relationship Id="rId5" Type="http://schemas.openxmlformats.org/officeDocument/2006/relationships/hyperlink" Target="http://www.paterva.com/web6/products/casefile.php" TargetMode="External"/><Relationship Id="rId10" Type="http://schemas.openxmlformats.org/officeDocument/2006/relationships/hyperlink" Target="http://www.youtube.com/watch?v=bipELOt2HrM" TargetMode="External"/><Relationship Id="rId4" Type="http://schemas.openxmlformats.org/officeDocument/2006/relationships/hyperlink" Target="http://www.paterva.com/web6/products/maltego.php" TargetMode="External"/><Relationship Id="rId9" Type="http://schemas.openxmlformats.org/officeDocument/2006/relationships/hyperlink" Target="http://www.paterva.com/MS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paterva.com/web6/products/download2.php"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hyperlink" Target="http://www.paterva.com/web6/sales/quote.php" TargetMode="External"/><Relationship Id="rId5" Type="http://schemas.openxmlformats.org/officeDocument/2006/relationships/hyperlink" Target="http://www.paterva.com/web6/products/license.php" TargetMode="External"/><Relationship Id="rId4" Type="http://schemas.openxmlformats.org/officeDocument/2006/relationships/hyperlink" Target="http://www.paterva.com/web6/products/download.php"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hyperlink" Target="http://www.youtube.com/user/PatervaMaltego" TargetMode="External"/><Relationship Id="rId5" Type="http://schemas.openxmlformats.org/officeDocument/2006/relationships/hyperlink" Target="https://www.facebook.com/Maltego" TargetMode="External"/><Relationship Id="rId4" Type="http://schemas.openxmlformats.org/officeDocument/2006/relationships/hyperlink" Target="https://twitter.com/Paterv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hyperlink" Target="http://www.paterva.com/" TargetMode="External"/><Relationship Id="rId4" Type="http://schemas.openxmlformats.org/officeDocument/2006/relationships/hyperlink" Target="mailto:roelof.temmingh@gmail.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k-state.edu/ID/SNAandNodeXL.sw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bit.ly/TM8CHP" TargetMode="External"/><Relationship Id="rId4" Type="http://schemas.openxmlformats.org/officeDocument/2006/relationships/hyperlink" Target="http://www.anibalpacheco.net/"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mailto:shalin@k-state.edu"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27248"/>
            <a:ext cx="8077200" cy="1673352"/>
          </a:xfrm>
        </p:spPr>
        <p:txBody>
          <a:bodyPr>
            <a:normAutofit fontScale="90000"/>
          </a:bodyPr>
          <a:lstStyle/>
          <a:p>
            <a:pPr algn="l"/>
            <a:r>
              <a:rPr lang="en-US" dirty="0" err="1" smtClean="0">
                <a:solidFill>
                  <a:srgbClr val="FFFF00"/>
                </a:solidFill>
              </a:rPr>
              <a:t>Maltego</a:t>
            </a:r>
            <a:r>
              <a:rPr lang="en-US" dirty="0">
                <a:solidFill>
                  <a:srgbClr val="FFFF00"/>
                </a:solidFill>
              </a:rPr>
              <a:t> </a:t>
            </a:r>
            <a:r>
              <a:rPr lang="en-US" dirty="0" smtClean="0">
                <a:solidFill>
                  <a:srgbClr val="FFFF00"/>
                </a:solidFill>
              </a:rPr>
              <a:t>Radium™:</a:t>
            </a:r>
            <a:r>
              <a:rPr lang="en-US" dirty="0" smtClean="0"/>
              <a:t>    </a:t>
            </a:r>
            <a:br>
              <a:rPr lang="en-US" dirty="0" smtClean="0"/>
            </a:br>
            <a:r>
              <a:rPr lang="en-US" dirty="0" smtClean="0"/>
              <a:t>Mapping </a:t>
            </a:r>
            <a:r>
              <a:rPr lang="en-US" dirty="0"/>
              <a:t>Network Ties and Identities across the Internet </a:t>
            </a:r>
          </a:p>
        </p:txBody>
      </p:sp>
      <p:sp>
        <p:nvSpPr>
          <p:cNvPr id="3" name="Subtitle 2"/>
          <p:cNvSpPr>
            <a:spLocks noGrp="1"/>
          </p:cNvSpPr>
          <p:nvPr>
            <p:ph type="subTitle" idx="1"/>
          </p:nvPr>
        </p:nvSpPr>
        <p:spPr>
          <a:xfrm>
            <a:off x="685800" y="1600200"/>
            <a:ext cx="8077200" cy="1499616"/>
          </a:xfrm>
        </p:spPr>
        <p:txBody>
          <a:bodyPr>
            <a:normAutofit/>
          </a:bodyPr>
          <a:lstStyle/>
          <a:p>
            <a:r>
              <a:rPr lang="en-US" dirty="0" err="1" smtClean="0"/>
              <a:t>Shalin</a:t>
            </a:r>
            <a:r>
              <a:rPr lang="en-US" dirty="0" smtClean="0"/>
              <a:t> </a:t>
            </a:r>
            <a:r>
              <a:rPr lang="en-US" dirty="0" err="1" smtClean="0"/>
              <a:t>Hai</a:t>
            </a:r>
            <a:r>
              <a:rPr lang="en-US" dirty="0" smtClean="0"/>
              <a:t>-Jew</a:t>
            </a:r>
          </a:p>
          <a:p>
            <a:r>
              <a:rPr lang="en-US" dirty="0" smtClean="0"/>
              <a:t>Kansas State University</a:t>
            </a:r>
            <a:endParaRPr lang="en-US" dirty="0"/>
          </a:p>
        </p:txBody>
      </p:sp>
      <p:sp>
        <p:nvSpPr>
          <p:cNvPr id="4" name="Subtitle 2"/>
          <p:cNvSpPr txBox="1">
            <a:spLocks/>
          </p:cNvSpPr>
          <p:nvPr/>
        </p:nvSpPr>
        <p:spPr>
          <a:xfrm>
            <a:off x="1752600" y="5105400"/>
            <a:ext cx="6858000" cy="1499616"/>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r>
              <a:rPr lang="en-US" dirty="0" smtClean="0"/>
              <a:t>Conference on Higher Education Computing in Kansas (CHECK) </a:t>
            </a:r>
          </a:p>
          <a:p>
            <a:r>
              <a:rPr lang="en-US" dirty="0" smtClean="0"/>
              <a:t>May 29 – 30, 2013, Pittsburg State University, Pittsburg, Kansas </a:t>
            </a:r>
            <a:endParaRPr lang="en-US" dirty="0"/>
          </a:p>
        </p:txBody>
      </p:sp>
      <p:grpSp>
        <p:nvGrpSpPr>
          <p:cNvPr id="6" name="Group 5"/>
          <p:cNvGrpSpPr/>
          <p:nvPr/>
        </p:nvGrpSpPr>
        <p:grpSpPr>
          <a:xfrm>
            <a:off x="6248400" y="553708"/>
            <a:ext cx="2819399" cy="1280183"/>
            <a:chOff x="6248400" y="553708"/>
            <a:chExt cx="2819399" cy="1280183"/>
          </a:xfrm>
        </p:grpSpPr>
        <p:sp>
          <p:nvSpPr>
            <p:cNvPr id="7" name="Freeform 6"/>
            <p:cNvSpPr/>
            <p:nvPr/>
          </p:nvSpPr>
          <p:spPr>
            <a:xfrm>
              <a:off x="8317229" y="1370453"/>
              <a:ext cx="91440" cy="111013"/>
            </a:xfrm>
            <a:custGeom>
              <a:avLst/>
              <a:gdLst/>
              <a:ahLst/>
              <a:cxnLst/>
              <a:rect l="0" t="0" r="0" b="0"/>
              <a:pathLst>
                <a:path>
                  <a:moveTo>
                    <a:pt x="45720" y="0"/>
                  </a:moveTo>
                  <a:lnTo>
                    <a:pt x="45720" y="11101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7636073" y="907014"/>
              <a:ext cx="726876" cy="111013"/>
            </a:xfrm>
            <a:custGeom>
              <a:avLst/>
              <a:gdLst/>
              <a:ahLst/>
              <a:cxnLst/>
              <a:rect l="0" t="0" r="0" b="0"/>
              <a:pathLst>
                <a:path>
                  <a:moveTo>
                    <a:pt x="0" y="0"/>
                  </a:moveTo>
                  <a:lnTo>
                    <a:pt x="0" y="55947"/>
                  </a:lnTo>
                  <a:lnTo>
                    <a:pt x="726876" y="55947"/>
                  </a:lnTo>
                  <a:lnTo>
                    <a:pt x="726876" y="1110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6909196" y="1370453"/>
              <a:ext cx="484584" cy="111013"/>
            </a:xfrm>
            <a:custGeom>
              <a:avLst/>
              <a:gdLst/>
              <a:ahLst/>
              <a:cxnLst/>
              <a:rect l="0" t="0" r="0" b="0"/>
              <a:pathLst>
                <a:path>
                  <a:moveTo>
                    <a:pt x="0" y="0"/>
                  </a:moveTo>
                  <a:lnTo>
                    <a:pt x="0" y="55947"/>
                  </a:lnTo>
                  <a:lnTo>
                    <a:pt x="484584" y="55947"/>
                  </a:lnTo>
                  <a:lnTo>
                    <a:pt x="484584" y="11101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6424612" y="1370453"/>
              <a:ext cx="484584" cy="111013"/>
            </a:xfrm>
            <a:custGeom>
              <a:avLst/>
              <a:gdLst/>
              <a:ahLst/>
              <a:cxnLst/>
              <a:rect l="0" t="0" r="0" b="0"/>
              <a:pathLst>
                <a:path>
                  <a:moveTo>
                    <a:pt x="484584" y="0"/>
                  </a:moveTo>
                  <a:lnTo>
                    <a:pt x="484584" y="55947"/>
                  </a:lnTo>
                  <a:lnTo>
                    <a:pt x="0" y="55947"/>
                  </a:lnTo>
                  <a:lnTo>
                    <a:pt x="0" y="11101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909196" y="907014"/>
              <a:ext cx="726876" cy="111013"/>
            </a:xfrm>
            <a:custGeom>
              <a:avLst/>
              <a:gdLst/>
              <a:ahLst/>
              <a:cxnLst/>
              <a:rect l="0" t="0" r="0" b="0"/>
              <a:pathLst>
                <a:path>
                  <a:moveTo>
                    <a:pt x="726876" y="0"/>
                  </a:moveTo>
                  <a:lnTo>
                    <a:pt x="726876" y="55947"/>
                  </a:lnTo>
                  <a:lnTo>
                    <a:pt x="0" y="55947"/>
                  </a:lnTo>
                  <a:lnTo>
                    <a:pt x="0" y="1110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Oval 11"/>
            <p:cNvSpPr/>
            <p:nvPr/>
          </p:nvSpPr>
          <p:spPr>
            <a:xfrm>
              <a:off x="7459860" y="554589"/>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7812285" y="553708"/>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dirty="0"/>
            </a:p>
          </p:txBody>
        </p:sp>
        <p:sp>
          <p:nvSpPr>
            <p:cNvPr id="14" name="Oval 13"/>
            <p:cNvSpPr/>
            <p:nvPr/>
          </p:nvSpPr>
          <p:spPr>
            <a:xfrm>
              <a:off x="6732984" y="1018028"/>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7085409" y="1017146"/>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a:p>
          </p:txBody>
        </p:sp>
        <p:sp>
          <p:nvSpPr>
            <p:cNvPr id="16" name="Oval 15"/>
            <p:cNvSpPr/>
            <p:nvPr/>
          </p:nvSpPr>
          <p:spPr>
            <a:xfrm>
              <a:off x="6248400" y="1481466"/>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6600825" y="1480585"/>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a:p>
          </p:txBody>
        </p:sp>
        <p:sp>
          <p:nvSpPr>
            <p:cNvPr id="18" name="Oval 17"/>
            <p:cNvSpPr/>
            <p:nvPr/>
          </p:nvSpPr>
          <p:spPr>
            <a:xfrm>
              <a:off x="7217568" y="1481466"/>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7569993" y="1480585"/>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a:p>
          </p:txBody>
        </p:sp>
        <p:sp>
          <p:nvSpPr>
            <p:cNvPr id="20" name="Oval 19"/>
            <p:cNvSpPr/>
            <p:nvPr/>
          </p:nvSpPr>
          <p:spPr>
            <a:xfrm>
              <a:off x="8186737" y="1018028"/>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8539162" y="1017146"/>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a:p>
          </p:txBody>
        </p:sp>
        <p:sp>
          <p:nvSpPr>
            <p:cNvPr id="22" name="Oval 21"/>
            <p:cNvSpPr/>
            <p:nvPr/>
          </p:nvSpPr>
          <p:spPr>
            <a:xfrm>
              <a:off x="8186737" y="1481466"/>
              <a:ext cx="352425" cy="35242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8539162" y="1480585"/>
              <a:ext cx="528637" cy="352425"/>
            </a:xfrm>
            <a:custGeom>
              <a:avLst/>
              <a:gdLst>
                <a:gd name="connsiteX0" fmla="*/ 0 w 528637"/>
                <a:gd name="connsiteY0" fmla="*/ 0 h 352425"/>
                <a:gd name="connsiteX1" fmla="*/ 528637 w 528637"/>
                <a:gd name="connsiteY1" fmla="*/ 0 h 352425"/>
                <a:gd name="connsiteX2" fmla="*/ 528637 w 528637"/>
                <a:gd name="connsiteY2" fmla="*/ 352425 h 352425"/>
                <a:gd name="connsiteX3" fmla="*/ 0 w 528637"/>
                <a:gd name="connsiteY3" fmla="*/ 352425 h 352425"/>
                <a:gd name="connsiteX4" fmla="*/ 0 w 528637"/>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352425">
                  <a:moveTo>
                    <a:pt x="0" y="0"/>
                  </a:moveTo>
                  <a:lnTo>
                    <a:pt x="528637" y="0"/>
                  </a:lnTo>
                  <a:lnTo>
                    <a:pt x="528637" y="352425"/>
                  </a:lnTo>
                  <a:lnTo>
                    <a:pt x="0" y="352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endParaRPr lang="en-US" sz="1300" kern="1200"/>
            </a:p>
          </p:txBody>
        </p:sp>
      </p:grpSp>
    </p:spTree>
    <p:extLst>
      <p:ext uri="{BB962C8B-B14F-4D97-AF65-F5344CB8AC3E}">
        <p14:creationId xmlns:p14="http://schemas.microsoft.com/office/powerpoint/2010/main" val="1810876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Network </a:t>
            </a:r>
            <a:r>
              <a:rPr lang="en-US" dirty="0" smtClean="0">
                <a:solidFill>
                  <a:srgbClr val="FFFF00"/>
                </a:solidFill>
              </a:rPr>
              <a:t>Graphs</a:t>
            </a:r>
            <a:r>
              <a:rPr lang="en-US" dirty="0" smtClean="0"/>
              <a:t> / Visualizations</a:t>
            </a:r>
            <a:endParaRPr lang="en-US" dirty="0"/>
          </a:p>
        </p:txBody>
      </p:sp>
      <p:sp>
        <p:nvSpPr>
          <p:cNvPr id="3" name="Content Placeholder 2"/>
          <p:cNvSpPr>
            <a:spLocks noGrp="1"/>
          </p:cNvSpPr>
          <p:nvPr>
            <p:ph idx="1"/>
          </p:nvPr>
        </p:nvSpPr>
        <p:spPr>
          <a:xfrm>
            <a:off x="457200" y="1775191"/>
            <a:ext cx="8229600" cy="4854209"/>
          </a:xfrm>
        </p:spPr>
        <p:txBody>
          <a:bodyPr>
            <a:normAutofit fontScale="77500" lnSpcReduction="20000"/>
          </a:bodyPr>
          <a:lstStyle/>
          <a:p>
            <a:r>
              <a:rPr lang="en-US" dirty="0" smtClean="0"/>
              <a:t>Graphs built from graph metrics, which describe structural aspects of the network (such as numbers of nodes and links, types of connections, density or sparseness of ties, leadership and role types, motif censuses, and other factors) </a:t>
            </a:r>
          </a:p>
          <a:p>
            <a:r>
              <a:rPr lang="en-US" dirty="0" smtClean="0"/>
              <a:t>Graphs as 2D spaces</a:t>
            </a:r>
          </a:p>
          <a:p>
            <a:pPr lvl="1"/>
            <a:r>
              <a:rPr lang="en-US" dirty="0" smtClean="0"/>
              <a:t>Not x or y axes but about relationships between the nodes and the links  </a:t>
            </a:r>
          </a:p>
          <a:p>
            <a:pPr lvl="1"/>
            <a:r>
              <a:rPr lang="en-US" dirty="0" smtClean="0"/>
              <a:t>Can lay out the same information in multiple ways using the same layout algorithm </a:t>
            </a:r>
          </a:p>
          <a:p>
            <a:r>
              <a:rPr lang="en-US" dirty="0" smtClean="0"/>
              <a:t>Nodes and links (node-link diagrams); vertices and edges / arcs </a:t>
            </a:r>
          </a:p>
          <a:p>
            <a:pPr lvl="1"/>
            <a:r>
              <a:rPr lang="en-US" dirty="0" smtClean="0"/>
              <a:t>Direct and indirect ties </a:t>
            </a:r>
          </a:p>
          <a:p>
            <a:pPr lvl="1"/>
            <a:r>
              <a:rPr lang="en-US" dirty="0" smtClean="0"/>
              <a:t>Centrality-</a:t>
            </a:r>
            <a:r>
              <a:rPr lang="en-US" dirty="0" err="1" smtClean="0"/>
              <a:t>peripherality</a:t>
            </a:r>
            <a:r>
              <a:rPr lang="en-US" dirty="0" smtClean="0"/>
              <a:t> dynamic (degree centrality); closeness-distance dynamic (paths; degrees of separation)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10</a:t>
            </a:fld>
            <a:endParaRPr lang="en-US"/>
          </a:p>
        </p:txBody>
      </p:sp>
    </p:spTree>
    <p:extLst>
      <p:ext uri="{BB962C8B-B14F-4D97-AF65-F5344CB8AC3E}">
        <p14:creationId xmlns:p14="http://schemas.microsoft.com/office/powerpoint/2010/main" val="2634019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a:t>
            </a:r>
            <a:r>
              <a:rPr lang="en-US" dirty="0">
                <a:solidFill>
                  <a:srgbClr val="FFFF00"/>
                </a:solidFill>
              </a:rPr>
              <a:t>Graphs</a:t>
            </a:r>
            <a:r>
              <a:rPr lang="en-US" dirty="0"/>
              <a:t> / </a:t>
            </a:r>
            <a:r>
              <a:rPr lang="en-US" dirty="0" smtClean="0"/>
              <a:t>Visualizations </a:t>
            </a:r>
            <a:r>
              <a:rPr lang="en-US" sz="2200" dirty="0" smtClean="0"/>
              <a:t>(cont.) </a:t>
            </a:r>
            <a:endParaRPr lang="en-US" sz="2200" dirty="0"/>
          </a:p>
        </p:txBody>
      </p:sp>
      <p:sp>
        <p:nvSpPr>
          <p:cNvPr id="3" name="Content Placeholder 2"/>
          <p:cNvSpPr>
            <a:spLocks noGrp="1"/>
          </p:cNvSpPr>
          <p:nvPr>
            <p:ph idx="1"/>
          </p:nvPr>
        </p:nvSpPr>
        <p:spPr/>
        <p:txBody>
          <a:bodyPr>
            <a:normAutofit fontScale="85000" lnSpcReduction="20000"/>
          </a:bodyPr>
          <a:lstStyle/>
          <a:p>
            <a:r>
              <a:rPr lang="en-US" dirty="0"/>
              <a:t>Fat </a:t>
            </a:r>
            <a:r>
              <a:rPr lang="en-US" dirty="0" smtClean="0"/>
              <a:t>(influential) and thin (peripheral) </a:t>
            </a:r>
            <a:r>
              <a:rPr lang="en-US" dirty="0"/>
              <a:t>nodes; bridging nodes </a:t>
            </a:r>
            <a:endParaRPr lang="en-US" dirty="0" smtClean="0"/>
          </a:p>
          <a:p>
            <a:pPr lvl="1"/>
            <a:r>
              <a:rPr lang="en-US" dirty="0" smtClean="0"/>
              <a:t>Nodes are parts of multiple or many networks </a:t>
            </a:r>
          </a:p>
          <a:p>
            <a:pPr lvl="1"/>
            <a:r>
              <a:rPr lang="en-US" dirty="0" smtClean="0"/>
              <a:t>Nodes play different roles in different networks </a:t>
            </a:r>
            <a:endParaRPr lang="en-US" dirty="0"/>
          </a:p>
          <a:p>
            <a:r>
              <a:rPr lang="en-US" dirty="0"/>
              <a:t>Dense networks vs. low-density (sparse) networks  </a:t>
            </a:r>
            <a:endParaRPr lang="en-US" dirty="0" smtClean="0"/>
          </a:p>
          <a:p>
            <a:pPr lvl="1"/>
            <a:r>
              <a:rPr lang="en-US" dirty="0" smtClean="0"/>
              <a:t>Networks function better with density for some group objectives; </a:t>
            </a:r>
            <a:r>
              <a:rPr lang="en-US" dirty="0"/>
              <a:t>n</a:t>
            </a:r>
            <a:r>
              <a:rPr lang="en-US" dirty="0" smtClean="0"/>
              <a:t>etworks function better with low-density or sparseness for some other group objectives </a:t>
            </a:r>
          </a:p>
          <a:p>
            <a:pPr lvl="1"/>
            <a:r>
              <a:rPr lang="en-US" dirty="0" smtClean="0"/>
              <a:t>Path dynamics for percolation and flow </a:t>
            </a:r>
            <a:endParaRPr lang="en-US" dirty="0"/>
          </a:p>
          <a:p>
            <a:r>
              <a:rPr lang="en-US" dirty="0"/>
              <a:t>In-group; out-group dynamics; social identity </a:t>
            </a:r>
            <a:r>
              <a:rPr lang="en-US" dirty="0" smtClean="0"/>
              <a:t>(node, sub-group, network, and multi-network levels) </a:t>
            </a:r>
          </a:p>
          <a:p>
            <a:r>
              <a:rPr lang="en-US" dirty="0" smtClean="0"/>
              <a:t>Layering </a:t>
            </a:r>
            <a:r>
              <a:rPr lang="en-US" dirty="0"/>
              <a:t>effects; network dependencies; network overlap and </a:t>
            </a:r>
            <a:r>
              <a:rPr lang="en-US" dirty="0" smtClean="0"/>
              <a:t>interrelationships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11</a:t>
            </a:fld>
            <a:endParaRPr lang="en-US"/>
          </a:p>
        </p:txBody>
      </p:sp>
    </p:spTree>
    <p:extLst>
      <p:ext uri="{BB962C8B-B14F-4D97-AF65-F5344CB8AC3E}">
        <p14:creationId xmlns:p14="http://schemas.microsoft.com/office/powerpoint/2010/main" val="1313919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Automapped</a:t>
            </a:r>
            <a:r>
              <a:rPr lang="en-US" dirty="0" smtClean="0"/>
              <a:t> </a:t>
            </a:r>
            <a:r>
              <a:rPr lang="en-US" dirty="0" smtClean="0">
                <a:solidFill>
                  <a:srgbClr val="FFFF00"/>
                </a:solidFill>
              </a:rPr>
              <a:t>Tree</a:t>
            </a:r>
            <a:r>
              <a:rPr lang="en-US" dirty="0" smtClean="0"/>
              <a:t> </a:t>
            </a:r>
            <a:r>
              <a:rPr lang="en-US" dirty="0" smtClean="0">
                <a:solidFill>
                  <a:srgbClr val="FFFF00"/>
                </a:solidFill>
              </a:rPr>
              <a:t>Hierarchies </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Multimodal elements </a:t>
            </a:r>
          </a:p>
          <a:p>
            <a:pPr lvl="1"/>
            <a:r>
              <a:rPr lang="en-US" dirty="0" smtClean="0"/>
              <a:t>Root entities</a:t>
            </a:r>
          </a:p>
          <a:p>
            <a:pPr lvl="1"/>
            <a:r>
              <a:rPr lang="en-US" dirty="0" smtClean="0"/>
              <a:t>Leaf entities  </a:t>
            </a:r>
          </a:p>
          <a:p>
            <a:pPr lvl="1"/>
            <a:r>
              <a:rPr lang="en-US" dirty="0" smtClean="0"/>
              <a:t>Branching connections </a:t>
            </a:r>
          </a:p>
          <a:p>
            <a:pPr lvl="1"/>
            <a:r>
              <a:rPr lang="en-US" dirty="0" smtClean="0"/>
              <a:t>Connective events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552" y="3657600"/>
            <a:ext cx="6299413" cy="2819400"/>
          </a:xfrm>
          <a:prstGeom prst="rect">
            <a:avLst/>
          </a:prstGeom>
        </p:spPr>
      </p:pic>
    </p:spTree>
    <p:extLst>
      <p:ext uri="{BB962C8B-B14F-4D97-AF65-F5344CB8AC3E}">
        <p14:creationId xmlns:p14="http://schemas.microsoft.com/office/powerpoint/2010/main" val="1719425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Penetration Testing?</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What do you know about penetration (pen) testing? </a:t>
            </a:r>
          </a:p>
          <a:p>
            <a:r>
              <a:rPr lang="en-US" dirty="0" smtClean="0"/>
              <a:t>Any prior experiences with </a:t>
            </a:r>
            <a:r>
              <a:rPr lang="en-US" dirty="0" err="1" smtClean="0"/>
              <a:t>Maltego</a:t>
            </a:r>
            <a:r>
              <a:rPr lang="en-US" dirty="0" smtClean="0"/>
              <a:t> Radium™?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13</a:t>
            </a:fld>
            <a:endParaRPr lang="en-US"/>
          </a:p>
        </p:txBody>
      </p:sp>
      <p:pic>
        <p:nvPicPr>
          <p:cNvPr id="6" name="Picture 3" descr="C:\Users\shalin.USERS\AppData\Local\Microsoft\Windows\Temporary Internet Files\Content.IE5\BAC8MVMY\MC9002150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348966" cy="17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955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solidFill>
                  <a:srgbClr val="FFFF00"/>
                </a:solidFill>
              </a:rPr>
              <a:t>Maltego</a:t>
            </a:r>
            <a:r>
              <a:rPr lang="en-US" dirty="0" smtClean="0">
                <a:solidFill>
                  <a:srgbClr val="FFFF00"/>
                </a:solidFill>
              </a:rPr>
              <a:t> Radium™</a:t>
            </a:r>
            <a:endParaRPr lang="en-US" dirty="0">
              <a:solidFill>
                <a:srgbClr val="FFFF00"/>
              </a:solidFill>
            </a:endParaRPr>
          </a:p>
        </p:txBody>
      </p:sp>
      <p:sp>
        <p:nvSpPr>
          <p:cNvPr id="7" name="Text Placeholder 6"/>
          <p:cNvSpPr>
            <a:spLocks noGrp="1"/>
          </p:cNvSpPr>
          <p:nvPr>
            <p:ph type="body" idx="1"/>
          </p:nvPr>
        </p:nvSpPr>
        <p:spPr>
          <a:xfrm>
            <a:off x="1447800" y="3048000"/>
            <a:ext cx="7239000" cy="3352800"/>
          </a:xfrm>
        </p:spPr>
        <p:txBody>
          <a:bodyPr>
            <a:noAutofit/>
          </a:bodyPr>
          <a:lstStyle/>
          <a:p>
            <a:r>
              <a:rPr lang="en-US" b="1" dirty="0"/>
              <a:t>Uses Java </a:t>
            </a:r>
          </a:p>
          <a:p>
            <a:pPr lvl="1"/>
            <a:r>
              <a:rPr lang="en-US" sz="2000" b="1" dirty="0"/>
              <a:t>Runs on Windows, Mac, and Linux </a:t>
            </a:r>
            <a:r>
              <a:rPr lang="en-US" sz="2000" b="1" dirty="0" smtClean="0"/>
              <a:t> operating systems </a:t>
            </a:r>
            <a:endParaRPr lang="en-US" sz="2000" b="1" dirty="0"/>
          </a:p>
          <a:p>
            <a:endParaRPr lang="en-US" b="1" dirty="0" smtClean="0"/>
          </a:p>
          <a:p>
            <a:r>
              <a:rPr lang="en-US" b="1" dirty="0" smtClean="0"/>
              <a:t>Applies </a:t>
            </a:r>
            <a:r>
              <a:rPr lang="en-US" b="1" dirty="0"/>
              <a:t>a 2D or 3D Graphical User Interface (GUI) </a:t>
            </a:r>
            <a:endParaRPr lang="en-US" b="1" dirty="0" smtClean="0"/>
          </a:p>
          <a:p>
            <a:endParaRPr lang="en-US" b="1" dirty="0"/>
          </a:p>
          <a:p>
            <a:r>
              <a:rPr lang="en-US" b="1" dirty="0" smtClean="0"/>
              <a:t>Enables complex and fast crawls without need for command line coding</a:t>
            </a:r>
            <a:endParaRPr lang="en-US" b="1" dirty="0"/>
          </a:p>
          <a:p>
            <a:endParaRPr lang="en-US" b="1" dirty="0" smtClean="0"/>
          </a:p>
          <a:p>
            <a:r>
              <a:rPr lang="en-US" b="1" dirty="0" smtClean="0"/>
              <a:t>Uses </a:t>
            </a:r>
            <a:r>
              <a:rPr lang="en-US" b="1" dirty="0" err="1"/>
              <a:t>Maltego</a:t>
            </a:r>
            <a:r>
              <a:rPr lang="en-US" b="1" dirty="0"/>
              <a:t> </a:t>
            </a:r>
            <a:r>
              <a:rPr lang="en-US" b="1" dirty="0" smtClean="0"/>
              <a:t>Radium™ (by </a:t>
            </a:r>
            <a:r>
              <a:rPr lang="en-US" b="1" dirty="0" err="1" smtClean="0"/>
              <a:t>Paterva</a:t>
            </a:r>
            <a:r>
              <a:rPr lang="en-US" b="1" dirty="0"/>
              <a:t>) </a:t>
            </a:r>
            <a:r>
              <a:rPr lang="en-US" b="1" dirty="0" smtClean="0"/>
              <a:t>Transform Application Servers </a:t>
            </a:r>
            <a:r>
              <a:rPr lang="en-US" b="1" dirty="0"/>
              <a:t>for some data extractions </a:t>
            </a:r>
          </a:p>
          <a:p>
            <a:endParaRPr lang="en-US" b="1"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14</a:t>
            </a:fld>
            <a:endParaRPr lang="en-US"/>
          </a:p>
        </p:txBody>
      </p:sp>
      <p:pic>
        <p:nvPicPr>
          <p:cNvPr id="1026" name="Picture 2" descr="http://www.paterva.com/web6/images/maltegosideba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562100" cy="13113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10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t>
            </a:r>
            <a:r>
              <a:rPr lang="en-US" dirty="0">
                <a:solidFill>
                  <a:srgbClr val="FFFF00"/>
                </a:solidFill>
              </a:rPr>
              <a:t>Features</a:t>
            </a:r>
            <a:r>
              <a:rPr lang="en-US" dirty="0"/>
              <a:t> of </a:t>
            </a:r>
            <a:r>
              <a:rPr lang="en-US" dirty="0" err="1" smtClean="0"/>
              <a:t>Maltego</a:t>
            </a:r>
            <a:r>
              <a:rPr lang="en-US" dirty="0" smtClean="0"/>
              <a:t> Radium™</a:t>
            </a:r>
            <a:endParaRPr lang="en-US" sz="2000" dirty="0"/>
          </a:p>
        </p:txBody>
      </p:sp>
      <p:sp>
        <p:nvSpPr>
          <p:cNvPr id="3" name="Content Placeholder 2"/>
          <p:cNvSpPr>
            <a:spLocks noGrp="1"/>
          </p:cNvSpPr>
          <p:nvPr>
            <p:ph idx="1"/>
          </p:nvPr>
        </p:nvSpPr>
        <p:spPr/>
        <p:txBody>
          <a:bodyPr>
            <a:normAutofit fontScale="77500" lnSpcReduction="20000"/>
          </a:bodyPr>
          <a:lstStyle/>
          <a:p>
            <a:r>
              <a:rPr lang="en-US" dirty="0" smtClean="0"/>
              <a:t>Shows links between people; groups of people (social networks); companies; organizations; web sites; internet infrastructure (domain, DNS names, </a:t>
            </a:r>
            <a:r>
              <a:rPr lang="en-US" dirty="0" err="1" smtClean="0"/>
              <a:t>netblocks</a:t>
            </a:r>
            <a:r>
              <a:rPr lang="en-US" dirty="0" smtClean="0"/>
              <a:t>, IP addresses); phrases; affiliations; documents and files</a:t>
            </a:r>
          </a:p>
          <a:p>
            <a:pPr lvl="1"/>
            <a:r>
              <a:rPr lang="en-US" dirty="0" smtClean="0"/>
              <a:t>Based on open-source (publicly available)  information or “open-source intelligence” (OSINT)</a:t>
            </a:r>
          </a:p>
          <a:p>
            <a:pPr lvl="1"/>
            <a:r>
              <a:rPr lang="en-US" dirty="0" smtClean="0"/>
              <a:t>Does not involve the breaking of network controls to access information</a:t>
            </a:r>
          </a:p>
          <a:p>
            <a:pPr lvl="1"/>
            <a:r>
              <a:rPr lang="en-US" dirty="0" smtClean="0"/>
              <a:t>Assumes benign information in isolation may be turned malicious in combination and / or relationship to other data (as in “big data” analytics) </a:t>
            </a:r>
          </a:p>
          <a:p>
            <a:r>
              <a:rPr lang="en-US" dirty="0" smtClean="0"/>
              <a:t>Is a “dual use” technology with a range of applied “data harvesting” / structure-mining / </a:t>
            </a:r>
            <a:r>
              <a:rPr lang="en-US" dirty="0" err="1" smtClean="0"/>
              <a:t>datamining</a:t>
            </a:r>
            <a:r>
              <a:rPr lang="en-US" dirty="0" smtClean="0"/>
              <a:t> and analytical uses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15</a:t>
            </a:fld>
            <a:endParaRPr lang="en-US"/>
          </a:p>
        </p:txBody>
      </p:sp>
    </p:spTree>
    <p:extLst>
      <p:ext uri="{BB962C8B-B14F-4D97-AF65-F5344CB8AC3E}">
        <p14:creationId xmlns:p14="http://schemas.microsoft.com/office/powerpoint/2010/main" val="775820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Penetration (“</a:t>
            </a:r>
            <a:r>
              <a:rPr lang="en-US" dirty="0" smtClean="0">
                <a:solidFill>
                  <a:srgbClr val="FFFF00"/>
                </a:solidFill>
              </a:rPr>
              <a:t>Pen</a:t>
            </a:r>
            <a:r>
              <a:rPr lang="en-US" dirty="0" smtClean="0"/>
              <a:t>”) Testing</a:t>
            </a:r>
            <a:endParaRPr lang="en-US" dirty="0"/>
          </a:p>
        </p:txBody>
      </p:sp>
      <p:sp>
        <p:nvSpPr>
          <p:cNvPr id="3" name="Content Placeholder 2"/>
          <p:cNvSpPr>
            <a:spLocks noGrp="1"/>
          </p:cNvSpPr>
          <p:nvPr>
            <p:ph idx="1"/>
          </p:nvPr>
        </p:nvSpPr>
        <p:spPr/>
        <p:txBody>
          <a:bodyPr>
            <a:normAutofit fontScale="92500"/>
          </a:bodyPr>
          <a:lstStyle/>
          <a:p>
            <a:r>
              <a:rPr lang="en-US" dirty="0" smtClean="0"/>
              <a:t>“Penetration”:  </a:t>
            </a:r>
            <a:r>
              <a:rPr lang="en-US" dirty="0"/>
              <a:t>U</a:t>
            </a:r>
            <a:r>
              <a:rPr lang="en-US" dirty="0" smtClean="0"/>
              <a:t>nauthorized access or a “break-in” to a protected network </a:t>
            </a:r>
          </a:p>
          <a:p>
            <a:pPr lvl="1"/>
            <a:r>
              <a:rPr lang="en-US" dirty="0" smtClean="0"/>
              <a:t>Combination of attacks on hardware (device exploits), software (malware, password cracking, </a:t>
            </a:r>
            <a:r>
              <a:rPr lang="en-US" dirty="0" err="1" smtClean="0"/>
              <a:t>keyloggers</a:t>
            </a:r>
            <a:r>
              <a:rPr lang="en-US" dirty="0" smtClean="0"/>
              <a:t>, and </a:t>
            </a:r>
            <a:r>
              <a:rPr lang="en-US" dirty="0"/>
              <a:t>T</a:t>
            </a:r>
            <a:r>
              <a:rPr lang="en-US" dirty="0" smtClean="0"/>
              <a:t>rojan </a:t>
            </a:r>
            <a:r>
              <a:rPr lang="en-US" dirty="0"/>
              <a:t>H</a:t>
            </a:r>
            <a:r>
              <a:rPr lang="en-US" dirty="0" smtClean="0"/>
              <a:t>orses), and wetware (social engineering, phishing, and spear phishing)</a:t>
            </a:r>
          </a:p>
          <a:p>
            <a:pPr lvl="1"/>
            <a:r>
              <a:rPr lang="en-US" dirty="0" smtClean="0"/>
              <a:t>Black Box, Gray Box, or Crystal Box (no knowledge of the target network; partial knowledge of the target network; full knowledge of the target network)</a:t>
            </a:r>
          </a:p>
          <a:p>
            <a:pPr lvl="1"/>
            <a:r>
              <a:rPr lang="en-US" dirty="0" smtClean="0"/>
              <a:t>Conceptualized and practiced in an adversarial way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16</a:t>
            </a:fld>
            <a:endParaRPr lang="en-US"/>
          </a:p>
        </p:txBody>
      </p:sp>
    </p:spTree>
    <p:extLst>
      <p:ext uri="{BB962C8B-B14F-4D97-AF65-F5344CB8AC3E}">
        <p14:creationId xmlns:p14="http://schemas.microsoft.com/office/powerpoint/2010/main" val="573870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Penetration </a:t>
            </a:r>
            <a:r>
              <a:rPr lang="en-US" dirty="0"/>
              <a:t>(“</a:t>
            </a:r>
            <a:r>
              <a:rPr lang="en-US" dirty="0">
                <a:solidFill>
                  <a:srgbClr val="FFFF00"/>
                </a:solidFill>
              </a:rPr>
              <a:t>Pen</a:t>
            </a:r>
            <a:r>
              <a:rPr lang="en-US" dirty="0"/>
              <a:t>”) </a:t>
            </a:r>
            <a:r>
              <a:rPr lang="en-US" dirty="0" smtClean="0"/>
              <a:t>Testing </a:t>
            </a:r>
            <a:r>
              <a:rPr lang="en-US" sz="2200" dirty="0" smtClean="0"/>
              <a:t>(cont.)</a:t>
            </a:r>
            <a:endParaRPr lang="en-US" sz="2200" dirty="0"/>
          </a:p>
        </p:txBody>
      </p:sp>
      <p:sp>
        <p:nvSpPr>
          <p:cNvPr id="3" name="Content Placeholder 2"/>
          <p:cNvSpPr>
            <a:spLocks noGrp="1"/>
          </p:cNvSpPr>
          <p:nvPr>
            <p:ph idx="1"/>
          </p:nvPr>
        </p:nvSpPr>
        <p:spPr/>
        <p:txBody>
          <a:bodyPr>
            <a:normAutofit fontScale="92500" lnSpcReduction="10000"/>
          </a:bodyPr>
          <a:lstStyle/>
          <a:p>
            <a:r>
              <a:rPr lang="en-US" dirty="0"/>
              <a:t>Risk environment modeling with adversaries (white and gray-hat </a:t>
            </a:r>
            <a:r>
              <a:rPr lang="en-US" dirty="0" smtClean="0"/>
              <a:t>hackers; red teams) </a:t>
            </a:r>
          </a:p>
          <a:p>
            <a:pPr lvl="1"/>
            <a:r>
              <a:rPr lang="en-US" dirty="0" smtClean="0"/>
              <a:t>Offensive </a:t>
            </a:r>
            <a:r>
              <a:rPr lang="en-US" dirty="0"/>
              <a:t>and defensive campaigns </a:t>
            </a:r>
            <a:r>
              <a:rPr lang="en-US" dirty="0" smtClean="0"/>
              <a:t>(pen testing part of offensive security testing)</a:t>
            </a:r>
          </a:p>
          <a:p>
            <a:pPr lvl="1"/>
            <a:r>
              <a:rPr lang="en-US" sz="2800" dirty="0" smtClean="0"/>
              <a:t>Countermeasures</a:t>
            </a:r>
            <a:r>
              <a:rPr lang="en-US" sz="2800" b="1" dirty="0"/>
              <a:t>:  </a:t>
            </a:r>
            <a:r>
              <a:rPr lang="en-US" sz="2800" dirty="0"/>
              <a:t>security awareness, </a:t>
            </a:r>
            <a:r>
              <a:rPr lang="en-US" sz="2800" dirty="0" smtClean="0"/>
              <a:t>self-awareness of vulnerabilities (technological, human, political, policy, and others), policy-setting</a:t>
            </a:r>
            <a:r>
              <a:rPr lang="en-US" sz="2800" dirty="0"/>
              <a:t>, </a:t>
            </a:r>
            <a:r>
              <a:rPr lang="en-US" sz="2800" dirty="0" smtClean="0"/>
              <a:t>surveillance / intrusion detection, firewalls, training </a:t>
            </a:r>
            <a:r>
              <a:rPr lang="en-US" sz="2800" dirty="0"/>
              <a:t>of staff, security networks, technologies, communications, professional partnerships, and </a:t>
            </a:r>
            <a:r>
              <a:rPr lang="en-US" sz="2800" dirty="0" smtClean="0"/>
              <a:t>others</a:t>
            </a:r>
            <a:r>
              <a:rPr lang="en-US" sz="2800" dirty="0"/>
              <a:t> </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17</a:t>
            </a:fld>
            <a:endParaRPr lang="en-US"/>
          </a:p>
        </p:txBody>
      </p:sp>
    </p:spTree>
    <p:extLst>
      <p:ext uri="{BB962C8B-B14F-4D97-AF65-F5344CB8AC3E}">
        <p14:creationId xmlns:p14="http://schemas.microsoft.com/office/powerpoint/2010/main" val="3933617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Penetration (“</a:t>
            </a:r>
            <a:r>
              <a:rPr lang="en-US" dirty="0" smtClean="0">
                <a:solidFill>
                  <a:srgbClr val="FFFF00"/>
                </a:solidFill>
              </a:rPr>
              <a:t>Pen</a:t>
            </a:r>
            <a:r>
              <a:rPr lang="en-US" dirty="0" smtClean="0"/>
              <a:t>”) Testing </a:t>
            </a:r>
            <a:r>
              <a:rPr lang="en-US" sz="2200" dirty="0" smtClean="0"/>
              <a:t>(cont.) </a:t>
            </a:r>
            <a:endParaRPr lang="en-US" sz="2200" dirty="0"/>
          </a:p>
        </p:txBody>
      </p:sp>
      <p:sp>
        <p:nvSpPr>
          <p:cNvPr id="3" name="Content Placeholder 2"/>
          <p:cNvSpPr>
            <a:spLocks noGrp="1"/>
          </p:cNvSpPr>
          <p:nvPr>
            <p:ph idx="1"/>
          </p:nvPr>
        </p:nvSpPr>
        <p:spPr/>
        <p:txBody>
          <a:bodyPr>
            <a:normAutofit fontScale="85000" lnSpcReduction="20000"/>
          </a:bodyPr>
          <a:lstStyle/>
          <a:p>
            <a:r>
              <a:rPr lang="en-US" dirty="0" err="1" smtClean="0"/>
              <a:t>Maltego</a:t>
            </a:r>
            <a:r>
              <a:rPr lang="en-US" dirty="0" smtClean="0"/>
              <a:t> Radium™ </a:t>
            </a:r>
          </a:p>
          <a:p>
            <a:pPr lvl="1"/>
            <a:r>
              <a:rPr lang="en-US" dirty="0"/>
              <a:t>Enables crawls </a:t>
            </a:r>
            <a:r>
              <a:rPr lang="en-US" dirty="0" smtClean="0"/>
              <a:t>/ scrapes / scans of the </a:t>
            </a:r>
            <a:r>
              <a:rPr lang="en-US" dirty="0"/>
              <a:t>potential public and private “attack </a:t>
            </a:r>
            <a:r>
              <a:rPr lang="en-US" dirty="0" smtClean="0"/>
              <a:t>vectors” </a:t>
            </a:r>
            <a:r>
              <a:rPr lang="en-US" dirty="0"/>
              <a:t>of an organization or network’s structure </a:t>
            </a:r>
          </a:p>
          <a:p>
            <a:pPr lvl="1"/>
            <a:r>
              <a:rPr lang="en-US" dirty="0"/>
              <a:t>Shows what is seeable and knowable by others, so proper protections may be put into place (as part of basic electronic reconnaissance or </a:t>
            </a:r>
            <a:r>
              <a:rPr lang="en-US" dirty="0" smtClean="0"/>
              <a:t>surveillance of so-called “perimeter systems”) </a:t>
            </a:r>
            <a:endParaRPr lang="en-US" dirty="0"/>
          </a:p>
          <a:p>
            <a:pPr lvl="1"/>
            <a:r>
              <a:rPr lang="en-US" dirty="0" smtClean="0"/>
              <a:t>May </a:t>
            </a:r>
            <a:r>
              <a:rPr lang="en-US" dirty="0"/>
              <a:t>be used as part of a “red team” simulated </a:t>
            </a:r>
            <a:r>
              <a:rPr lang="en-US" dirty="0" smtClean="0"/>
              <a:t>(or actual) </a:t>
            </a:r>
            <a:r>
              <a:rPr lang="en-US" dirty="0"/>
              <a:t>attack to test defenses in </a:t>
            </a:r>
            <a:r>
              <a:rPr lang="en-US" dirty="0">
                <a:hlinkClick r:id="rId3"/>
              </a:rPr>
              <a:t>pen testing</a:t>
            </a:r>
            <a:endParaRPr lang="en-US" dirty="0"/>
          </a:p>
          <a:p>
            <a:pPr lvl="1"/>
            <a:r>
              <a:rPr lang="en-US" dirty="0" smtClean="0"/>
              <a:t>Offers a starting point for the strategy, planning, further probes, and other actions </a:t>
            </a:r>
          </a:p>
          <a:p>
            <a:pPr lvl="2"/>
            <a:r>
              <a:rPr lang="en-US" dirty="0" smtClean="0"/>
              <a:t>May be followed by more focused, targeted, and nuanced attacks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18</a:t>
            </a:fld>
            <a:endParaRPr lang="en-US"/>
          </a:p>
        </p:txBody>
      </p:sp>
    </p:spTree>
    <p:extLst>
      <p:ext uri="{BB962C8B-B14F-4D97-AF65-F5344CB8AC3E}">
        <p14:creationId xmlns:p14="http://schemas.microsoft.com/office/powerpoint/2010/main" val="3973943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Individual-Level </a:t>
            </a:r>
            <a:r>
              <a:rPr lang="en-US" dirty="0" smtClean="0">
                <a:solidFill>
                  <a:srgbClr val="0070C0"/>
                </a:solidFill>
              </a:rPr>
              <a:t>Attacks</a:t>
            </a:r>
            <a:endParaRPr lang="en-US" dirty="0">
              <a:solidFill>
                <a:srgbClr val="0070C0"/>
              </a:solidFill>
            </a:endParaRPr>
          </a:p>
        </p:txBody>
      </p:sp>
      <p:sp>
        <p:nvSpPr>
          <p:cNvPr id="6" name="Text Placeholder 5"/>
          <p:cNvSpPr>
            <a:spLocks noGrp="1"/>
          </p:cNvSpPr>
          <p:nvPr>
            <p:ph type="body" idx="1"/>
          </p:nvPr>
        </p:nvSpPr>
        <p:spPr/>
        <p:txBody>
          <a:bodyPr>
            <a:normAutofit fontScale="92500" lnSpcReduction="10000"/>
          </a:bodyPr>
          <a:lstStyle/>
          <a:p>
            <a:r>
              <a:rPr lang="en-US" dirty="0" smtClean="0"/>
              <a:t>“</a:t>
            </a:r>
            <a:r>
              <a:rPr lang="en-US" dirty="0" err="1" smtClean="0"/>
              <a:t>Doxing</a:t>
            </a:r>
            <a:r>
              <a:rPr lang="en-US" dirty="0" smtClean="0"/>
              <a:t>” (DOCUMENTING) attacks</a:t>
            </a:r>
            <a:endParaRPr lang="en-US" dirty="0"/>
          </a:p>
        </p:txBody>
      </p:sp>
      <p:sp>
        <p:nvSpPr>
          <p:cNvPr id="3" name="Content Placeholder 2"/>
          <p:cNvSpPr>
            <a:spLocks noGrp="1"/>
          </p:cNvSpPr>
          <p:nvPr>
            <p:ph sz="half" idx="2"/>
          </p:nvPr>
        </p:nvSpPr>
        <p:spPr/>
        <p:txBody>
          <a:bodyPr/>
          <a:lstStyle/>
          <a:p>
            <a:r>
              <a:rPr lang="en-US" dirty="0"/>
              <a:t>“</a:t>
            </a:r>
            <a:r>
              <a:rPr lang="en-US" dirty="0" err="1"/>
              <a:t>Doxing</a:t>
            </a:r>
            <a:r>
              <a:rPr lang="en-US" dirty="0"/>
              <a:t>” based on “documenting” by tracking personally identifiable information </a:t>
            </a:r>
          </a:p>
          <a:p>
            <a:r>
              <a:rPr lang="en-US" dirty="0" smtClean="0"/>
              <a:t>Creation of “dossiers” of individuals or groups by </a:t>
            </a:r>
            <a:r>
              <a:rPr lang="en-US" dirty="0" err="1" smtClean="0"/>
              <a:t>hacktivists</a:t>
            </a:r>
            <a:r>
              <a:rPr lang="en-US" dirty="0" smtClean="0"/>
              <a:t> to use in </a:t>
            </a:r>
            <a:r>
              <a:rPr lang="en-US" i="1" dirty="0" smtClean="0"/>
              <a:t>ad hominem </a:t>
            </a:r>
            <a:r>
              <a:rPr lang="en-US" dirty="0" smtClean="0"/>
              <a:t>and other attacks </a:t>
            </a:r>
          </a:p>
          <a:p>
            <a:endParaRPr lang="en-US" dirty="0"/>
          </a:p>
        </p:txBody>
      </p:sp>
      <p:sp>
        <p:nvSpPr>
          <p:cNvPr id="7" name="Text Placeholder 6"/>
          <p:cNvSpPr>
            <a:spLocks noGrp="1"/>
          </p:cNvSpPr>
          <p:nvPr>
            <p:ph type="body" sz="quarter" idx="3"/>
          </p:nvPr>
        </p:nvSpPr>
        <p:spPr/>
        <p:txBody>
          <a:bodyPr/>
          <a:lstStyle/>
          <a:p>
            <a:r>
              <a:rPr lang="en-US" dirty="0" smtClean="0"/>
              <a:t>Cyber-stalking</a:t>
            </a:r>
            <a:endParaRPr lang="en-US" dirty="0"/>
          </a:p>
        </p:txBody>
      </p:sp>
      <p:sp>
        <p:nvSpPr>
          <p:cNvPr id="8" name="Content Placeholder 7"/>
          <p:cNvSpPr>
            <a:spLocks noGrp="1"/>
          </p:cNvSpPr>
          <p:nvPr>
            <p:ph sz="quarter" idx="4"/>
          </p:nvPr>
        </p:nvSpPr>
        <p:spPr/>
        <p:txBody>
          <a:bodyPr/>
          <a:lstStyle/>
          <a:p>
            <a:r>
              <a:rPr lang="en-US" dirty="0" smtClean="0"/>
              <a:t>Tracking individuals’ electronic presences and relating that to real-world presences for harassment and other nefarious purposes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19</a:t>
            </a:fld>
            <a:endParaRPr lang="en-US"/>
          </a:p>
        </p:txBody>
      </p:sp>
    </p:spTree>
    <p:extLst>
      <p:ext uri="{BB962C8B-B14F-4D97-AF65-F5344CB8AC3E}">
        <p14:creationId xmlns:p14="http://schemas.microsoft.com/office/powerpoint/2010/main" val="2581172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hlinkClick r:id="rId3"/>
              </a:rPr>
              <a:t>Maltego</a:t>
            </a:r>
            <a:r>
              <a:rPr lang="en-US" dirty="0" smtClean="0">
                <a:hlinkClick r:id="rId3"/>
              </a:rPr>
              <a:t> Radium</a:t>
            </a:r>
            <a:r>
              <a:rPr lang="en-US" dirty="0" smtClean="0"/>
              <a:t>™ (v. 3.3.3; v. 1 in 2008) is </a:t>
            </a:r>
            <a:r>
              <a:rPr lang="en-US" dirty="0"/>
              <a:t>a penetration testing tool that collects </a:t>
            </a:r>
            <a:r>
              <a:rPr lang="en-US" dirty="0" smtClean="0"/>
              <a:t>public data </a:t>
            </a:r>
            <a:r>
              <a:rPr lang="en-US" dirty="0"/>
              <a:t>about organizations, websites, and identities, for awareness of social and technological presence across the Internet.  The tool’s interface is highly usable and interactive.  The tool enables a deep dive analysis into the interrelationships online, and it extends the “</a:t>
            </a:r>
            <a:r>
              <a:rPr lang="en-US" dirty="0" err="1"/>
              <a:t>knowability</a:t>
            </a:r>
            <a:r>
              <a:rPr lang="en-US" dirty="0"/>
              <a:t>” of electronic identities.  This tool enables explorations of emails, telephone numbers, websites, organizations, by offering access to information that would often be “invisible” otherwise.  The visual outputs are interactive and include half-a-dozen visualizations in a social network (node-link) format.   The presentation will show how to conduct </a:t>
            </a:r>
            <a:r>
              <a:rPr lang="en-US" dirty="0" smtClean="0"/>
              <a:t>“machines” and “transforms</a:t>
            </a:r>
            <a:r>
              <a:rPr lang="en-US" dirty="0"/>
              <a:t>” of a target, how to </a:t>
            </a:r>
            <a:r>
              <a:rPr lang="en-US" dirty="0" smtClean="0"/>
              <a:t>visually map </a:t>
            </a:r>
            <a:r>
              <a:rPr lang="en-US" dirty="0"/>
              <a:t>the data, and how to analyze it.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a:t>
            </a:fld>
            <a:endParaRPr lang="en-US"/>
          </a:p>
        </p:txBody>
      </p:sp>
    </p:spTree>
    <p:extLst>
      <p:ext uri="{BB962C8B-B14F-4D97-AF65-F5344CB8AC3E}">
        <p14:creationId xmlns:p14="http://schemas.microsoft.com/office/powerpoint/2010/main" val="1397645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Electronic </a:t>
            </a:r>
            <a:r>
              <a:rPr lang="en-US" dirty="0" smtClean="0">
                <a:solidFill>
                  <a:srgbClr val="FFFF00"/>
                </a:solidFill>
              </a:rPr>
              <a:t>Surveillance </a:t>
            </a:r>
            <a:endParaRPr lang="en-US" dirty="0">
              <a:solidFill>
                <a:srgbClr val="FFFF00"/>
              </a:solidFill>
            </a:endParaRPr>
          </a:p>
        </p:txBody>
      </p:sp>
      <p:sp>
        <p:nvSpPr>
          <p:cNvPr id="6" name="Text Placeholder 5"/>
          <p:cNvSpPr>
            <a:spLocks noGrp="1"/>
          </p:cNvSpPr>
          <p:nvPr>
            <p:ph type="body" idx="1"/>
          </p:nvPr>
        </p:nvSpPr>
        <p:spPr/>
        <p:txBody>
          <a:bodyPr>
            <a:normAutofit fontScale="92500" lnSpcReduction="10000"/>
          </a:bodyPr>
          <a:lstStyle/>
          <a:p>
            <a:r>
              <a:rPr lang="en-US" dirty="0" smtClean="0"/>
              <a:t>Interpersonal electronic surveillance (</a:t>
            </a:r>
            <a:r>
              <a:rPr lang="en-US" dirty="0" err="1" smtClean="0"/>
              <a:t>ies</a:t>
            </a:r>
            <a:r>
              <a:rPr lang="en-US" dirty="0" smtClean="0"/>
              <a:t>) </a:t>
            </a:r>
            <a:endParaRPr lang="en-US" dirty="0"/>
          </a:p>
        </p:txBody>
      </p:sp>
      <p:sp>
        <p:nvSpPr>
          <p:cNvPr id="3" name="Content Placeholder 2"/>
          <p:cNvSpPr>
            <a:spLocks noGrp="1"/>
          </p:cNvSpPr>
          <p:nvPr>
            <p:ph sz="half" idx="2"/>
          </p:nvPr>
        </p:nvSpPr>
        <p:spPr/>
        <p:txBody>
          <a:bodyPr/>
          <a:lstStyle/>
          <a:p>
            <a:r>
              <a:rPr lang="en-US" dirty="0" smtClean="0"/>
              <a:t>Self-surveillance </a:t>
            </a:r>
          </a:p>
          <a:p>
            <a:pPr lvl="1"/>
            <a:r>
              <a:rPr lang="en-US" dirty="0" smtClean="0"/>
              <a:t>Electronic grooming </a:t>
            </a:r>
          </a:p>
          <a:p>
            <a:pPr lvl="1"/>
            <a:r>
              <a:rPr lang="en-US" dirty="0" err="1" smtClean="0"/>
              <a:t>Sousveillance</a:t>
            </a:r>
            <a:r>
              <a:rPr lang="en-US" dirty="0" smtClean="0"/>
              <a:t> (inverse surveillance; watchful vigilance from below or inside an organization or social structure; participant surveillance)</a:t>
            </a:r>
          </a:p>
          <a:p>
            <a:r>
              <a:rPr lang="en-US" dirty="0" smtClean="0"/>
              <a:t>Horizontal surveillance</a:t>
            </a:r>
          </a:p>
          <a:p>
            <a:r>
              <a:rPr lang="en-US" dirty="0" smtClean="0"/>
              <a:t>Vertical surveillance </a:t>
            </a:r>
            <a:endParaRPr lang="en-US" dirty="0"/>
          </a:p>
        </p:txBody>
      </p:sp>
      <p:sp>
        <p:nvSpPr>
          <p:cNvPr id="7" name="Text Placeholder 6"/>
          <p:cNvSpPr>
            <a:spLocks noGrp="1"/>
          </p:cNvSpPr>
          <p:nvPr>
            <p:ph type="body" sz="quarter" idx="3"/>
          </p:nvPr>
        </p:nvSpPr>
        <p:spPr/>
        <p:txBody>
          <a:bodyPr>
            <a:normAutofit fontScale="92500" lnSpcReduction="10000"/>
          </a:bodyPr>
          <a:lstStyle/>
          <a:p>
            <a:r>
              <a:rPr lang="en-US" dirty="0" smtClean="0"/>
              <a:t>Organizational or group surveillance</a:t>
            </a:r>
            <a:endParaRPr lang="en-US" dirty="0"/>
          </a:p>
        </p:txBody>
      </p:sp>
      <p:sp>
        <p:nvSpPr>
          <p:cNvPr id="8" name="Content Placeholder 7"/>
          <p:cNvSpPr>
            <a:spLocks noGrp="1"/>
          </p:cNvSpPr>
          <p:nvPr>
            <p:ph sz="quarter" idx="4"/>
          </p:nvPr>
        </p:nvSpPr>
        <p:spPr/>
        <p:txBody>
          <a:bodyPr>
            <a:normAutofit fontScale="85000" lnSpcReduction="20000"/>
          </a:bodyPr>
          <a:lstStyle/>
          <a:p>
            <a:r>
              <a:rPr lang="en-US" dirty="0"/>
              <a:t>Mapping one’s own organization for public relations purposes </a:t>
            </a:r>
          </a:p>
          <a:p>
            <a:pPr lvl="1"/>
            <a:r>
              <a:rPr lang="en-US" dirty="0"/>
              <a:t>Analyzing </a:t>
            </a:r>
            <a:r>
              <a:rPr lang="en-US" dirty="0" err="1"/>
              <a:t>telepresences</a:t>
            </a:r>
            <a:r>
              <a:rPr lang="en-US" dirty="0"/>
              <a:t> on social media </a:t>
            </a:r>
            <a:r>
              <a:rPr lang="en-US" dirty="0" smtClean="0"/>
              <a:t>platforms through extractions of Representational State Transfers or “REST” </a:t>
            </a:r>
            <a:endParaRPr lang="en-US" dirty="0"/>
          </a:p>
          <a:p>
            <a:r>
              <a:rPr lang="en-US" dirty="0" smtClean="0"/>
              <a:t>Perusing </a:t>
            </a:r>
            <a:r>
              <a:rPr lang="en-US" dirty="0"/>
              <a:t>Internet and Web-based presences of organizations </a:t>
            </a:r>
          </a:p>
          <a:p>
            <a:pPr lvl="1"/>
            <a:r>
              <a:rPr lang="en-US" dirty="0"/>
              <a:t>Creating outreach and marketing strategies for external organizations </a:t>
            </a:r>
          </a:p>
          <a:p>
            <a:pPr lvl="1"/>
            <a:r>
              <a:rPr lang="en-US" dirty="0"/>
              <a:t>Finding identities of individuals for contact in corporations </a:t>
            </a:r>
            <a:r>
              <a:rPr lang="en-US" dirty="0" smtClean="0"/>
              <a:t>or organizations (through </a:t>
            </a:r>
            <a:r>
              <a:rPr lang="en-US" dirty="0"/>
              <a:t>the back door</a:t>
            </a:r>
            <a:r>
              <a:rPr lang="en-US" dirty="0" smtClean="0"/>
              <a:t>)</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20</a:t>
            </a:fld>
            <a:endParaRPr lang="en-US"/>
          </a:p>
        </p:txBody>
      </p:sp>
    </p:spTree>
    <p:extLst>
      <p:ext uri="{BB962C8B-B14F-4D97-AF65-F5344CB8AC3E}">
        <p14:creationId xmlns:p14="http://schemas.microsoft.com/office/powerpoint/2010/main" val="185218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Making the </a:t>
            </a:r>
            <a:r>
              <a:rPr lang="en-US" dirty="0" smtClean="0">
                <a:solidFill>
                  <a:srgbClr val="FFFF00"/>
                </a:solidFill>
              </a:rPr>
              <a:t>Hidden</a:t>
            </a:r>
            <a:r>
              <a:rPr lang="en-US" dirty="0" smtClean="0"/>
              <a:t> Visible </a:t>
            </a:r>
            <a:endParaRPr lang="en-US" dirty="0"/>
          </a:p>
        </p:txBody>
      </p:sp>
      <p:sp>
        <p:nvSpPr>
          <p:cNvPr id="10" name="Content Placeholder 9"/>
          <p:cNvSpPr>
            <a:spLocks noGrp="1"/>
          </p:cNvSpPr>
          <p:nvPr>
            <p:ph idx="1"/>
          </p:nvPr>
        </p:nvSpPr>
        <p:spPr/>
        <p:txBody>
          <a:bodyPr>
            <a:normAutofit fontScale="70000" lnSpcReduction="20000"/>
          </a:bodyPr>
          <a:lstStyle/>
          <a:p>
            <a:r>
              <a:rPr lang="en-US" dirty="0" smtClean="0"/>
              <a:t>There are legitimate reasons to pursue </a:t>
            </a:r>
            <a:r>
              <a:rPr lang="en-US" dirty="0" err="1" smtClean="0"/>
              <a:t>pseudonymity</a:t>
            </a:r>
            <a:r>
              <a:rPr lang="en-US" dirty="0" smtClean="0"/>
              <a:t> and anonymity (such as to prevent harm) </a:t>
            </a:r>
          </a:p>
          <a:p>
            <a:r>
              <a:rPr lang="en-US" dirty="0" smtClean="0"/>
              <a:t>Eliminating </a:t>
            </a:r>
            <a:r>
              <a:rPr lang="en-US" b="1" dirty="0" err="1"/>
              <a:t>pseudonymity</a:t>
            </a:r>
            <a:r>
              <a:rPr lang="en-US" dirty="0"/>
              <a:t> </a:t>
            </a:r>
            <a:r>
              <a:rPr lang="en-US" dirty="0" smtClean="0"/>
              <a:t>(untraceable long-term anonymity; exclusive use of a pseudonym over time for reputation transfer, branding, and “</a:t>
            </a:r>
            <a:r>
              <a:rPr lang="en-US" dirty="0" err="1" smtClean="0"/>
              <a:t>authornym</a:t>
            </a:r>
            <a:r>
              <a:rPr lang="en-US" dirty="0" smtClean="0"/>
              <a:t>” use; ability to prove “</a:t>
            </a:r>
            <a:r>
              <a:rPr lang="en-US" dirty="0" err="1" smtClean="0"/>
              <a:t>holdership</a:t>
            </a:r>
            <a:r>
              <a:rPr lang="en-US" dirty="0" smtClean="0"/>
              <a:t>” of a pseudonym) and </a:t>
            </a:r>
            <a:r>
              <a:rPr lang="en-US" b="1" dirty="0" smtClean="0"/>
              <a:t>anonymity</a:t>
            </a:r>
            <a:r>
              <a:rPr lang="en-US" dirty="0" smtClean="0"/>
              <a:t> (temporary, ephemeral, and partial hiding) and enforcing an “inescapable identity” and non-discretionary revelation</a:t>
            </a:r>
          </a:p>
          <a:p>
            <a:pPr lvl="1"/>
            <a:r>
              <a:rPr lang="en-US" b="1" dirty="0" smtClean="0"/>
              <a:t>Traceability</a:t>
            </a:r>
            <a:r>
              <a:rPr lang="en-US" dirty="0" smtClean="0"/>
              <a:t> means that at least a single intermediary knows actual identity (for traceable anonymity or traceable </a:t>
            </a:r>
            <a:r>
              <a:rPr lang="en-US" dirty="0" err="1" smtClean="0"/>
              <a:t>pseudonymity</a:t>
            </a:r>
            <a:r>
              <a:rPr lang="en-US" dirty="0" smtClean="0"/>
              <a:t>)  </a:t>
            </a:r>
          </a:p>
          <a:p>
            <a:pPr lvl="1"/>
            <a:r>
              <a:rPr lang="en-US" dirty="0" smtClean="0"/>
              <a:t>The </a:t>
            </a:r>
            <a:r>
              <a:rPr lang="en-US" b="1" dirty="0" smtClean="0"/>
              <a:t>problem of time </a:t>
            </a:r>
            <a:r>
              <a:rPr lang="en-US" dirty="0" smtClean="0"/>
              <a:t>involves the fact that archived electronic sites are fixed (as big data corpuses), and may be analyzed using a variety of future tools with increasing capabilities </a:t>
            </a:r>
          </a:p>
          <a:p>
            <a:r>
              <a:rPr lang="en-US" dirty="0"/>
              <a:t>Making the Internet more of a </a:t>
            </a:r>
            <a:r>
              <a:rPr lang="en-US" dirty="0" err="1"/>
              <a:t>nonymous</a:t>
            </a:r>
            <a:r>
              <a:rPr lang="en-US" dirty="0"/>
              <a:t>, transparent, and traceable </a:t>
            </a:r>
            <a:r>
              <a:rPr lang="en-US" dirty="0" smtClean="0"/>
              <a:t>space</a:t>
            </a:r>
          </a:p>
          <a:p>
            <a:endParaRPr lang="en-US" dirty="0" smtClean="0"/>
          </a:p>
        </p:txBody>
      </p:sp>
      <p:sp>
        <p:nvSpPr>
          <p:cNvPr id="7" name="Footer Placeholder 6"/>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8" name="Slide Number Placeholder 7"/>
          <p:cNvSpPr>
            <a:spLocks noGrp="1"/>
          </p:cNvSpPr>
          <p:nvPr>
            <p:ph type="sldNum" sz="quarter" idx="12"/>
          </p:nvPr>
        </p:nvSpPr>
        <p:spPr/>
        <p:txBody>
          <a:bodyPr/>
          <a:lstStyle/>
          <a:p>
            <a:fld id="{54149D46-7902-4F6C-9445-92CA499B9946}" type="slidenum">
              <a:rPr lang="en-US" smtClean="0"/>
              <a:pPr/>
              <a:t>21</a:t>
            </a:fld>
            <a:endParaRPr lang="en-US"/>
          </a:p>
        </p:txBody>
      </p:sp>
    </p:spTree>
    <p:extLst>
      <p:ext uri="{BB962C8B-B14F-4D97-AF65-F5344CB8AC3E}">
        <p14:creationId xmlns:p14="http://schemas.microsoft.com/office/powerpoint/2010/main" val="3396334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the </a:t>
            </a:r>
            <a:r>
              <a:rPr lang="en-US" dirty="0">
                <a:solidFill>
                  <a:srgbClr val="FFFF00"/>
                </a:solidFill>
              </a:rPr>
              <a:t>Hidden</a:t>
            </a:r>
            <a:r>
              <a:rPr lang="en-US" dirty="0"/>
              <a:t> Visible</a:t>
            </a:r>
            <a:r>
              <a:rPr lang="en-US" sz="2200" dirty="0"/>
              <a:t> </a:t>
            </a:r>
            <a:r>
              <a:rPr lang="en-US" sz="2200" dirty="0" smtClean="0"/>
              <a:t>(cont.)</a:t>
            </a:r>
            <a:endParaRPr lang="en-US" sz="2200" dirty="0"/>
          </a:p>
        </p:txBody>
      </p:sp>
      <p:sp>
        <p:nvSpPr>
          <p:cNvPr id="3" name="Content Placeholder 2"/>
          <p:cNvSpPr>
            <a:spLocks noGrp="1"/>
          </p:cNvSpPr>
          <p:nvPr>
            <p:ph idx="1"/>
          </p:nvPr>
        </p:nvSpPr>
        <p:spPr>
          <a:xfrm>
            <a:off x="457200" y="4343400"/>
            <a:ext cx="8229600" cy="2362200"/>
          </a:xfrm>
        </p:spPr>
        <p:txBody>
          <a:bodyPr>
            <a:normAutofit lnSpcReduction="10000"/>
          </a:bodyPr>
          <a:lstStyle/>
          <a:p>
            <a:r>
              <a:rPr lang="en-US" sz="2500" dirty="0" smtClean="0"/>
              <a:t>Harder </a:t>
            </a:r>
            <a:r>
              <a:rPr lang="en-US" sz="2500" dirty="0"/>
              <a:t>to use </a:t>
            </a:r>
            <a:r>
              <a:rPr lang="en-US" sz="2500" dirty="0" err="1"/>
              <a:t>Maltego</a:t>
            </a:r>
            <a:r>
              <a:rPr lang="en-US" sz="2500" dirty="0"/>
              <a:t> </a:t>
            </a:r>
            <a:r>
              <a:rPr lang="en-US" sz="2500" dirty="0" smtClean="0"/>
              <a:t>Radium™ </a:t>
            </a:r>
            <a:r>
              <a:rPr lang="en-US" sz="2500" dirty="0"/>
              <a:t>for </a:t>
            </a:r>
            <a:r>
              <a:rPr lang="en-US" sz="2500" dirty="0" smtClean="0"/>
              <a:t>actually </a:t>
            </a:r>
            <a:r>
              <a:rPr lang="en-US" sz="2500" dirty="0"/>
              <a:t>verifying identity and real-ness / personhood, without the affordances of a </a:t>
            </a:r>
            <a:r>
              <a:rPr lang="en-US" sz="2500" dirty="0" smtClean="0"/>
              <a:t>verified real-persons </a:t>
            </a:r>
            <a:r>
              <a:rPr lang="en-US" sz="2500" dirty="0"/>
              <a:t>database </a:t>
            </a:r>
            <a:r>
              <a:rPr lang="en-US" sz="2500" dirty="0" smtClean="0"/>
              <a:t>and other checks </a:t>
            </a:r>
          </a:p>
          <a:p>
            <a:pPr lvl="1"/>
            <a:r>
              <a:rPr lang="en-US" sz="2200" dirty="0" smtClean="0"/>
              <a:t>May guess that a virtual online identity is faked or improperly back-stopped </a:t>
            </a:r>
            <a:endParaRPr lang="en-US" sz="2200" dirty="0"/>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144" y="1556341"/>
            <a:ext cx="5972056" cy="2787060"/>
          </a:xfrm>
          <a:prstGeom prst="rect">
            <a:avLst/>
          </a:prstGeom>
        </p:spPr>
      </p:pic>
    </p:spTree>
    <p:extLst>
      <p:ext uri="{BB962C8B-B14F-4D97-AF65-F5344CB8AC3E}">
        <p14:creationId xmlns:p14="http://schemas.microsoft.com/office/powerpoint/2010/main" val="2907374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the </a:t>
            </a:r>
            <a:r>
              <a:rPr lang="en-US" dirty="0">
                <a:solidFill>
                  <a:srgbClr val="FFFF00"/>
                </a:solidFill>
              </a:rPr>
              <a:t>Hidden</a:t>
            </a:r>
            <a:r>
              <a:rPr lang="en-US" dirty="0"/>
              <a:t> </a:t>
            </a:r>
            <a:r>
              <a:rPr lang="en-US" dirty="0" smtClean="0"/>
              <a:t>Visible </a:t>
            </a:r>
            <a:r>
              <a:rPr lang="en-US" sz="2200" dirty="0" smtClean="0"/>
              <a:t>(cont.)</a:t>
            </a:r>
            <a:r>
              <a:rPr lang="en-US" dirty="0" smtClean="0"/>
              <a:t> </a:t>
            </a:r>
            <a:endParaRPr lang="en-US" dirty="0"/>
          </a:p>
        </p:txBody>
      </p:sp>
      <p:sp>
        <p:nvSpPr>
          <p:cNvPr id="9" name="Content Placeholder 8"/>
          <p:cNvSpPr>
            <a:spLocks noGrp="1"/>
          </p:cNvSpPr>
          <p:nvPr>
            <p:ph idx="1"/>
          </p:nvPr>
        </p:nvSpPr>
        <p:spPr/>
        <p:txBody>
          <a:bodyPr>
            <a:normAutofit fontScale="85000" lnSpcReduction="10000"/>
          </a:bodyPr>
          <a:lstStyle/>
          <a:p>
            <a:pPr marL="118872" indent="0">
              <a:buNone/>
            </a:pPr>
            <a:r>
              <a:rPr lang="en-US" dirty="0" smtClean="0"/>
              <a:t>THE INDIVIDUAL EXPERIENCE</a:t>
            </a:r>
          </a:p>
          <a:p>
            <a:r>
              <a:rPr lang="en-US" dirty="0" smtClean="0"/>
              <a:t>De-</a:t>
            </a:r>
            <a:r>
              <a:rPr lang="en-US" dirty="0" err="1" smtClean="0"/>
              <a:t>anonymizing</a:t>
            </a:r>
            <a:r>
              <a:rPr lang="en-US" dirty="0" smtClean="0"/>
              <a:t> </a:t>
            </a:r>
            <a:r>
              <a:rPr lang="en-US" dirty="0"/>
              <a:t>/ re-identification:  Connecting personally identifiable information (PII) of the physical self to aliases, pseudonyms, </a:t>
            </a:r>
            <a:r>
              <a:rPr lang="en-US" dirty="0" smtClean="0"/>
              <a:t>handles, or accounts </a:t>
            </a:r>
            <a:endParaRPr lang="en-US" dirty="0"/>
          </a:p>
          <a:p>
            <a:pPr lvl="1"/>
            <a:r>
              <a:rPr lang="en-US" dirty="0"/>
              <a:t>Narrowing the potential “anonymity sets” for various individuals (those to whom one may be temporally anonymous); the protection of identity as a “layered” one  </a:t>
            </a:r>
          </a:p>
          <a:p>
            <a:pPr lvl="1"/>
            <a:r>
              <a:rPr lang="en-US" dirty="0"/>
              <a:t>Linking partitioned parts of an individual’s online life, and connecting partial identities </a:t>
            </a:r>
            <a:r>
              <a:rPr lang="en-US" dirty="0" smtClean="0"/>
              <a:t>(from various contexts) to </a:t>
            </a:r>
            <a:r>
              <a:rPr lang="en-US" dirty="0"/>
              <a:t>coalesce for a fuller version of an individual  </a:t>
            </a:r>
          </a:p>
          <a:p>
            <a:endParaRPr lang="en-US" dirty="0"/>
          </a:p>
        </p:txBody>
      </p:sp>
      <p:sp>
        <p:nvSpPr>
          <p:cNvPr id="7" name="Footer Placeholder 6"/>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8" name="Slide Number Placeholder 7"/>
          <p:cNvSpPr>
            <a:spLocks noGrp="1"/>
          </p:cNvSpPr>
          <p:nvPr>
            <p:ph type="sldNum" sz="quarter" idx="12"/>
          </p:nvPr>
        </p:nvSpPr>
        <p:spPr/>
        <p:txBody>
          <a:bodyPr/>
          <a:lstStyle/>
          <a:p>
            <a:fld id="{54149D46-7902-4F6C-9445-92CA499B9946}" type="slidenum">
              <a:rPr lang="en-US" smtClean="0"/>
              <a:pPr/>
              <a:t>23</a:t>
            </a:fld>
            <a:endParaRPr lang="en-US"/>
          </a:p>
        </p:txBody>
      </p:sp>
    </p:spTree>
    <p:extLst>
      <p:ext uri="{BB962C8B-B14F-4D97-AF65-F5344CB8AC3E}">
        <p14:creationId xmlns:p14="http://schemas.microsoft.com/office/powerpoint/2010/main" val="4073805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Inescapable</a:t>
            </a:r>
            <a:r>
              <a:rPr lang="en-US" dirty="0" smtClean="0"/>
              <a:t> Identity</a:t>
            </a:r>
            <a:endParaRPr lang="en-US" dirty="0"/>
          </a:p>
        </p:txBody>
      </p:sp>
      <p:sp>
        <p:nvSpPr>
          <p:cNvPr id="3" name="Content Placeholder 2"/>
          <p:cNvSpPr>
            <a:spLocks noGrp="1"/>
          </p:cNvSpPr>
          <p:nvPr>
            <p:ph idx="1"/>
          </p:nvPr>
        </p:nvSpPr>
        <p:spPr>
          <a:xfrm>
            <a:off x="457200" y="1524001"/>
            <a:ext cx="8229600" cy="5334000"/>
          </a:xfrm>
        </p:spPr>
        <p:txBody>
          <a:bodyPr>
            <a:normAutofit fontScale="70000" lnSpcReduction="20000"/>
          </a:bodyPr>
          <a:lstStyle/>
          <a:p>
            <a:r>
              <a:rPr lang="en-US" dirty="0" smtClean="0"/>
              <a:t>Identifying </a:t>
            </a:r>
            <a:r>
              <a:rPr lang="en-US" dirty="0"/>
              <a:t>hidden (</a:t>
            </a:r>
            <a:r>
              <a:rPr lang="en-US" dirty="0" smtClean="0"/>
              <a:t>inter)relationships in electronic information:  </a:t>
            </a:r>
          </a:p>
          <a:p>
            <a:pPr lvl="1"/>
            <a:r>
              <a:rPr lang="en-US" dirty="0" smtClean="0"/>
              <a:t>Showing </a:t>
            </a:r>
            <a:r>
              <a:rPr lang="en-US" dirty="0"/>
              <a:t>hidden </a:t>
            </a:r>
            <a:r>
              <a:rPr lang="en-US" dirty="0" smtClean="0"/>
              <a:t>connections and affiliations </a:t>
            </a:r>
            <a:r>
              <a:rPr lang="en-US" dirty="0"/>
              <a:t>(</a:t>
            </a:r>
            <a:r>
              <a:rPr lang="en-US" dirty="0" smtClean="0"/>
              <a:t>for exploration and </a:t>
            </a:r>
            <a:r>
              <a:rPr lang="en-US" dirty="0"/>
              <a:t>analysis</a:t>
            </a:r>
            <a:r>
              <a:rPr lang="en-US" dirty="0" smtClean="0"/>
              <a:t>) </a:t>
            </a:r>
          </a:p>
          <a:p>
            <a:pPr lvl="2"/>
            <a:r>
              <a:rPr lang="en-US" dirty="0"/>
              <a:t>I</a:t>
            </a:r>
            <a:r>
              <a:rPr lang="en-US" dirty="0" smtClean="0"/>
              <a:t>dentifying </a:t>
            </a:r>
            <a:r>
              <a:rPr lang="en-US" dirty="0"/>
              <a:t>sleeper communities of </a:t>
            </a:r>
            <a:r>
              <a:rPr lang="en-US" dirty="0" smtClean="0"/>
              <a:t>interest </a:t>
            </a:r>
          </a:p>
          <a:p>
            <a:pPr lvl="2"/>
            <a:r>
              <a:rPr lang="en-US" dirty="0"/>
              <a:t>I</a:t>
            </a:r>
            <a:r>
              <a:rPr lang="en-US" dirty="0" smtClean="0"/>
              <a:t>dentifying </a:t>
            </a:r>
            <a:r>
              <a:rPr lang="en-US" dirty="0"/>
              <a:t>influential nodes (or clusters) in a network   </a:t>
            </a:r>
            <a:endParaRPr lang="en-US" dirty="0" smtClean="0"/>
          </a:p>
          <a:p>
            <a:pPr lvl="1"/>
            <a:r>
              <a:rPr lang="en-US" dirty="0" smtClean="0"/>
              <a:t>Revealing personal information </a:t>
            </a:r>
          </a:p>
          <a:p>
            <a:pPr lvl="2"/>
            <a:r>
              <a:rPr lang="en-US" dirty="0"/>
              <a:t>Extrapolation of user interests and online seeking behavior </a:t>
            </a:r>
          </a:p>
          <a:p>
            <a:r>
              <a:rPr lang="en-US" dirty="0" smtClean="0"/>
              <a:t>Revelation of potentially private documents </a:t>
            </a:r>
            <a:endParaRPr lang="en-US" b="1" dirty="0" smtClean="0"/>
          </a:p>
          <a:p>
            <a:pPr marL="118872" indent="0" algn="ctr">
              <a:buNone/>
            </a:pPr>
            <a:r>
              <a:rPr lang="en-US" b="1" dirty="0" smtClean="0"/>
              <a:t>The Human Flaw</a:t>
            </a:r>
          </a:p>
          <a:p>
            <a:r>
              <a:rPr lang="en-US" dirty="0" smtClean="0"/>
              <a:t>“All aliases initially originate from one person, with one mind, and one personality.”</a:t>
            </a:r>
          </a:p>
          <a:p>
            <a:pPr lvl="1"/>
            <a:r>
              <a:rPr lang="en-US" dirty="0" smtClean="0"/>
              <a:t>Tal Z. </a:t>
            </a:r>
            <a:r>
              <a:rPr lang="en-US" dirty="0" err="1" smtClean="0"/>
              <a:t>Zarsky</a:t>
            </a:r>
            <a:r>
              <a:rPr lang="en-US" dirty="0" smtClean="0"/>
              <a:t> (2004, p. 1352), in </a:t>
            </a:r>
            <a:r>
              <a:rPr lang="en-US" dirty="0" smtClean="0">
                <a:hlinkClick r:id="rId3"/>
              </a:rPr>
              <a:t>“Thinking outside the Box: Considering Transparency, Anonymity, and </a:t>
            </a:r>
            <a:r>
              <a:rPr lang="en-US" dirty="0" err="1" smtClean="0">
                <a:hlinkClick r:id="rId3"/>
              </a:rPr>
              <a:t>Pseudonymity</a:t>
            </a:r>
            <a:r>
              <a:rPr lang="en-US" dirty="0" smtClean="0">
                <a:hlinkClick r:id="rId3"/>
              </a:rPr>
              <a:t> as Overall Solutions to the Problems of Information Privacy in the Internet Society”</a:t>
            </a:r>
            <a:r>
              <a:rPr lang="en-US" dirty="0" smtClean="0"/>
              <a:t>…</a:t>
            </a:r>
          </a:p>
          <a:p>
            <a:pPr lvl="1"/>
            <a:r>
              <a:rPr lang="en-US" dirty="0" smtClean="0"/>
              <a:t>Said another way:  “Character reveals…” </a:t>
            </a:r>
          </a:p>
          <a:p>
            <a:pPr lvl="1"/>
            <a:r>
              <a:rPr lang="en-US" dirty="0" smtClean="0"/>
              <a:t>Vulnerable to “the aggregation attack” on profiles (requiring only a few unique data points)</a:t>
            </a:r>
          </a:p>
        </p:txBody>
      </p:sp>
      <p:sp>
        <p:nvSpPr>
          <p:cNvPr id="5" name="Slide Number Placeholder 4"/>
          <p:cNvSpPr>
            <a:spLocks noGrp="1"/>
          </p:cNvSpPr>
          <p:nvPr>
            <p:ph type="sldNum" sz="quarter" idx="12"/>
          </p:nvPr>
        </p:nvSpPr>
        <p:spPr/>
        <p:txBody>
          <a:bodyPr/>
          <a:lstStyle/>
          <a:p>
            <a:fld id="{54149D46-7902-4F6C-9445-92CA499B9946}" type="slidenum">
              <a:rPr lang="en-US" smtClean="0"/>
              <a:pPr/>
              <a:t>24</a:t>
            </a:fld>
            <a:endParaRPr lang="en-US"/>
          </a:p>
        </p:txBody>
      </p:sp>
      <p:sp>
        <p:nvSpPr>
          <p:cNvPr id="6" name="Footer Placeholder 6"/>
          <p:cNvSpPr>
            <a:spLocks noGrp="1"/>
          </p:cNvSpPr>
          <p:nvPr>
            <p:ph type="ftr" sz="quarter" idx="11"/>
          </p:nvPr>
        </p:nvSpPr>
        <p:spPr>
          <a:xfrm>
            <a:off x="2640596" y="6476999"/>
            <a:ext cx="5507719" cy="274320"/>
          </a:xfrm>
        </p:spPr>
        <p:txBody>
          <a:bodyPr/>
          <a:lstStyle/>
          <a:p>
            <a:r>
              <a:rPr lang="en-US" dirty="0" err="1" smtClean="0"/>
              <a:t>Maltego</a:t>
            </a:r>
            <a:r>
              <a:rPr lang="en-US" dirty="0" smtClean="0"/>
              <a:t> Radium:  Mapping Network Ties and Identities across the Internet</a:t>
            </a:r>
            <a:endParaRPr lang="en-US" dirty="0"/>
          </a:p>
        </p:txBody>
      </p:sp>
    </p:spTree>
    <p:extLst>
      <p:ext uri="{BB962C8B-B14F-4D97-AF65-F5344CB8AC3E}">
        <p14:creationId xmlns:p14="http://schemas.microsoft.com/office/powerpoint/2010/main" val="2632375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Data </a:t>
            </a:r>
            <a:r>
              <a:rPr lang="en-US" dirty="0" smtClean="0">
                <a:solidFill>
                  <a:srgbClr val="FFFF00"/>
                </a:solidFill>
              </a:rPr>
              <a:t>Crawl</a:t>
            </a:r>
            <a:r>
              <a:rPr lang="en-US" dirty="0" smtClean="0"/>
              <a:t> Process</a:t>
            </a:r>
            <a:endParaRPr lang="en-US" dirty="0"/>
          </a:p>
        </p:txBody>
      </p:sp>
      <p:sp>
        <p:nvSpPr>
          <p:cNvPr id="3" name="Text Placeholder 2"/>
          <p:cNvSpPr>
            <a:spLocks noGrp="1"/>
          </p:cNvSpPr>
          <p:nvPr>
            <p:ph type="body" idx="1"/>
          </p:nvPr>
        </p:nvSpPr>
        <p:spPr>
          <a:xfrm>
            <a:off x="609600" y="4419600"/>
            <a:ext cx="7620000" cy="1676400"/>
          </a:xfrm>
        </p:spPr>
        <p:txBody>
          <a:bodyPr>
            <a:normAutofit/>
          </a:bodyPr>
          <a:lstStyle/>
          <a:p>
            <a:pPr algn="r"/>
            <a:r>
              <a:rPr lang="en-US" b="1" dirty="0" smtClean="0"/>
              <a:t>…using </a:t>
            </a:r>
            <a:r>
              <a:rPr lang="en-US" b="1" dirty="0" err="1" smtClean="0"/>
              <a:t>Maltego</a:t>
            </a:r>
            <a:r>
              <a:rPr lang="en-US" b="1" dirty="0" smtClean="0"/>
              <a:t> Radium™</a:t>
            </a:r>
          </a:p>
          <a:p>
            <a:pPr algn="r"/>
            <a:endParaRPr lang="en-US" b="1" dirty="0"/>
          </a:p>
          <a:p>
            <a:pPr algn="r"/>
            <a:r>
              <a:rPr lang="en-US" b="1" dirty="0" smtClean="0"/>
              <a:t>(likely with complementary other software, equipment, and tools)</a:t>
            </a:r>
            <a:endParaRPr lang="en-US" b="1"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25</a:t>
            </a:fld>
            <a:endParaRPr lang="en-US"/>
          </a:p>
        </p:txBody>
      </p:sp>
      <p:sp>
        <p:nvSpPr>
          <p:cNvPr id="9" name="Footer Placeholder 3"/>
          <p:cNvSpPr>
            <a:spLocks noGrp="1"/>
          </p:cNvSpPr>
          <p:nvPr>
            <p:ph type="ftr" sz="quarter" idx="11"/>
          </p:nvPr>
        </p:nvSpPr>
        <p:spPr>
          <a:xfrm>
            <a:off x="2640596" y="6476999"/>
            <a:ext cx="5507719" cy="274320"/>
          </a:xfrm>
        </p:spPr>
        <p:txBody>
          <a:bodyPr/>
          <a:lstStyle/>
          <a:p>
            <a:r>
              <a:rPr lang="en-US" dirty="0" err="1" smtClean="0"/>
              <a:t>Maltego</a:t>
            </a:r>
            <a:r>
              <a:rPr lang="en-US" dirty="0" smtClean="0"/>
              <a:t> Radium:  Mapping Network Ties and Identities across the Internet</a:t>
            </a:r>
            <a:endParaRPr lang="en-US" dirty="0"/>
          </a:p>
        </p:txBody>
      </p:sp>
    </p:spTree>
    <p:extLst>
      <p:ext uri="{BB962C8B-B14F-4D97-AF65-F5344CB8AC3E}">
        <p14:creationId xmlns:p14="http://schemas.microsoft.com/office/powerpoint/2010/main" val="201605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Steps to a </a:t>
            </a:r>
            <a:r>
              <a:rPr lang="en-US" dirty="0" smtClean="0">
                <a:solidFill>
                  <a:srgbClr val="FFFF00"/>
                </a:solidFill>
              </a:rPr>
              <a:t>Data Mining </a:t>
            </a:r>
            <a:r>
              <a:rPr lang="en-US" dirty="0" smtClean="0"/>
              <a:t>Crawl</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041" y="1828800"/>
            <a:ext cx="8964759" cy="4419600"/>
          </a:xfrm>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26</a:t>
            </a:fld>
            <a:endParaRPr lang="en-US"/>
          </a:p>
        </p:txBody>
      </p:sp>
    </p:spTree>
    <p:extLst>
      <p:ext uri="{BB962C8B-B14F-4D97-AF65-F5344CB8AC3E}">
        <p14:creationId xmlns:p14="http://schemas.microsoft.com/office/powerpoint/2010/main" val="3047262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Ways to </a:t>
            </a:r>
            <a:r>
              <a:rPr lang="en-US" dirty="0" smtClean="0">
                <a:solidFill>
                  <a:srgbClr val="FFFF00"/>
                </a:solidFill>
              </a:rPr>
              <a:t>Start</a:t>
            </a:r>
            <a:r>
              <a:rPr lang="en-US" dirty="0" smtClean="0"/>
              <a:t> a Data Crawl</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Think breadth and depth </a:t>
            </a:r>
          </a:p>
          <a:p>
            <a:pPr marL="633222" indent="-514350">
              <a:buFont typeface="+mj-lt"/>
              <a:buAutoNum type="arabicPeriod"/>
            </a:pPr>
            <a:r>
              <a:rPr lang="en-US" dirty="0" smtClean="0"/>
              <a:t>Run a </a:t>
            </a:r>
            <a:r>
              <a:rPr lang="en-US" dirty="0" err="1" smtClean="0"/>
              <a:t>Maltego</a:t>
            </a:r>
            <a:r>
              <a:rPr lang="en-US" dirty="0" smtClean="0"/>
              <a:t> Radium™ Machine (sequencing including synchronicity of selected “transforms” through macros)…then further select transforms on selected nodes </a:t>
            </a:r>
          </a:p>
          <a:p>
            <a:pPr marL="633222" indent="-514350">
              <a:buFont typeface="+mj-lt"/>
              <a:buAutoNum type="arabicPeriod"/>
            </a:pPr>
            <a:r>
              <a:rPr lang="en-US" dirty="0" smtClean="0"/>
              <a:t>Drag and drop from the left menu “palette” to the work space to actualize different select searches </a:t>
            </a:r>
          </a:p>
          <a:p>
            <a:pPr marL="925830" lvl="1" indent="-514350"/>
            <a:r>
              <a:rPr lang="en-US" dirty="0" smtClean="0"/>
              <a:t>Tailoring the data crawl through user filters (selecting options at various junctures during the crawl) </a:t>
            </a:r>
          </a:p>
          <a:p>
            <a:pPr marL="633222" indent="-514350"/>
            <a:r>
              <a:rPr lang="en-US" dirty="0" smtClean="0"/>
              <a:t>May layer further queries on former search results (in the same session or in later sessions)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27</a:t>
            </a:fld>
            <a:endParaRPr lang="en-US"/>
          </a:p>
        </p:txBody>
      </p:sp>
    </p:spTree>
    <p:extLst>
      <p:ext uri="{BB962C8B-B14F-4D97-AF65-F5344CB8AC3E}">
        <p14:creationId xmlns:p14="http://schemas.microsoft.com/office/powerpoint/2010/main" val="1553458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Showing your </a:t>
            </a:r>
            <a:r>
              <a:rPr lang="en-US" dirty="0" smtClean="0">
                <a:solidFill>
                  <a:srgbClr val="FFFF00"/>
                </a:solidFill>
              </a:rPr>
              <a:t>Hand</a:t>
            </a:r>
            <a:r>
              <a:rPr lang="en-US" dirty="0" smtClean="0"/>
              <a:t> </a:t>
            </a:r>
            <a:br>
              <a:rPr lang="en-US" dirty="0" smtClean="0"/>
            </a:br>
            <a:r>
              <a:rPr lang="en-US" dirty="0" smtClean="0"/>
              <a:t>to Some Targets</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Maltego</a:t>
            </a:r>
            <a:r>
              <a:rPr lang="en-US" dirty="0" smtClean="0"/>
              <a:t> </a:t>
            </a:r>
            <a:r>
              <a:rPr lang="en-US" dirty="0" err="1" smtClean="0"/>
              <a:t>Radium™’s</a:t>
            </a:r>
            <a:r>
              <a:rPr lang="en-US" dirty="0" smtClean="0"/>
              <a:t> “machines” and “transforms” are not invisible to the crawled or scanned networks; the </a:t>
            </a:r>
            <a:r>
              <a:rPr lang="en-US" dirty="0" err="1" smtClean="0"/>
              <a:t>surveiller</a:t>
            </a:r>
            <a:r>
              <a:rPr lang="en-US" dirty="0" smtClean="0"/>
              <a:t> faces counter-surveillance </a:t>
            </a:r>
          </a:p>
          <a:p>
            <a:pPr lvl="1"/>
            <a:r>
              <a:rPr lang="en-US" dirty="0" smtClean="0"/>
              <a:t>Radium™ user often gives up his or her identity and other information when conducting a data extraction or crawl (by leaving trace data) </a:t>
            </a:r>
          </a:p>
          <a:p>
            <a:pPr lvl="1"/>
            <a:r>
              <a:rPr lang="en-US" dirty="0" smtClean="0"/>
              <a:t>Organizations and networks (their network administrators) have it in their interests to know who is scoping them out / possibly “prospecting” </a:t>
            </a:r>
          </a:p>
          <a:p>
            <a:pPr lvl="2"/>
            <a:r>
              <a:rPr lang="en-US" dirty="0" smtClean="0"/>
              <a:t>Many “attack surfaces” are honeypots (lures / traps / sentinel plots for hackers to self-reveal); there will be purposeful obfuscation  </a:t>
            </a:r>
          </a:p>
          <a:p>
            <a:pPr lvl="2"/>
            <a:r>
              <a:rPr lang="en-US" dirty="0" smtClean="0"/>
              <a:t>Forensic analyses post-attack may result much more about the objectives and criminal skill sets of the attackers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28</a:t>
            </a:fld>
            <a:endParaRPr lang="en-US"/>
          </a:p>
        </p:txBody>
      </p:sp>
    </p:spTree>
    <p:extLst>
      <p:ext uri="{BB962C8B-B14F-4D97-AF65-F5344CB8AC3E}">
        <p14:creationId xmlns:p14="http://schemas.microsoft.com/office/powerpoint/2010/main" val="1884396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What’s </a:t>
            </a:r>
            <a:r>
              <a:rPr lang="en-US" dirty="0" smtClean="0">
                <a:hlinkClick r:id="rId3"/>
              </a:rPr>
              <a:t>Logged </a:t>
            </a:r>
            <a:r>
              <a:rPr lang="en-US" dirty="0" smtClean="0"/>
              <a:t>with </a:t>
            </a:r>
            <a:r>
              <a:rPr lang="en-US" dirty="0" err="1" smtClean="0">
                <a:solidFill>
                  <a:srgbClr val="FFFF00"/>
                </a:solidFill>
              </a:rPr>
              <a:t>Paterva</a:t>
            </a:r>
            <a:endParaRPr lang="en-US" dirty="0">
              <a:solidFill>
                <a:srgbClr val="FFFF00"/>
              </a:solidFill>
            </a:endParaRPr>
          </a:p>
        </p:txBody>
      </p:sp>
      <p:sp>
        <p:nvSpPr>
          <p:cNvPr id="7" name="Text Placeholder 6"/>
          <p:cNvSpPr>
            <a:spLocks noGrp="1"/>
          </p:cNvSpPr>
          <p:nvPr>
            <p:ph type="body" idx="1"/>
          </p:nvPr>
        </p:nvSpPr>
        <p:spPr/>
        <p:txBody>
          <a:bodyPr/>
          <a:lstStyle/>
          <a:p>
            <a:r>
              <a:rPr lang="en-US" dirty="0" smtClean="0"/>
              <a:t>General crawl</a:t>
            </a:r>
            <a:endParaRPr lang="en-US" dirty="0"/>
          </a:p>
        </p:txBody>
      </p:sp>
      <p:sp>
        <p:nvSpPr>
          <p:cNvPr id="3" name="Content Placeholder 2"/>
          <p:cNvSpPr>
            <a:spLocks noGrp="1"/>
          </p:cNvSpPr>
          <p:nvPr>
            <p:ph sz="half" idx="2"/>
          </p:nvPr>
        </p:nvSpPr>
        <p:spPr/>
        <p:txBody>
          <a:bodyPr>
            <a:normAutofit fontScale="92500" lnSpcReduction="10000"/>
          </a:bodyPr>
          <a:lstStyle/>
          <a:p>
            <a:r>
              <a:rPr lang="en-US" dirty="0" smtClean="0"/>
              <a:t>API key (application programming interface) </a:t>
            </a:r>
          </a:p>
          <a:p>
            <a:r>
              <a:rPr lang="en-US" dirty="0" smtClean="0"/>
              <a:t>IP Address (Internet Protocol -- yours or the proxy one you are using)</a:t>
            </a:r>
          </a:p>
          <a:p>
            <a:r>
              <a:rPr lang="en-US" dirty="0" smtClean="0"/>
              <a:t>The transform executed </a:t>
            </a:r>
          </a:p>
          <a:p>
            <a:r>
              <a:rPr lang="en-US" dirty="0" smtClean="0"/>
              <a:t>The time it executed</a:t>
            </a:r>
          </a:p>
          <a:p>
            <a:r>
              <a:rPr lang="en-US" dirty="0" smtClean="0"/>
              <a:t>The user ID (which gives first name, last name and email address)</a:t>
            </a:r>
          </a:p>
          <a:p>
            <a:r>
              <a:rPr lang="en-US" dirty="0" err="1" smtClean="0"/>
              <a:t>Paterva</a:t>
            </a:r>
            <a:r>
              <a:rPr lang="en-US" dirty="0" smtClean="0"/>
              <a:t> does not log the questions asked or the results</a:t>
            </a:r>
          </a:p>
        </p:txBody>
      </p:sp>
      <p:sp>
        <p:nvSpPr>
          <p:cNvPr id="8" name="Text Placeholder 7"/>
          <p:cNvSpPr>
            <a:spLocks noGrp="1"/>
          </p:cNvSpPr>
          <p:nvPr>
            <p:ph type="body" sz="quarter" idx="3"/>
          </p:nvPr>
        </p:nvSpPr>
        <p:spPr/>
        <p:txBody>
          <a:bodyPr>
            <a:normAutofit fontScale="92500" lnSpcReduction="10000"/>
          </a:bodyPr>
          <a:lstStyle/>
          <a:p>
            <a:r>
              <a:rPr lang="en-US" dirty="0" smtClean="0"/>
              <a:t>Access to some web services</a:t>
            </a:r>
            <a:endParaRPr lang="en-US" dirty="0"/>
          </a:p>
        </p:txBody>
      </p:sp>
      <p:sp>
        <p:nvSpPr>
          <p:cNvPr id="6" name="Content Placeholder 5"/>
          <p:cNvSpPr>
            <a:spLocks noGrp="1"/>
          </p:cNvSpPr>
          <p:nvPr>
            <p:ph sz="quarter" idx="4"/>
          </p:nvPr>
        </p:nvSpPr>
        <p:spPr/>
        <p:txBody>
          <a:bodyPr>
            <a:normAutofit fontScale="92500"/>
          </a:bodyPr>
          <a:lstStyle/>
          <a:p>
            <a:r>
              <a:rPr lang="en-US" dirty="0" smtClean="0"/>
              <a:t>First name </a:t>
            </a:r>
          </a:p>
          <a:p>
            <a:r>
              <a:rPr lang="en-US" dirty="0" smtClean="0"/>
              <a:t>Last name </a:t>
            </a:r>
          </a:p>
          <a:p>
            <a:r>
              <a:rPr lang="en-US" dirty="0" smtClean="0"/>
              <a:t>Email address </a:t>
            </a:r>
          </a:p>
          <a:p>
            <a:r>
              <a:rPr lang="en-US" dirty="0" smtClean="0"/>
              <a:t>Time registered </a:t>
            </a:r>
          </a:p>
          <a:p>
            <a:r>
              <a:rPr lang="en-US" dirty="0" smtClean="0"/>
              <a:t>Time first used </a:t>
            </a:r>
          </a:p>
          <a:p>
            <a:r>
              <a:rPr lang="en-US" dirty="0" smtClean="0"/>
              <a:t>How many transform you ran </a:t>
            </a:r>
          </a:p>
          <a:p>
            <a:r>
              <a:rPr lang="en-US" dirty="0" smtClean="0"/>
              <a:t>MAC address you selected </a:t>
            </a:r>
          </a:p>
          <a:p>
            <a:r>
              <a:rPr lang="en-US" dirty="0" smtClean="0"/>
              <a:t>Your operating system type and version, but not details of service packs etc. </a:t>
            </a:r>
          </a:p>
          <a:p>
            <a:r>
              <a:rPr lang="en-US" dirty="0" smtClean="0"/>
              <a:t>GUI version </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Assumed </a:t>
            </a:r>
            <a:br>
              <a:rPr lang="en-US" dirty="0" smtClean="0"/>
            </a:br>
            <a:r>
              <a:rPr lang="en-US" dirty="0" smtClean="0"/>
              <a:t>Assumptions of the Software Tool</a:t>
            </a:r>
            <a:endParaRPr lang="en-US" dirty="0"/>
          </a:p>
        </p:txBody>
      </p:sp>
      <p:sp>
        <p:nvSpPr>
          <p:cNvPr id="3" name="Content Placeholder 2"/>
          <p:cNvSpPr>
            <a:spLocks noGrp="1"/>
          </p:cNvSpPr>
          <p:nvPr>
            <p:ph idx="1"/>
          </p:nvPr>
        </p:nvSpPr>
        <p:spPr/>
        <p:txBody>
          <a:bodyPr>
            <a:normAutofit fontScale="70000" lnSpcReduction="20000"/>
          </a:bodyPr>
          <a:lstStyle/>
          <a:p>
            <a:pPr marL="118872" indent="0">
              <a:buNone/>
            </a:pPr>
            <a:endParaRPr lang="en-US" dirty="0" smtClean="0"/>
          </a:p>
          <a:p>
            <a:pPr marL="118872" indent="0">
              <a:buNone/>
            </a:pPr>
            <a:endParaRPr lang="en-US" dirty="0" smtClean="0"/>
          </a:p>
          <a:p>
            <a:r>
              <a:rPr lang="en-US" dirty="0" smtClean="0"/>
              <a:t>People at some point will have linked their pseudonyms with real-world personally identifiable information (PII)</a:t>
            </a:r>
          </a:p>
          <a:p>
            <a:r>
              <a:rPr lang="en-US" dirty="0" smtClean="0"/>
              <a:t>People act on interests (which are expressed in some way electronically), and their interests reveal something about the unknown node </a:t>
            </a:r>
          </a:p>
          <a:p>
            <a:r>
              <a:rPr lang="en-US" dirty="0" smtClean="0"/>
              <a:t>People’s online relationships can identify an unknown node based on the connections, power relationships, intercommunications, and the external identities</a:t>
            </a:r>
          </a:p>
          <a:p>
            <a:r>
              <a:rPr lang="en-US" dirty="0" smtClean="0"/>
              <a:t>All online actions can be linked to geographical locations, and those locations may be revealing </a:t>
            </a:r>
          </a:p>
          <a:p>
            <a:r>
              <a:rPr lang="en-US" dirty="0" err="1" smtClean="0"/>
              <a:t>Knowability</a:t>
            </a:r>
            <a:r>
              <a:rPr lang="en-US" dirty="0" smtClean="0"/>
              <a:t> of an unknown node / entity (or group) is increased when a collective and comprehensive electronic footprint is rendered</a:t>
            </a:r>
            <a:endParaRPr lang="en-US" dirty="0"/>
          </a:p>
        </p:txBody>
      </p:sp>
      <p:sp>
        <p:nvSpPr>
          <p:cNvPr id="4" name="Footer Placeholder 3"/>
          <p:cNvSpPr>
            <a:spLocks noGrp="1"/>
          </p:cNvSpPr>
          <p:nvPr>
            <p:ph type="ftr" sz="quarter" idx="11"/>
          </p:nvPr>
        </p:nvSpPr>
        <p:spPr/>
        <p:txBody>
          <a:bodyPr/>
          <a:lstStyle/>
          <a:p>
            <a:r>
              <a:rPr lang="en-US" smtClean="0"/>
              <a:t>Maltego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a:t>
            </a:fld>
            <a:endParaRPr lang="en-US"/>
          </a:p>
        </p:txBody>
      </p:sp>
      <p:pic>
        <p:nvPicPr>
          <p:cNvPr id="1026" name="Picture 2" descr="C:\Users\shalin.USERS\AppData\Local\Microsoft\Windows\Temporary Internet Files\Content.IE5\Y6W0Y4QH\MM900185586[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85925"/>
            <a:ext cx="600075"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00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smtClean="0"/>
              <a:t>Caveats:  Disclaiming </a:t>
            </a:r>
            <a:r>
              <a:rPr lang="en-US" sz="4100" dirty="0" smtClean="0">
                <a:solidFill>
                  <a:srgbClr val="FFFF00"/>
                </a:solidFill>
              </a:rPr>
              <a:t>Liabilities</a:t>
            </a:r>
            <a:endParaRPr lang="en-US" sz="4100" dirty="0">
              <a:solidFill>
                <a:srgbClr val="FFFF00"/>
              </a:solidFill>
            </a:endParaRPr>
          </a:p>
        </p:txBody>
      </p:sp>
      <p:sp>
        <p:nvSpPr>
          <p:cNvPr id="3" name="Content Placeholder 2"/>
          <p:cNvSpPr>
            <a:spLocks noGrp="1"/>
          </p:cNvSpPr>
          <p:nvPr>
            <p:ph idx="1"/>
          </p:nvPr>
        </p:nvSpPr>
        <p:spPr/>
        <p:txBody>
          <a:bodyPr>
            <a:noAutofit/>
          </a:bodyPr>
          <a:lstStyle/>
          <a:p>
            <a:r>
              <a:rPr lang="en-US" sz="2800" dirty="0" smtClean="0"/>
              <a:t>User has to allow </a:t>
            </a:r>
            <a:r>
              <a:rPr lang="en-US" sz="2800" dirty="0" err="1" smtClean="0"/>
              <a:t>Paterva</a:t>
            </a:r>
            <a:r>
              <a:rPr lang="en-US" sz="2800" dirty="0" smtClean="0"/>
              <a:t> to disclaim liabilities before transform runs may be made </a:t>
            </a:r>
          </a:p>
          <a:p>
            <a:pPr lvl="1"/>
            <a:r>
              <a:rPr lang="en-US" sz="2400" b="1" dirty="0" smtClean="0"/>
              <a:t>Crawl “Damage”:  </a:t>
            </a:r>
            <a:r>
              <a:rPr lang="en-US" sz="2400" dirty="0" smtClean="0"/>
              <a:t>Unclear what “damage” may occur from transforms (but some crawls may be trespassing) </a:t>
            </a:r>
          </a:p>
          <a:p>
            <a:pPr lvl="1"/>
            <a:r>
              <a:rPr lang="en-US" sz="2400" b="1" dirty="0" smtClean="0"/>
              <a:t>Sample of a Disclaimer:  </a:t>
            </a:r>
            <a:r>
              <a:rPr lang="en-US" sz="2400" dirty="0" smtClean="0"/>
              <a:t>“Please </a:t>
            </a:r>
            <a:r>
              <a:rPr lang="en-US" sz="2400" dirty="0"/>
              <a:t>note this transform is being run on the </a:t>
            </a:r>
            <a:r>
              <a:rPr lang="en-US" sz="2400" dirty="0" err="1"/>
              <a:t>Paterva</a:t>
            </a:r>
            <a:r>
              <a:rPr lang="en-US" sz="2400" dirty="0"/>
              <a:t> Transform Distribution Server and has been written by the user 'Andrew MacPherson'.  This transform will be run on </a:t>
            </a:r>
            <a:r>
              <a:rPr lang="en-US" sz="2400" dirty="0" smtClean="0">
                <a:hlinkClick r:id="rId3"/>
              </a:rPr>
              <a:t>*</a:t>
            </a:r>
            <a:r>
              <a:rPr lang="en-US" sz="2400" dirty="0" smtClean="0"/>
              <a:t> and </a:t>
            </a:r>
            <a:r>
              <a:rPr lang="en-US" sz="2400" dirty="0" err="1"/>
              <a:t>Paterva</a:t>
            </a:r>
            <a:r>
              <a:rPr lang="en-US" sz="2400" dirty="0"/>
              <a:t> cannot be held responsible for any damage caused by this transform,  you run this AT YOUR OWN RISK.  For more information on this transform feel free to </a:t>
            </a:r>
            <a:r>
              <a:rPr lang="en-US" sz="2400" dirty="0" smtClean="0"/>
              <a:t>contact…”</a:t>
            </a:r>
            <a:endParaRPr lang="en-US" sz="24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30</a:t>
            </a:fld>
            <a:endParaRPr lang="en-US"/>
          </a:p>
        </p:txBody>
      </p:sp>
    </p:spTree>
    <p:extLst>
      <p:ext uri="{BB962C8B-B14F-4D97-AF65-F5344CB8AC3E}">
        <p14:creationId xmlns:p14="http://schemas.microsoft.com/office/powerpoint/2010/main" val="3609737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Start 1.</a:t>
            </a:r>
            <a:r>
              <a:rPr lang="en-US" dirty="0" smtClean="0"/>
              <a:t>  Run </a:t>
            </a:r>
            <a:r>
              <a:rPr lang="en-US" dirty="0" err="1" smtClean="0"/>
              <a:t>Maltego</a:t>
            </a:r>
            <a:r>
              <a:rPr lang="en-US" dirty="0" smtClean="0"/>
              <a:t> Radium™ Machine on Start Screen</a:t>
            </a:r>
            <a:endParaRPr lang="en-US" dirty="0"/>
          </a:p>
        </p:txBody>
      </p:sp>
      <p:sp>
        <p:nvSpPr>
          <p:cNvPr id="3" name="Content Placeholder 2"/>
          <p:cNvSpPr>
            <a:spLocks noGrp="1"/>
          </p:cNvSpPr>
          <p:nvPr>
            <p:ph idx="1"/>
          </p:nvPr>
        </p:nvSpPr>
        <p:spPr>
          <a:xfrm>
            <a:off x="457200" y="1775191"/>
            <a:ext cx="3429000" cy="4625609"/>
          </a:xfrm>
        </p:spPr>
        <p:txBody>
          <a:bodyPr/>
          <a:lstStyle/>
          <a:p>
            <a:r>
              <a:rPr lang="en-US" dirty="0" smtClean="0"/>
              <a:t>Select machine (a sequence of “transforms”)</a:t>
            </a:r>
          </a:p>
          <a:p>
            <a:r>
              <a:rPr lang="en-US" dirty="0" smtClean="0"/>
              <a:t>Identify target (phrase, name, URL, organization, etc.)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31</a:t>
            </a:fld>
            <a:endParaRPr lang="en-US"/>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905000"/>
            <a:ext cx="4953000" cy="3417570"/>
          </a:xfrm>
          <a:prstGeom prst="rect">
            <a:avLst/>
          </a:prstGeom>
          <a:ln>
            <a:solidFill>
              <a:schemeClr val="accent1"/>
            </a:solidFill>
          </a:ln>
        </p:spPr>
      </p:pic>
    </p:spTree>
    <p:extLst>
      <p:ext uri="{BB962C8B-B14F-4D97-AF65-F5344CB8AC3E}">
        <p14:creationId xmlns:p14="http://schemas.microsoft.com/office/powerpoint/2010/main" val="976388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Start 2.</a:t>
            </a:r>
            <a:r>
              <a:rPr lang="en-US" dirty="0" smtClean="0"/>
              <a:t> Run Transforms in the Workspace</a:t>
            </a:r>
            <a:endParaRPr lang="en-US" dirty="0"/>
          </a:p>
        </p:txBody>
      </p:sp>
      <p:sp>
        <p:nvSpPr>
          <p:cNvPr id="3" name="Content Placeholder 2"/>
          <p:cNvSpPr>
            <a:spLocks noGrp="1"/>
          </p:cNvSpPr>
          <p:nvPr>
            <p:ph idx="1"/>
          </p:nvPr>
        </p:nvSpPr>
        <p:spPr>
          <a:xfrm>
            <a:off x="4495800" y="1775191"/>
            <a:ext cx="4191000" cy="4625609"/>
          </a:xfrm>
        </p:spPr>
        <p:txBody>
          <a:bodyPr>
            <a:normAutofit fontScale="70000" lnSpcReduction="20000"/>
          </a:bodyPr>
          <a:lstStyle/>
          <a:p>
            <a:r>
              <a:rPr lang="en-US" dirty="0" smtClean="0"/>
              <a:t>Select a transform (one type of information changed to another type)  by dragging and dropping from left menu bar to the work space</a:t>
            </a:r>
          </a:p>
          <a:p>
            <a:r>
              <a:rPr lang="en-US" dirty="0" smtClean="0"/>
              <a:t>Identify target by double-clicking node</a:t>
            </a:r>
          </a:p>
          <a:p>
            <a:r>
              <a:rPr lang="en-US" dirty="0" smtClean="0"/>
              <a:t>May highlight a range of icons to conduct transforms on </a:t>
            </a:r>
          </a:p>
          <a:p>
            <a:pPr lvl="1"/>
            <a:r>
              <a:rPr lang="en-US" dirty="0"/>
              <a:t>S</a:t>
            </a:r>
            <a:r>
              <a:rPr lang="en-US" dirty="0" smtClean="0"/>
              <a:t>ub-transforms customized to particular types of entities or nodes </a:t>
            </a:r>
          </a:p>
          <a:p>
            <a:r>
              <a:rPr lang="en-US" dirty="0" smtClean="0"/>
              <a:t>Information resolves out from type to type</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32</a:t>
            </a:fld>
            <a:endParaRPr lang="en-US"/>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92" y="1905000"/>
            <a:ext cx="4274108" cy="2514600"/>
          </a:xfrm>
          <a:prstGeom prst="rect">
            <a:avLst/>
          </a:prstGeom>
          <a:ln>
            <a:solidFill>
              <a:schemeClr val="accent1"/>
            </a:solidFill>
          </a:ln>
        </p:spPr>
      </p:pic>
    </p:spTree>
    <p:extLst>
      <p:ext uri="{BB962C8B-B14F-4D97-AF65-F5344CB8AC3E}">
        <p14:creationId xmlns:p14="http://schemas.microsoft.com/office/powerpoint/2010/main" val="1783151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Types of Run </a:t>
            </a:r>
            <a:r>
              <a:rPr lang="en-US" dirty="0" err="1" smtClean="0">
                <a:solidFill>
                  <a:srgbClr val="FFFF00"/>
                </a:solidFill>
              </a:rPr>
              <a:t>Maltego</a:t>
            </a:r>
            <a:r>
              <a:rPr lang="en-US" dirty="0" smtClean="0">
                <a:solidFill>
                  <a:srgbClr val="FFFF00"/>
                </a:solidFill>
              </a:rPr>
              <a:t> Radium™ Machines</a:t>
            </a:r>
            <a:endParaRPr lang="en-US" dirty="0">
              <a:solidFill>
                <a:srgbClr val="FFFF00"/>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t>Company Stalker:  </a:t>
            </a:r>
            <a:r>
              <a:rPr lang="en-US" dirty="0" smtClean="0"/>
              <a:t>Email addresses at a company’s domain(s)</a:t>
            </a:r>
          </a:p>
          <a:p>
            <a:r>
              <a:rPr lang="en-US" b="1" dirty="0" smtClean="0"/>
              <a:t>Footprint L1:  </a:t>
            </a:r>
            <a:r>
              <a:rPr lang="en-US" dirty="0" smtClean="0"/>
              <a:t>“Fast” and limited footprint of a domain </a:t>
            </a:r>
          </a:p>
          <a:p>
            <a:r>
              <a:rPr lang="en-US" b="1" dirty="0" smtClean="0"/>
              <a:t>Footprint L2:  </a:t>
            </a:r>
            <a:r>
              <a:rPr lang="en-US" dirty="0" smtClean="0"/>
              <a:t>“Mild” and semi-limited footprint of a domain  </a:t>
            </a:r>
          </a:p>
          <a:p>
            <a:r>
              <a:rPr lang="en-US" b="1" dirty="0" smtClean="0"/>
              <a:t>Footprint L3:  </a:t>
            </a:r>
            <a:r>
              <a:rPr lang="en-US" dirty="0" smtClean="0"/>
              <a:t>“Intense” and fairly in-depth and internal footprint of a domain </a:t>
            </a:r>
          </a:p>
          <a:p>
            <a:r>
              <a:rPr lang="en-US" b="1" dirty="0" smtClean="0"/>
              <a:t>Person- Email Address</a:t>
            </a:r>
            <a:r>
              <a:rPr lang="en-US" dirty="0" smtClean="0"/>
              <a:t>:  Identifies a person’s email addresses (but needs a disambiguated or fairly uncommon name…or the data is noisy)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33</a:t>
            </a:fld>
            <a:endParaRPr lang="en-US"/>
          </a:p>
        </p:txBody>
      </p:sp>
    </p:spTree>
    <p:extLst>
      <p:ext uri="{BB962C8B-B14F-4D97-AF65-F5344CB8AC3E}">
        <p14:creationId xmlns:p14="http://schemas.microsoft.com/office/powerpoint/2010/main" val="1971743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Types </a:t>
            </a:r>
            <a:r>
              <a:rPr lang="en-US" dirty="0"/>
              <a:t>of Run </a:t>
            </a:r>
            <a:r>
              <a:rPr lang="en-US" dirty="0" err="1" smtClean="0">
                <a:solidFill>
                  <a:srgbClr val="FFFF00"/>
                </a:solidFill>
              </a:rPr>
              <a:t>Maltego</a:t>
            </a:r>
            <a:r>
              <a:rPr lang="en-US" dirty="0" smtClean="0">
                <a:solidFill>
                  <a:srgbClr val="FFFF00"/>
                </a:solidFill>
              </a:rPr>
              <a:t> Radium™ Machines</a:t>
            </a:r>
            <a:r>
              <a:rPr lang="en-US" dirty="0" smtClean="0"/>
              <a:t> </a:t>
            </a:r>
            <a:r>
              <a:rPr lang="en-US" sz="2000" dirty="0" smtClean="0"/>
              <a:t>(</a:t>
            </a:r>
            <a:r>
              <a:rPr lang="en-US" sz="2000" dirty="0"/>
              <a:t>cont.)</a:t>
            </a:r>
            <a:endParaRPr lang="en-US" dirty="0"/>
          </a:p>
        </p:txBody>
      </p:sp>
      <p:sp>
        <p:nvSpPr>
          <p:cNvPr id="3" name="Content Placeholder 2"/>
          <p:cNvSpPr>
            <a:spLocks noGrp="1"/>
          </p:cNvSpPr>
          <p:nvPr>
            <p:ph idx="1"/>
          </p:nvPr>
        </p:nvSpPr>
        <p:spPr/>
        <p:txBody>
          <a:bodyPr>
            <a:normAutofit/>
          </a:bodyPr>
          <a:lstStyle/>
          <a:p>
            <a:r>
              <a:rPr lang="en-US" b="1" dirty="0"/>
              <a:t>Prune Leaf Entities</a:t>
            </a:r>
            <a:r>
              <a:rPr lang="en-US" dirty="0"/>
              <a:t>:  </a:t>
            </a:r>
            <a:r>
              <a:rPr lang="en-US" dirty="0" smtClean="0"/>
              <a:t>Prunes all leaves (entities with no outgoing links and just one incoming link—aka pendant nodes) to clear the screen for re-crawls (and to de-noise the data)</a:t>
            </a:r>
            <a:endParaRPr lang="en-US" dirty="0"/>
          </a:p>
          <a:p>
            <a:r>
              <a:rPr lang="en-US" b="1" dirty="0"/>
              <a:t>Twitter Digger</a:t>
            </a:r>
            <a:r>
              <a:rPr lang="en-US" dirty="0"/>
              <a:t>:  Phrase as a Twitter </a:t>
            </a:r>
            <a:r>
              <a:rPr lang="en-US" dirty="0" smtClean="0"/>
              <a:t>search</a:t>
            </a:r>
          </a:p>
          <a:p>
            <a:r>
              <a:rPr lang="en-US" b="1" dirty="0"/>
              <a:t>Twitter </a:t>
            </a:r>
            <a:r>
              <a:rPr lang="en-US" b="1" dirty="0" smtClean="0"/>
              <a:t>Geo(graphical) </a:t>
            </a:r>
            <a:r>
              <a:rPr lang="en-US" b="1" dirty="0"/>
              <a:t>Location</a:t>
            </a:r>
            <a:r>
              <a:rPr lang="en-US" dirty="0"/>
              <a:t>:  Finding a person’s location based on multiple information streams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34</a:t>
            </a:fld>
            <a:endParaRPr lang="en-US"/>
          </a:p>
        </p:txBody>
      </p:sp>
    </p:spTree>
    <p:extLst>
      <p:ext uri="{BB962C8B-B14F-4D97-AF65-F5344CB8AC3E}">
        <p14:creationId xmlns:p14="http://schemas.microsoft.com/office/powerpoint/2010/main" val="2615582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Types of Run </a:t>
            </a:r>
            <a:r>
              <a:rPr lang="en-US" dirty="0" err="1" smtClean="0">
                <a:solidFill>
                  <a:srgbClr val="FFFF00"/>
                </a:solidFill>
              </a:rPr>
              <a:t>Maltego</a:t>
            </a:r>
            <a:r>
              <a:rPr lang="en-US" dirty="0" smtClean="0">
                <a:solidFill>
                  <a:srgbClr val="FFFF00"/>
                </a:solidFill>
              </a:rPr>
              <a:t> Radium™ Machines</a:t>
            </a:r>
            <a:r>
              <a:rPr lang="en-US" dirty="0" smtClean="0"/>
              <a:t> </a:t>
            </a:r>
            <a:r>
              <a:rPr lang="en-US" sz="2000" dirty="0"/>
              <a:t>(cont.)</a:t>
            </a:r>
            <a:endParaRPr lang="en-US" dirty="0"/>
          </a:p>
        </p:txBody>
      </p:sp>
      <p:sp>
        <p:nvSpPr>
          <p:cNvPr id="3" name="Content Placeholder 2"/>
          <p:cNvSpPr>
            <a:spLocks noGrp="1"/>
          </p:cNvSpPr>
          <p:nvPr>
            <p:ph idx="1"/>
          </p:nvPr>
        </p:nvSpPr>
        <p:spPr/>
        <p:txBody>
          <a:bodyPr>
            <a:normAutofit/>
          </a:bodyPr>
          <a:lstStyle/>
          <a:p>
            <a:r>
              <a:rPr lang="en-US" b="1" dirty="0"/>
              <a:t>Twitter Monitor:  </a:t>
            </a:r>
            <a:r>
              <a:rPr lang="en-US" dirty="0"/>
              <a:t>Monitors Twitter for </a:t>
            </a:r>
            <a:r>
              <a:rPr lang="en-US" dirty="0" err="1"/>
              <a:t>hashtags</a:t>
            </a:r>
            <a:r>
              <a:rPr lang="en-US" dirty="0"/>
              <a:t> (#) and named entities mentioned </a:t>
            </a:r>
            <a:r>
              <a:rPr lang="en-US" dirty="0" smtClean="0"/>
              <a:t>(@)</a:t>
            </a:r>
          </a:p>
          <a:p>
            <a:pPr lvl="1"/>
            <a:r>
              <a:rPr lang="en-US" dirty="0" smtClean="0"/>
              <a:t>All Twitter crawls rate-limited by amounts of information downloadable per time period by Twitter API</a:t>
            </a:r>
            <a:endParaRPr lang="en-US" dirty="0"/>
          </a:p>
          <a:p>
            <a:r>
              <a:rPr lang="en-US" b="1" dirty="0"/>
              <a:t>URL to Network and Domain Information:  </a:t>
            </a:r>
            <a:r>
              <a:rPr lang="en-US" dirty="0"/>
              <a:t>From URL to network and domain information </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35</a:t>
            </a:fld>
            <a:endParaRPr lang="en-US"/>
          </a:p>
        </p:txBody>
      </p:sp>
    </p:spTree>
    <p:extLst>
      <p:ext uri="{BB962C8B-B14F-4D97-AF65-F5344CB8AC3E}">
        <p14:creationId xmlns:p14="http://schemas.microsoft.com/office/powerpoint/2010/main" val="1433723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Types of Node-level Transforms via </a:t>
            </a:r>
            <a:r>
              <a:rPr lang="en-US" dirty="0" smtClean="0">
                <a:solidFill>
                  <a:srgbClr val="FFFF00"/>
                </a:solidFill>
              </a:rPr>
              <a:t>Palette</a:t>
            </a:r>
            <a:r>
              <a:rPr lang="en-US" dirty="0" smtClean="0"/>
              <a:t> </a:t>
            </a:r>
            <a:r>
              <a:rPr lang="en-US" dirty="0" smtClean="0">
                <a:solidFill>
                  <a:srgbClr val="FFFF00"/>
                </a:solidFill>
              </a:rPr>
              <a:t>Options</a:t>
            </a:r>
            <a:endParaRPr lang="en-US" dirty="0">
              <a:solidFill>
                <a:srgbClr val="FFFF00"/>
              </a:solidFill>
            </a:endParaRPr>
          </a:p>
        </p:txBody>
      </p:sp>
      <p:sp>
        <p:nvSpPr>
          <p:cNvPr id="3" name="Content Placeholder 2"/>
          <p:cNvSpPr>
            <a:spLocks noGrp="1"/>
          </p:cNvSpPr>
          <p:nvPr>
            <p:ph sz="half" idx="1"/>
          </p:nvPr>
        </p:nvSpPr>
        <p:spPr/>
        <p:txBody>
          <a:bodyPr>
            <a:normAutofit fontScale="77500" lnSpcReduction="20000"/>
          </a:bodyPr>
          <a:lstStyle/>
          <a:p>
            <a:r>
              <a:rPr lang="en-US" sz="3000" b="1" dirty="0" smtClean="0"/>
              <a:t>Devices</a:t>
            </a:r>
          </a:p>
          <a:p>
            <a:pPr lvl="1"/>
            <a:r>
              <a:rPr lang="en-US" sz="2600" dirty="0" smtClean="0"/>
              <a:t>A phone, mobile device, or other used by the individual or connected to various accounts or a network</a:t>
            </a:r>
          </a:p>
          <a:p>
            <a:pPr marL="457200" lvl="1" indent="0">
              <a:buNone/>
            </a:pPr>
            <a:endParaRPr lang="en-US" sz="2600" dirty="0" smtClean="0"/>
          </a:p>
          <a:p>
            <a:r>
              <a:rPr lang="en-US" sz="3000" b="1" dirty="0"/>
              <a:t>Infrastructure</a:t>
            </a:r>
          </a:p>
          <a:p>
            <a:pPr lvl="1"/>
            <a:r>
              <a:rPr lang="en-US" sz="2600" dirty="0"/>
              <a:t>AS – </a:t>
            </a:r>
            <a:r>
              <a:rPr lang="en-US" sz="2600" dirty="0" smtClean="0"/>
              <a:t>Autonomous </a:t>
            </a:r>
            <a:r>
              <a:rPr lang="en-US" sz="2600" dirty="0"/>
              <a:t>S</a:t>
            </a:r>
            <a:r>
              <a:rPr lang="en-US" sz="2600" dirty="0" smtClean="0"/>
              <a:t>ystem Number (as assigned by IANA to RIRs) </a:t>
            </a:r>
            <a:endParaRPr lang="en-US" sz="2600" dirty="0"/>
          </a:p>
          <a:p>
            <a:pPr lvl="1"/>
            <a:r>
              <a:rPr lang="en-US" sz="2600" dirty="0"/>
              <a:t>DNS Name – Domain Name System </a:t>
            </a:r>
            <a:r>
              <a:rPr lang="en-US" sz="2600" dirty="0" smtClean="0"/>
              <a:t>(identification string)</a:t>
            </a:r>
            <a:endParaRPr lang="en-US" sz="2600" dirty="0"/>
          </a:p>
          <a:p>
            <a:pPr lvl="1"/>
            <a:r>
              <a:rPr lang="en-US" sz="2600" dirty="0"/>
              <a:t>Domain –  Internet Domain </a:t>
            </a:r>
          </a:p>
          <a:p>
            <a:pPr lvl="1"/>
            <a:r>
              <a:rPr lang="en-US" sz="2600" dirty="0"/>
              <a:t>IPv4 Address – IP version 4 address </a:t>
            </a:r>
            <a:endParaRPr lang="en-US" dirty="0" smtClean="0"/>
          </a:p>
          <a:p>
            <a:pPr lvl="1"/>
            <a:endParaRPr lang="en-US" dirty="0" smtClean="0"/>
          </a:p>
        </p:txBody>
      </p:sp>
      <p:sp>
        <p:nvSpPr>
          <p:cNvPr id="6" name="Content Placeholder 5"/>
          <p:cNvSpPr>
            <a:spLocks noGrp="1"/>
          </p:cNvSpPr>
          <p:nvPr>
            <p:ph sz="half" idx="2"/>
          </p:nvPr>
        </p:nvSpPr>
        <p:spPr>
          <a:xfrm>
            <a:off x="4648200" y="1773936"/>
            <a:ext cx="4038600" cy="4931664"/>
          </a:xfrm>
        </p:spPr>
        <p:txBody>
          <a:bodyPr>
            <a:normAutofit fontScale="77500" lnSpcReduction="20000"/>
          </a:bodyPr>
          <a:lstStyle/>
          <a:p>
            <a:r>
              <a:rPr lang="en-US" sz="3000" b="1" dirty="0" smtClean="0"/>
              <a:t>Infrastructure (cont.) </a:t>
            </a:r>
          </a:p>
          <a:p>
            <a:pPr lvl="1"/>
            <a:r>
              <a:rPr lang="en-US" sz="2600" dirty="0" smtClean="0"/>
              <a:t>MX </a:t>
            </a:r>
            <a:r>
              <a:rPr lang="en-US" sz="2600" dirty="0"/>
              <a:t>Record – DNS mail </a:t>
            </a:r>
            <a:r>
              <a:rPr lang="en-US" sz="2600" dirty="0" smtClean="0"/>
              <a:t>exchanger record (indicator of mail server accepting email messages and how email should be routed through SMTP) </a:t>
            </a:r>
            <a:endParaRPr lang="en-US" sz="2600" dirty="0"/>
          </a:p>
          <a:p>
            <a:pPr lvl="1"/>
            <a:r>
              <a:rPr lang="en-US" sz="2600" dirty="0"/>
              <a:t>NS Record – A DNS name server record </a:t>
            </a:r>
            <a:r>
              <a:rPr lang="en-US" sz="2600" dirty="0" smtClean="0"/>
              <a:t>(with indicators of subdomains)</a:t>
            </a:r>
            <a:endParaRPr lang="en-US" sz="2600" dirty="0"/>
          </a:p>
          <a:p>
            <a:pPr lvl="1"/>
            <a:r>
              <a:rPr lang="en-US" sz="2600" dirty="0" err="1"/>
              <a:t>Netblock</a:t>
            </a:r>
            <a:r>
              <a:rPr lang="en-US" sz="2600" dirty="0"/>
              <a:t> – An internet autonomous system </a:t>
            </a:r>
          </a:p>
          <a:p>
            <a:pPr lvl="1"/>
            <a:r>
              <a:rPr lang="en-US" sz="2600" dirty="0"/>
              <a:t>URL – An internet Uniform Resource Locator </a:t>
            </a:r>
            <a:r>
              <a:rPr lang="en-US" sz="2600" dirty="0" smtClean="0"/>
              <a:t>(web address as a character sting)</a:t>
            </a:r>
            <a:endParaRPr lang="en-US" sz="2600" dirty="0"/>
          </a:p>
          <a:p>
            <a:pPr lvl="1"/>
            <a:r>
              <a:rPr lang="en-US" sz="2600" dirty="0"/>
              <a:t>Website – An </a:t>
            </a:r>
            <a:r>
              <a:rPr lang="en-US" sz="2600" dirty="0" smtClean="0"/>
              <a:t>internet website (related web pages served from a single domain) </a:t>
            </a:r>
            <a:endParaRPr lang="en-US" sz="26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36</a:t>
            </a:fld>
            <a:endParaRPr lang="en-US"/>
          </a:p>
        </p:txBody>
      </p:sp>
    </p:spTree>
    <p:extLst>
      <p:ext uri="{BB962C8B-B14F-4D97-AF65-F5344CB8AC3E}">
        <p14:creationId xmlns:p14="http://schemas.microsoft.com/office/powerpoint/2010/main" val="3968449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Types of </a:t>
            </a:r>
            <a:r>
              <a:rPr lang="en-US" dirty="0" smtClean="0"/>
              <a:t>Node-level Transforms </a:t>
            </a:r>
            <a:r>
              <a:rPr lang="en-US" dirty="0"/>
              <a:t>via </a:t>
            </a:r>
            <a:r>
              <a:rPr lang="en-US" dirty="0">
                <a:solidFill>
                  <a:srgbClr val="FFFF00"/>
                </a:solidFill>
              </a:rPr>
              <a:t>Palette</a:t>
            </a:r>
            <a:r>
              <a:rPr lang="en-US" dirty="0"/>
              <a:t> </a:t>
            </a:r>
            <a:r>
              <a:rPr lang="en-US" dirty="0" smtClean="0">
                <a:solidFill>
                  <a:srgbClr val="FFFF00"/>
                </a:solidFill>
              </a:rPr>
              <a:t>Options</a:t>
            </a:r>
            <a:r>
              <a:rPr lang="en-US" dirty="0" smtClean="0"/>
              <a:t> </a:t>
            </a:r>
            <a:r>
              <a:rPr lang="en-US" sz="2200" dirty="0" smtClean="0"/>
              <a:t>(cont.) </a:t>
            </a:r>
            <a:endParaRPr lang="en-US" sz="2200" dirty="0"/>
          </a:p>
        </p:txBody>
      </p:sp>
      <p:sp>
        <p:nvSpPr>
          <p:cNvPr id="3" name="Content Placeholder 2"/>
          <p:cNvSpPr>
            <a:spLocks noGrp="1"/>
          </p:cNvSpPr>
          <p:nvPr>
            <p:ph sz="half" idx="1"/>
          </p:nvPr>
        </p:nvSpPr>
        <p:spPr/>
        <p:txBody>
          <a:bodyPr>
            <a:normAutofit fontScale="92500" lnSpcReduction="20000"/>
          </a:bodyPr>
          <a:lstStyle/>
          <a:p>
            <a:r>
              <a:rPr lang="en-US" sz="2500" b="1" dirty="0" smtClean="0"/>
              <a:t>Locations</a:t>
            </a:r>
          </a:p>
          <a:p>
            <a:pPr lvl="1"/>
            <a:r>
              <a:rPr lang="en-US" sz="2200" dirty="0" smtClean="0"/>
              <a:t>A location on Mother Earth (to find domains and other such information)  </a:t>
            </a:r>
          </a:p>
          <a:p>
            <a:pPr marL="457200" lvl="1" indent="0">
              <a:buNone/>
            </a:pPr>
            <a:endParaRPr lang="en-US" sz="2200" dirty="0"/>
          </a:p>
          <a:p>
            <a:r>
              <a:rPr lang="en-US" sz="2500" b="1" dirty="0"/>
              <a:t>Penetration </a:t>
            </a:r>
            <a:r>
              <a:rPr lang="en-US" sz="2500" b="1" dirty="0" smtClean="0"/>
              <a:t>(“Pen”) Testing</a:t>
            </a:r>
          </a:p>
          <a:p>
            <a:pPr lvl="1"/>
            <a:r>
              <a:rPr lang="en-US" sz="2200" dirty="0" smtClean="0"/>
              <a:t>Company</a:t>
            </a:r>
          </a:p>
          <a:p>
            <a:pPr lvl="1"/>
            <a:endParaRPr lang="en-US" sz="2200" dirty="0"/>
          </a:p>
          <a:p>
            <a:r>
              <a:rPr lang="en-US" sz="2500" b="1" dirty="0"/>
              <a:t>Social Network</a:t>
            </a:r>
          </a:p>
          <a:p>
            <a:pPr lvl="1"/>
            <a:r>
              <a:rPr lang="en-US" sz="2200" dirty="0"/>
              <a:t>Facebook Object</a:t>
            </a:r>
          </a:p>
          <a:p>
            <a:pPr lvl="1"/>
            <a:r>
              <a:rPr lang="en-US" sz="2200" dirty="0"/>
              <a:t>Twit entity </a:t>
            </a:r>
          </a:p>
          <a:p>
            <a:pPr lvl="1"/>
            <a:r>
              <a:rPr lang="en-US" sz="2200" dirty="0"/>
              <a:t>Affiliation – Facebook </a:t>
            </a:r>
          </a:p>
          <a:p>
            <a:pPr lvl="1"/>
            <a:r>
              <a:rPr lang="en-US" sz="2200" dirty="0"/>
              <a:t>Affiliation – </a:t>
            </a:r>
            <a:r>
              <a:rPr lang="en-US" sz="2200" dirty="0" smtClean="0"/>
              <a:t>Twitter</a:t>
            </a:r>
          </a:p>
          <a:p>
            <a:pPr marL="457200" lvl="1" indent="0">
              <a:buNone/>
            </a:pPr>
            <a:endParaRPr lang="en-US" sz="2200" dirty="0"/>
          </a:p>
          <a:p>
            <a:pPr marL="118872" indent="0">
              <a:buNone/>
            </a:pPr>
            <a:endParaRPr lang="en-US" dirty="0"/>
          </a:p>
        </p:txBody>
      </p:sp>
      <p:sp>
        <p:nvSpPr>
          <p:cNvPr id="6" name="Content Placeholder 5"/>
          <p:cNvSpPr>
            <a:spLocks noGrp="1"/>
          </p:cNvSpPr>
          <p:nvPr>
            <p:ph sz="half" idx="2"/>
          </p:nvPr>
        </p:nvSpPr>
        <p:spPr/>
        <p:txBody>
          <a:bodyPr>
            <a:normAutofit fontScale="92500" lnSpcReduction="20000"/>
          </a:bodyPr>
          <a:lstStyle/>
          <a:p>
            <a:r>
              <a:rPr lang="en-US" sz="2500" b="1" dirty="0"/>
              <a:t>Personal </a:t>
            </a:r>
          </a:p>
          <a:p>
            <a:pPr lvl="1"/>
            <a:r>
              <a:rPr lang="en-US" sz="2200" dirty="0"/>
              <a:t>Alias </a:t>
            </a:r>
          </a:p>
          <a:p>
            <a:pPr lvl="1"/>
            <a:r>
              <a:rPr lang="en-US" sz="2200" dirty="0"/>
              <a:t>Document</a:t>
            </a:r>
          </a:p>
          <a:p>
            <a:pPr lvl="1"/>
            <a:r>
              <a:rPr lang="en-US" sz="2200" dirty="0"/>
              <a:t>Email Address</a:t>
            </a:r>
          </a:p>
          <a:p>
            <a:pPr lvl="1"/>
            <a:r>
              <a:rPr lang="en-US" sz="2200" dirty="0"/>
              <a:t>Image (EXIF or “Exchangeable Image File” data extraction:  </a:t>
            </a:r>
            <a:r>
              <a:rPr lang="en-US" sz="2200" dirty="0" err="1" smtClean="0"/>
              <a:t>geotagged</a:t>
            </a:r>
            <a:r>
              <a:rPr lang="en-US" sz="2200" dirty="0" smtClean="0"/>
              <a:t> data, GPS,  </a:t>
            </a:r>
            <a:r>
              <a:rPr lang="en-US" sz="2200" dirty="0"/>
              <a:t>and general image conditions information like </a:t>
            </a:r>
            <a:r>
              <a:rPr lang="en-US" sz="2200" dirty="0" smtClean="0"/>
              <a:t> digital </a:t>
            </a:r>
            <a:r>
              <a:rPr lang="en-US" sz="2200" dirty="0"/>
              <a:t>camera </a:t>
            </a:r>
            <a:r>
              <a:rPr lang="en-US" sz="2200" dirty="0" smtClean="0"/>
              <a:t>settings) </a:t>
            </a:r>
            <a:endParaRPr lang="en-US" sz="2200" dirty="0"/>
          </a:p>
          <a:p>
            <a:pPr lvl="1"/>
            <a:r>
              <a:rPr lang="en-US" sz="2200" dirty="0"/>
              <a:t>Person</a:t>
            </a:r>
          </a:p>
          <a:p>
            <a:pPr lvl="1"/>
            <a:r>
              <a:rPr lang="en-US" sz="2200" dirty="0"/>
              <a:t>Phone Number</a:t>
            </a:r>
          </a:p>
          <a:p>
            <a:pPr lvl="1"/>
            <a:r>
              <a:rPr lang="en-US" sz="2200" dirty="0"/>
              <a:t>Phrase</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37</a:t>
            </a:fld>
            <a:endParaRPr lang="en-US"/>
          </a:p>
        </p:txBody>
      </p:sp>
    </p:spTree>
    <p:extLst>
      <p:ext uri="{BB962C8B-B14F-4D97-AF65-F5344CB8AC3E}">
        <p14:creationId xmlns:p14="http://schemas.microsoft.com/office/powerpoint/2010/main" val="831190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Customized Transforms / </a:t>
            </a:r>
            <a:br>
              <a:rPr lang="en-US" dirty="0" smtClean="0"/>
            </a:br>
            <a:r>
              <a:rPr lang="en-US" dirty="0" smtClean="0">
                <a:solidFill>
                  <a:srgbClr val="FFFF00"/>
                </a:solidFill>
              </a:rPr>
              <a:t>Macros</a:t>
            </a:r>
            <a:r>
              <a:rPr lang="en-US" dirty="0" smtClean="0"/>
              <a:t> via the Palette Manager </a:t>
            </a:r>
            <a:endParaRPr lang="en-US" dirty="0"/>
          </a:p>
        </p:txBody>
      </p:sp>
      <p:sp>
        <p:nvSpPr>
          <p:cNvPr id="2" name="Content Placeholder 1"/>
          <p:cNvSpPr>
            <a:spLocks noGrp="1"/>
          </p:cNvSpPr>
          <p:nvPr>
            <p:ph idx="1"/>
          </p:nvPr>
        </p:nvSpPr>
        <p:spPr>
          <a:xfrm>
            <a:off x="457200" y="1775191"/>
            <a:ext cx="4114800" cy="4625609"/>
          </a:xfrm>
        </p:spPr>
        <p:txBody>
          <a:bodyPr>
            <a:normAutofit fontScale="77500" lnSpcReduction="20000"/>
          </a:bodyPr>
          <a:lstStyle/>
          <a:p>
            <a:r>
              <a:rPr lang="en-US" dirty="0" smtClean="0"/>
              <a:t>May import or export palette contents / entities (macros for customized “machines” sequences / transforms sets, or stand-alone “transforms”) </a:t>
            </a:r>
          </a:p>
          <a:p>
            <a:pPr lvl="1"/>
            <a:r>
              <a:rPr lang="en-US" dirty="0" smtClean="0"/>
              <a:t>Assumes some ability to create one’s own scripted </a:t>
            </a:r>
            <a:r>
              <a:rPr lang="en-US" dirty="0" err="1" smtClean="0"/>
              <a:t>Maltego</a:t>
            </a:r>
            <a:r>
              <a:rPr lang="en-US" dirty="0" smtClean="0"/>
              <a:t> Radium™ macros (with </a:t>
            </a:r>
            <a:r>
              <a:rPr lang="en-US" dirty="0" err="1" smtClean="0"/>
              <a:t>Maltego</a:t>
            </a:r>
            <a:r>
              <a:rPr lang="en-US" dirty="0" smtClean="0"/>
              <a:t>™ Scripting Language or MSL) as well</a:t>
            </a:r>
          </a:p>
          <a:p>
            <a:pPr lvl="1"/>
            <a:r>
              <a:rPr lang="en-US" dirty="0" smtClean="0"/>
              <a:t>May be as simple as drag-and-drop with existing transforms  </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38</a:t>
            </a:fld>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7043" y="1463690"/>
            <a:ext cx="4184557" cy="5394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602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Node-level Targeted</a:t>
            </a:r>
            <a:r>
              <a:rPr lang="en-US" dirty="0" smtClean="0"/>
              <a:t> Transforms via Dropdown Menus </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828800"/>
            <a:ext cx="8746032" cy="4266120"/>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39</a:t>
            </a:fld>
            <a:endParaRPr lang="en-US"/>
          </a:p>
        </p:txBody>
      </p:sp>
    </p:spTree>
    <p:extLst>
      <p:ext uri="{BB962C8B-B14F-4D97-AF65-F5344CB8AC3E}">
        <p14:creationId xmlns:p14="http://schemas.microsoft.com/office/powerpoint/2010/main" val="2883813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Intros and Interests</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p>
          <a:p>
            <a:r>
              <a:rPr lang="en-US" dirty="0" smtClean="0"/>
              <a:t>Hi!  Who are you, and what are your interests re: the topic?  Anyone ever use a “hacking” tool?  If so, what?  </a:t>
            </a:r>
          </a:p>
          <a:p>
            <a:r>
              <a:rPr lang="en-US" dirty="0" smtClean="0"/>
              <a:t>Do you have an idea for a </a:t>
            </a:r>
            <a:r>
              <a:rPr lang="en-US" dirty="0" err="1" smtClean="0"/>
              <a:t>Maltego</a:t>
            </a:r>
            <a:r>
              <a:rPr lang="en-US" dirty="0" smtClean="0"/>
              <a:t> Radium™ “machine” or “transform” run that you want us to try during this session?   (I’ll ask you near the end of the presentation.)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a:t>
            </a:fld>
            <a:endParaRPr lang="en-US"/>
          </a:p>
        </p:txBody>
      </p:sp>
      <p:pic>
        <p:nvPicPr>
          <p:cNvPr id="1027" name="Picture 3" descr="C:\Users\shalin.USERS\AppData\Local\Microsoft\Windows\Temporary Internet Files\Content.IE5\BAC8MVMY\MC9002150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348966" cy="1786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alin.USERS\AppData\Local\Microsoft\Windows\Temporary Internet Files\Content.IE5\Y6W0Y4QH\MM900185586[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685925"/>
            <a:ext cx="600075"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65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Node-level Targeted</a:t>
            </a:r>
            <a:r>
              <a:rPr lang="en-US" dirty="0" smtClean="0"/>
              <a:t> </a:t>
            </a:r>
            <a:r>
              <a:rPr lang="en-US" dirty="0"/>
              <a:t>Transforms via Dropdown Menus </a:t>
            </a:r>
            <a:r>
              <a:rPr lang="en-US" sz="2200" dirty="0" smtClean="0"/>
              <a:t>(cont.) </a:t>
            </a:r>
            <a:endParaRPr lang="en-US" sz="22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40</a:t>
            </a:fld>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 y="1567194"/>
            <a:ext cx="7677150" cy="49098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6937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Filtering / Pruning</a:t>
            </a:r>
            <a:r>
              <a:rPr lang="en-US" dirty="0" smtClean="0"/>
              <a:t> Current Searches </a:t>
            </a:r>
            <a:endParaRPr lang="en-US" dirty="0"/>
          </a:p>
        </p:txBody>
      </p:sp>
      <p:sp>
        <p:nvSpPr>
          <p:cNvPr id="3" name="Content Placeholder 2"/>
          <p:cNvSpPr>
            <a:spLocks noGrp="1"/>
          </p:cNvSpPr>
          <p:nvPr>
            <p:ph idx="1"/>
          </p:nvPr>
        </p:nvSpPr>
        <p:spPr>
          <a:xfrm>
            <a:off x="4419600" y="1775191"/>
            <a:ext cx="4267200" cy="4625609"/>
          </a:xfrm>
        </p:spPr>
        <p:txBody>
          <a:bodyPr>
            <a:normAutofit fontScale="85000" lnSpcReduction="20000"/>
          </a:bodyPr>
          <a:lstStyle/>
          <a:p>
            <a:r>
              <a:rPr lang="en-US" dirty="0" smtClean="0"/>
              <a:t>Delinking</a:t>
            </a:r>
            <a:endParaRPr lang="en-US" dirty="0"/>
          </a:p>
          <a:p>
            <a:pPr lvl="1"/>
            <a:r>
              <a:rPr lang="en-US" dirty="0" smtClean="0"/>
              <a:t>User pruning of nodes that are not interconnected or related to the search </a:t>
            </a:r>
          </a:p>
          <a:p>
            <a:pPr lvl="1"/>
            <a:r>
              <a:rPr lang="en-US" dirty="0" smtClean="0"/>
              <a:t>User filtering or identification of bad domains to exclude from the crawl </a:t>
            </a:r>
          </a:p>
          <a:p>
            <a:r>
              <a:rPr lang="en-US" dirty="0" smtClean="0"/>
              <a:t>Linking </a:t>
            </a:r>
          </a:p>
          <a:p>
            <a:pPr lvl="1"/>
            <a:r>
              <a:rPr lang="en-US" dirty="0" smtClean="0"/>
              <a:t>May link multiple nodes to run further transforms to identify possible relationships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41</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16753"/>
            <a:ext cx="4038600" cy="45078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8800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Detail</a:t>
            </a:r>
            <a:r>
              <a:rPr lang="en-US" dirty="0" smtClean="0"/>
              <a:t> View, </a:t>
            </a:r>
            <a:br>
              <a:rPr lang="en-US" dirty="0" smtClean="0"/>
            </a:br>
            <a:r>
              <a:rPr lang="en-US" dirty="0" smtClean="0">
                <a:solidFill>
                  <a:srgbClr val="FFFF00"/>
                </a:solidFill>
              </a:rPr>
              <a:t>Property</a:t>
            </a:r>
            <a:r>
              <a:rPr lang="en-US" dirty="0" smtClean="0"/>
              <a:t> View</a:t>
            </a:r>
            <a:endParaRPr lang="en-US" dirty="0"/>
          </a:p>
        </p:txBody>
      </p:sp>
      <p:sp>
        <p:nvSpPr>
          <p:cNvPr id="3" name="Content Placeholder 2"/>
          <p:cNvSpPr>
            <a:spLocks noGrp="1"/>
          </p:cNvSpPr>
          <p:nvPr>
            <p:ph idx="1"/>
          </p:nvPr>
        </p:nvSpPr>
        <p:spPr>
          <a:xfrm>
            <a:off x="457200" y="1775191"/>
            <a:ext cx="4191000" cy="4625609"/>
          </a:xfrm>
        </p:spPr>
        <p:txBody>
          <a:bodyPr>
            <a:normAutofit lnSpcReduction="10000"/>
          </a:bodyPr>
          <a:lstStyle/>
          <a:p>
            <a:r>
              <a:rPr lang="en-US" dirty="0"/>
              <a:t>E</a:t>
            </a:r>
            <a:r>
              <a:rPr lang="en-US" dirty="0" smtClean="0"/>
              <a:t>xtraction of close-in node-level multiplex data (</a:t>
            </a:r>
            <a:r>
              <a:rPr lang="en-US" dirty="0"/>
              <a:t>v</a:t>
            </a:r>
            <a:r>
              <a:rPr lang="en-US" dirty="0" smtClean="0"/>
              <a:t>s. meta-level networks) </a:t>
            </a:r>
          </a:p>
          <a:p>
            <a:pPr lvl="1"/>
            <a:r>
              <a:rPr lang="en-US" dirty="0" smtClean="0"/>
              <a:t>Put cursor on a node for the details in the right pane</a:t>
            </a:r>
          </a:p>
          <a:p>
            <a:pPr lvl="1"/>
            <a:r>
              <a:rPr lang="en-US" dirty="0" smtClean="0"/>
              <a:t>May conduct more transforms on that node for more data   </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42</a:t>
            </a:fld>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145" y="146534"/>
            <a:ext cx="2851455" cy="66352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21332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User</a:t>
            </a:r>
            <a:r>
              <a:rPr lang="en-US" dirty="0" smtClean="0"/>
              <a:t> </a:t>
            </a:r>
            <a:r>
              <a:rPr lang="en-US" dirty="0" smtClean="0">
                <a:solidFill>
                  <a:srgbClr val="FFFF00"/>
                </a:solidFill>
              </a:rPr>
              <a:t>Annotation</a:t>
            </a:r>
            <a:r>
              <a:rPr lang="en-US" dirty="0" smtClean="0"/>
              <a:t> of Graph Entities</a:t>
            </a:r>
            <a:endParaRPr lang="en-US" dirty="0"/>
          </a:p>
        </p:txBody>
      </p:sp>
      <p:sp>
        <p:nvSpPr>
          <p:cNvPr id="3" name="Content Placeholder 2"/>
          <p:cNvSpPr>
            <a:spLocks noGrp="1"/>
          </p:cNvSpPr>
          <p:nvPr>
            <p:ph idx="1"/>
          </p:nvPr>
        </p:nvSpPr>
        <p:spPr/>
        <p:txBody>
          <a:bodyPr/>
          <a:lstStyle/>
          <a:p>
            <a:r>
              <a:rPr lang="en-US" dirty="0" smtClean="0"/>
              <a:t>May right-click to add notes on various entities to keep written records and annotations </a:t>
            </a:r>
          </a:p>
          <a:p>
            <a:r>
              <a:rPr lang="en-US" dirty="0" err="1" smtClean="0"/>
              <a:t>Paterva’s</a:t>
            </a:r>
            <a:r>
              <a:rPr lang="en-US" dirty="0" smtClean="0"/>
              <a:t> Case File enables even more sophisticated human-annotated record-keeping of information discoveries (like research journals or investigator files)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43</a:t>
            </a:fld>
            <a:endParaRPr lang="en-US"/>
          </a:p>
        </p:txBody>
      </p:sp>
    </p:spTree>
    <p:extLst>
      <p:ext uri="{BB962C8B-B14F-4D97-AF65-F5344CB8AC3E}">
        <p14:creationId xmlns:p14="http://schemas.microsoft.com/office/powerpoint/2010/main" val="33781198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 Visualizations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What have your experiences been with data visualizations?  Graphs?  </a:t>
            </a:r>
          </a:p>
          <a:p>
            <a:r>
              <a:rPr lang="en-US" dirty="0" smtClean="0"/>
              <a:t>What are graphs?  </a:t>
            </a:r>
          </a:p>
          <a:p>
            <a:r>
              <a:rPr lang="en-US" dirty="0" smtClean="0"/>
              <a:t>How is data used to create graphs?  </a:t>
            </a:r>
          </a:p>
          <a:p>
            <a:r>
              <a:rPr lang="en-US" dirty="0" smtClean="0"/>
              <a:t>How are graphs interpreted?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44</a:t>
            </a:fld>
            <a:endParaRPr lang="en-US"/>
          </a:p>
        </p:txBody>
      </p:sp>
      <p:pic>
        <p:nvPicPr>
          <p:cNvPr id="6" name="Picture 3" descr="C:\Users\shalin.USERS\AppData\Local\Microsoft\Windows\Temporary Internet Files\Content.IE5\BAC8MVMY\MC9002150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348966" cy="17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637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Multi-Modal</a:t>
            </a:r>
            <a:r>
              <a:rPr lang="en-US" dirty="0" smtClean="0"/>
              <a:t> Graph Data Visualizations</a:t>
            </a:r>
            <a:endParaRPr lang="en-US" dirty="0"/>
          </a:p>
        </p:txBody>
      </p:sp>
      <p:sp>
        <p:nvSpPr>
          <p:cNvPr id="3" name="Content Placeholder 2"/>
          <p:cNvSpPr>
            <a:spLocks noGrp="1"/>
          </p:cNvSpPr>
          <p:nvPr>
            <p:ph type="body" idx="1"/>
          </p:nvPr>
        </p:nvSpPr>
        <p:spPr>
          <a:xfrm>
            <a:off x="3657600" y="3048000"/>
            <a:ext cx="5105400" cy="2895600"/>
          </a:xfrm>
        </p:spPr>
        <p:txBody>
          <a:bodyPr>
            <a:normAutofit/>
          </a:bodyPr>
          <a:lstStyle/>
          <a:p>
            <a:r>
              <a:rPr lang="en-US" b="1" dirty="0" smtClean="0"/>
              <a:t>Layout (and interaction) modes:  </a:t>
            </a:r>
          </a:p>
          <a:p>
            <a:endParaRPr lang="en-US" b="1" dirty="0" smtClean="0"/>
          </a:p>
          <a:p>
            <a:pPr lvl="1"/>
            <a:r>
              <a:rPr lang="en-US" b="1" dirty="0" smtClean="0"/>
              <a:t>Block</a:t>
            </a:r>
          </a:p>
          <a:p>
            <a:pPr lvl="1"/>
            <a:r>
              <a:rPr lang="en-US" b="1" dirty="0" smtClean="0"/>
              <a:t>Hierarchical </a:t>
            </a:r>
          </a:p>
          <a:p>
            <a:pPr lvl="1"/>
            <a:r>
              <a:rPr lang="en-US" b="1" dirty="0" smtClean="0"/>
              <a:t>Circular </a:t>
            </a:r>
          </a:p>
          <a:p>
            <a:pPr lvl="1"/>
            <a:r>
              <a:rPr lang="en-US" b="1" dirty="0" smtClean="0"/>
              <a:t>Organic</a:t>
            </a:r>
          </a:p>
          <a:p>
            <a:pPr lvl="1"/>
            <a:r>
              <a:rPr lang="en-US" b="1" dirty="0" smtClean="0"/>
              <a:t>Interactive organic </a:t>
            </a:r>
            <a:endParaRPr lang="en-US" b="1"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45</a:t>
            </a:fld>
            <a:endParaRPr lang="en-US"/>
          </a:p>
        </p:txBody>
      </p:sp>
      <p:pic>
        <p:nvPicPr>
          <p:cNvPr id="3074" name="Picture 2" descr="C:\Users\shalin.USERS\AppData\Local\Microsoft\Windows\Temporary Internet Files\Content.IE5\0PAP82H7\MP9003998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680" y="1493949"/>
            <a:ext cx="1645920" cy="109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213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smtClean="0">
                <a:solidFill>
                  <a:srgbClr val="FFFF00"/>
                </a:solidFill>
              </a:rPr>
              <a:t>Twitter Social Network </a:t>
            </a:r>
            <a:r>
              <a:rPr lang="en-US" dirty="0" smtClean="0"/>
              <a:t>Crawl</a:t>
            </a:r>
            <a:endParaRPr lang="en-US" sz="20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4805" y="1600201"/>
            <a:ext cx="7956795" cy="4800600"/>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46</a:t>
            </a:fld>
            <a:endParaRPr lang="en-US"/>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05200"/>
            <a:ext cx="1790700" cy="19237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5706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a:t>
            </a:r>
            <a:r>
              <a:rPr lang="en-US" dirty="0" smtClean="0">
                <a:solidFill>
                  <a:srgbClr val="FFFF00"/>
                </a:solidFill>
              </a:rPr>
              <a:t>Twitter Social Network </a:t>
            </a:r>
            <a:r>
              <a:rPr lang="en-US" dirty="0" smtClean="0"/>
              <a:t>Crawl </a:t>
            </a:r>
            <a:r>
              <a:rPr lang="en-US" sz="2200" dirty="0" smtClean="0"/>
              <a:t>(cont.)</a:t>
            </a:r>
            <a:endParaRPr lang="en-US" sz="2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5070" y="1600200"/>
            <a:ext cx="8135530" cy="4876799"/>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47</a:t>
            </a:fld>
            <a:endParaRPr lang="en-US"/>
          </a:p>
        </p:txBody>
      </p:sp>
    </p:spTree>
    <p:extLst>
      <p:ext uri="{BB962C8B-B14F-4D97-AF65-F5344CB8AC3E}">
        <p14:creationId xmlns:p14="http://schemas.microsoft.com/office/powerpoint/2010/main" val="647386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a:t>
            </a:r>
            <a:r>
              <a:rPr lang="en-US" dirty="0" smtClean="0">
                <a:solidFill>
                  <a:srgbClr val="FFFF00"/>
                </a:solidFill>
              </a:rPr>
              <a:t>Twitter Social Network </a:t>
            </a:r>
            <a:r>
              <a:rPr lang="en-US" dirty="0" smtClean="0"/>
              <a:t>Crawl </a:t>
            </a:r>
            <a:r>
              <a:rPr lang="en-US" sz="2200" dirty="0" smtClean="0"/>
              <a:t>(cont.) </a:t>
            </a:r>
            <a:endParaRPr lang="en-US" sz="2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00200"/>
            <a:ext cx="8289179" cy="4876800"/>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48</a:t>
            </a:fld>
            <a:endParaRPr lang="en-US"/>
          </a:p>
        </p:txBody>
      </p:sp>
    </p:spTree>
    <p:extLst>
      <p:ext uri="{BB962C8B-B14F-4D97-AF65-F5344CB8AC3E}">
        <p14:creationId xmlns:p14="http://schemas.microsoft.com/office/powerpoint/2010/main" val="33950793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t>
            </a:r>
            <a:r>
              <a:rPr lang="en-US" dirty="0" smtClean="0">
                <a:solidFill>
                  <a:srgbClr val="FFFF00"/>
                </a:solidFill>
              </a:rPr>
              <a:t>URL Exploration </a:t>
            </a:r>
            <a:r>
              <a:rPr lang="en-US" dirty="0" smtClean="0"/>
              <a:t>for Internet and </a:t>
            </a:r>
            <a:r>
              <a:rPr lang="en-US" dirty="0" smtClean="0">
                <a:solidFill>
                  <a:srgbClr val="FFFF00"/>
                </a:solidFill>
              </a:rPr>
              <a:t>Web Networks</a:t>
            </a:r>
            <a:endParaRPr lang="en-US" dirty="0">
              <a:solidFill>
                <a:srgbClr val="FFFF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0200"/>
            <a:ext cx="8112975" cy="4876800"/>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49</a:t>
            </a:fld>
            <a:endParaRPr lang="en-US"/>
          </a:p>
        </p:txBody>
      </p:sp>
    </p:spTree>
    <p:extLst>
      <p:ext uri="{BB962C8B-B14F-4D97-AF65-F5344CB8AC3E}">
        <p14:creationId xmlns:p14="http://schemas.microsoft.com/office/powerpoint/2010/main" val="634210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Social Network Analysis (SNA)</a:t>
            </a:r>
            <a:endParaRPr lang="en-US" dirty="0"/>
          </a:p>
        </p:txBody>
      </p:sp>
      <p:sp>
        <p:nvSpPr>
          <p:cNvPr id="3" name="Text Placeholder 2"/>
          <p:cNvSpPr>
            <a:spLocks noGrp="1"/>
          </p:cNvSpPr>
          <p:nvPr>
            <p:ph type="body" idx="1"/>
          </p:nvPr>
        </p:nvSpPr>
        <p:spPr>
          <a:xfrm>
            <a:off x="4953000" y="3688422"/>
            <a:ext cx="3657600" cy="2255178"/>
          </a:xfrm>
        </p:spPr>
        <p:txBody>
          <a:bodyPr>
            <a:normAutofit lnSpcReduction="10000"/>
          </a:bodyPr>
          <a:lstStyle/>
          <a:p>
            <a:r>
              <a:rPr lang="en-US" b="1" dirty="0" smtClean="0"/>
              <a:t>Electronic Network Analysis:  </a:t>
            </a:r>
          </a:p>
          <a:p>
            <a:endParaRPr lang="en-US" b="1" dirty="0"/>
          </a:p>
          <a:p>
            <a:pPr lvl="1"/>
            <a:r>
              <a:rPr lang="en-US" b="1" dirty="0" smtClean="0"/>
              <a:t>People</a:t>
            </a:r>
          </a:p>
          <a:p>
            <a:pPr lvl="1"/>
            <a:endParaRPr lang="en-US" b="1" dirty="0" smtClean="0"/>
          </a:p>
          <a:p>
            <a:pPr lvl="1"/>
            <a:r>
              <a:rPr lang="en-US" b="1" dirty="0" smtClean="0"/>
              <a:t>Content </a:t>
            </a:r>
          </a:p>
          <a:p>
            <a:pPr lvl="1"/>
            <a:endParaRPr lang="en-US" b="1" dirty="0" smtClean="0"/>
          </a:p>
          <a:p>
            <a:pPr lvl="1"/>
            <a:r>
              <a:rPr lang="en-US" b="1" dirty="0" smtClean="0"/>
              <a:t>Technologies</a:t>
            </a:r>
            <a:endParaRPr lang="en-US" b="1"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6" y="2133600"/>
            <a:ext cx="4216744" cy="4419600"/>
          </a:xfrm>
          <a:prstGeom prst="rect">
            <a:avLst/>
          </a:prstGeom>
        </p:spPr>
      </p:pic>
    </p:spTree>
    <p:extLst>
      <p:ext uri="{BB962C8B-B14F-4D97-AF65-F5344CB8AC3E}">
        <p14:creationId xmlns:p14="http://schemas.microsoft.com/office/powerpoint/2010/main" val="581314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smtClean="0">
                <a:solidFill>
                  <a:srgbClr val="FFFF00"/>
                </a:solidFill>
              </a:rPr>
              <a:t>Macro</a:t>
            </a:r>
            <a:r>
              <a:rPr lang="en-US" dirty="0" smtClean="0"/>
              <a:t> Crawl of the .</a:t>
            </a:r>
            <a:r>
              <a:rPr lang="en-US" dirty="0" err="1" smtClean="0"/>
              <a:t>jp</a:t>
            </a:r>
            <a:r>
              <a:rPr lang="en-US" dirty="0" smtClean="0"/>
              <a:t> </a:t>
            </a:r>
            <a:r>
              <a:rPr lang="en-US" dirty="0" smtClean="0">
                <a:solidFill>
                  <a:srgbClr val="FFFF00"/>
                </a:solidFill>
              </a:rPr>
              <a:t>Domain</a:t>
            </a:r>
            <a:endParaRPr lang="en-US" dirty="0">
              <a:solidFill>
                <a:srgbClr val="FFFF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8976" y="1600200"/>
            <a:ext cx="8570224" cy="4785042"/>
          </a:xfrm>
          <a:ln>
            <a:solidFill>
              <a:schemeClr val="tx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50</a:t>
            </a:fld>
            <a:endParaRPr lang="en-US"/>
          </a:p>
        </p:txBody>
      </p:sp>
    </p:spTree>
    <p:extLst>
      <p:ext uri="{BB962C8B-B14F-4D97-AF65-F5344CB8AC3E}">
        <p14:creationId xmlns:p14="http://schemas.microsoft.com/office/powerpoint/2010/main" val="24980886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t>
            </a:r>
            <a:r>
              <a:rPr lang="en-US" dirty="0" smtClean="0">
                <a:solidFill>
                  <a:srgbClr val="FFFF00"/>
                </a:solidFill>
              </a:rPr>
              <a:t>Micro</a:t>
            </a:r>
            <a:r>
              <a:rPr lang="en-US" dirty="0" smtClean="0"/>
              <a:t> Crawl of K-State.edu </a:t>
            </a:r>
            <a:r>
              <a:rPr lang="en-US" dirty="0" smtClean="0">
                <a:solidFill>
                  <a:srgbClr val="FFFF00"/>
                </a:solidFill>
              </a:rPr>
              <a:t>Domain</a:t>
            </a:r>
            <a:endParaRPr lang="en-US" dirty="0">
              <a:solidFill>
                <a:srgbClr val="FFFF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824" y="1600200"/>
            <a:ext cx="8251776" cy="4876800"/>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51</a:t>
            </a:fld>
            <a:endParaRPr lang="en-US"/>
          </a:p>
        </p:txBody>
      </p:sp>
    </p:spTree>
    <p:extLst>
      <p:ext uri="{BB962C8B-B14F-4D97-AF65-F5344CB8AC3E}">
        <p14:creationId xmlns:p14="http://schemas.microsoft.com/office/powerpoint/2010/main" val="4085450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 </a:t>
            </a:r>
            <a:r>
              <a:rPr lang="en-US" dirty="0" smtClean="0">
                <a:solidFill>
                  <a:srgbClr val="FFFF00"/>
                </a:solidFill>
              </a:rPr>
              <a:t>Location-Based Domain Search</a:t>
            </a:r>
            <a:r>
              <a:rPr lang="en-US" dirty="0" smtClean="0"/>
              <a:t>:  Manhattan, Kansas </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5505" y="1600201"/>
            <a:ext cx="7988895" cy="4800600"/>
          </a:xfrm>
          <a:ln>
            <a:solidFill>
              <a:schemeClr val="accent1"/>
            </a:solidFill>
          </a:ln>
        </p:spPr>
      </p:pic>
      <p:sp>
        <p:nvSpPr>
          <p:cNvPr id="2" name="Footer Placeholder 1"/>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3" name="Slide Number Placeholder 2"/>
          <p:cNvSpPr>
            <a:spLocks noGrp="1"/>
          </p:cNvSpPr>
          <p:nvPr>
            <p:ph type="sldNum" sz="quarter" idx="12"/>
          </p:nvPr>
        </p:nvSpPr>
        <p:spPr/>
        <p:txBody>
          <a:bodyPr/>
          <a:lstStyle/>
          <a:p>
            <a:fld id="{54149D46-7902-4F6C-9445-92CA499B9946}" type="slidenum">
              <a:rPr lang="en-US" smtClean="0"/>
              <a:pPr/>
              <a:t>52</a:t>
            </a:fld>
            <a:endParaRPr lang="en-US"/>
          </a:p>
        </p:txBody>
      </p:sp>
    </p:spTree>
    <p:extLst>
      <p:ext uri="{BB962C8B-B14F-4D97-AF65-F5344CB8AC3E}">
        <p14:creationId xmlns:p14="http://schemas.microsoft.com/office/powerpoint/2010/main" val="28590373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458200" cy="1252728"/>
          </a:xfrm>
        </p:spPr>
        <p:txBody>
          <a:bodyPr>
            <a:normAutofit fontScale="90000"/>
          </a:bodyPr>
          <a:lstStyle/>
          <a:p>
            <a:r>
              <a:rPr lang="en-US" dirty="0" smtClean="0"/>
              <a:t>An Entity or </a:t>
            </a:r>
            <a:r>
              <a:rPr lang="en-US" dirty="0" smtClean="0">
                <a:solidFill>
                  <a:srgbClr val="FFFF00"/>
                </a:solidFill>
              </a:rPr>
              <a:t>“Person” Exploration </a:t>
            </a:r>
            <a:r>
              <a:rPr lang="en-US" dirty="0" smtClean="0"/>
              <a:t>for His / Her Electronic </a:t>
            </a:r>
            <a:r>
              <a:rPr lang="en-US" i="1" dirty="0" smtClean="0"/>
              <a:t>Doppelganger</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53</a:t>
            </a:fld>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552450" y="1600201"/>
            <a:ext cx="7981950" cy="48006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A </a:t>
            </a:r>
            <a:r>
              <a:rPr lang="en-US" dirty="0" smtClean="0">
                <a:solidFill>
                  <a:srgbClr val="FFFF00"/>
                </a:solidFill>
              </a:rPr>
              <a:t>De-Aliasing</a:t>
            </a:r>
            <a:r>
              <a:rPr lang="en-US" dirty="0" smtClean="0"/>
              <a:t> of an Pseudonymous Individual via Connections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3136" y="1586623"/>
            <a:ext cx="6555464" cy="4890377"/>
          </a:xfrm>
          <a:ln>
            <a:solidFill>
              <a:schemeClr val="accent1"/>
            </a:solidFill>
          </a:ln>
        </p:spPr>
      </p:pic>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54</a:t>
            </a:fld>
            <a:endParaRPr lang="en-US"/>
          </a:p>
        </p:txBody>
      </p:sp>
    </p:spTree>
    <p:extLst>
      <p:ext uri="{BB962C8B-B14F-4D97-AF65-F5344CB8AC3E}">
        <p14:creationId xmlns:p14="http://schemas.microsoft.com/office/powerpoint/2010/main" val="509274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Emails Accounts Linked </a:t>
            </a:r>
            <a:r>
              <a:rPr lang="en-US" dirty="0" smtClean="0"/>
              <a:t>to a Domain</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55</a:t>
            </a:fld>
            <a:endParaRPr lang="en-US"/>
          </a:p>
        </p:txBody>
      </p:sp>
      <p:sp>
        <p:nvSpPr>
          <p:cNvPr id="7" name="Content Placeholder 6"/>
          <p:cNvSpPr>
            <a:spLocks noGrp="1"/>
          </p:cNvSpPr>
          <p:nvPr>
            <p:ph idx="1"/>
          </p:nvPr>
        </p:nvSpPr>
        <p:spPr/>
        <p:txBody>
          <a:bodyPr/>
          <a:lstStyle/>
          <a:p>
            <a:r>
              <a:rPr lang="en-US" dirty="0" smtClean="0"/>
              <a:t>“Company Stalker” (~ </a:t>
            </a:r>
            <a:r>
              <a:rPr lang="en-US" dirty="0" err="1" smtClean="0"/>
              <a:t>hackerish</a:t>
            </a:r>
            <a:r>
              <a:rPr lang="en-US" smtClean="0"/>
              <a:t> semantics)</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475787"/>
            <a:ext cx="5562600" cy="3925013"/>
          </a:xfrm>
          <a:prstGeom prst="rect">
            <a:avLst/>
          </a:prstGeom>
          <a:ln>
            <a:solidFill>
              <a:schemeClr val="accent1"/>
            </a:solidFill>
          </a:ln>
        </p:spPr>
      </p:pic>
    </p:spTree>
    <p:extLst>
      <p:ext uri="{BB962C8B-B14F-4D97-AF65-F5344CB8AC3E}">
        <p14:creationId xmlns:p14="http://schemas.microsoft.com/office/powerpoint/2010/main" val="31259889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Emails </a:t>
            </a:r>
            <a:r>
              <a:rPr lang="en-US" dirty="0" smtClean="0">
                <a:solidFill>
                  <a:srgbClr val="FFFF00"/>
                </a:solidFill>
              </a:rPr>
              <a:t>Accounts Linked </a:t>
            </a:r>
            <a:r>
              <a:rPr lang="en-US" dirty="0"/>
              <a:t>to a </a:t>
            </a:r>
            <a:r>
              <a:rPr lang="en-US" dirty="0" smtClean="0"/>
              <a:t>Domain</a:t>
            </a:r>
            <a:r>
              <a:rPr lang="en-US" sz="2200" dirty="0" smtClean="0"/>
              <a:t> (cont.)</a:t>
            </a:r>
            <a:endParaRPr lang="en-US" sz="2200" dirty="0"/>
          </a:p>
        </p:txBody>
      </p:sp>
      <p:sp>
        <p:nvSpPr>
          <p:cNvPr id="3" name="Content Placeholder 2"/>
          <p:cNvSpPr>
            <a:spLocks noGrp="1"/>
          </p:cNvSpPr>
          <p:nvPr>
            <p:ph idx="1"/>
          </p:nvPr>
        </p:nvSpPr>
        <p:spPr/>
        <p:txBody>
          <a:bodyPr>
            <a:normAutofit lnSpcReduction="10000"/>
          </a:bodyPr>
          <a:lstStyle/>
          <a:p>
            <a:r>
              <a:rPr lang="en-US" dirty="0" smtClean="0"/>
              <a:t>Person</a:t>
            </a:r>
          </a:p>
          <a:p>
            <a:r>
              <a:rPr lang="en-US" dirty="0" smtClean="0"/>
              <a:t>Affiliation (Flickr)</a:t>
            </a:r>
          </a:p>
          <a:p>
            <a:r>
              <a:rPr lang="en-US" dirty="0" smtClean="0"/>
              <a:t>Email Address</a:t>
            </a:r>
          </a:p>
          <a:p>
            <a:r>
              <a:rPr lang="en-US" dirty="0" smtClean="0"/>
              <a:t>Phone Number</a:t>
            </a:r>
          </a:p>
          <a:p>
            <a:r>
              <a:rPr lang="en-US" dirty="0" smtClean="0"/>
              <a:t>Document</a:t>
            </a:r>
          </a:p>
          <a:p>
            <a:r>
              <a:rPr lang="en-US" dirty="0" smtClean="0"/>
              <a:t>Phrase</a:t>
            </a:r>
          </a:p>
          <a:p>
            <a:r>
              <a:rPr lang="en-US" dirty="0" smtClean="0"/>
              <a:t>Domain</a:t>
            </a:r>
          </a:p>
          <a:p>
            <a:r>
              <a:rPr lang="en-US" dirty="0" smtClean="0"/>
              <a:t>Alias</a:t>
            </a:r>
          </a:p>
          <a:p>
            <a:r>
              <a:rPr lang="en-US" dirty="0" smtClean="0"/>
              <a:t>URL</a:t>
            </a:r>
          </a:p>
          <a:p>
            <a:r>
              <a:rPr lang="en-US" dirty="0" smtClean="0"/>
              <a:t>Website</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56</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224" y="1676400"/>
            <a:ext cx="4770376" cy="33874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9232" y="4748213"/>
            <a:ext cx="5129368" cy="1728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11706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smtClean="0">
                <a:solidFill>
                  <a:srgbClr val="FFFF00"/>
                </a:solidFill>
              </a:rPr>
              <a:t>Twitter Digger </a:t>
            </a:r>
            <a:r>
              <a:rPr lang="en-US" dirty="0" smtClean="0">
                <a:solidFill>
                  <a:srgbClr val="0070C0"/>
                </a:solidFill>
              </a:rPr>
              <a:t>of #0Dark30</a:t>
            </a:r>
            <a:endParaRPr lang="en-US" dirty="0">
              <a:solidFill>
                <a:srgbClr val="0070C0"/>
              </a:solidFill>
            </a:endParaRP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57</a:t>
            </a:fld>
            <a:endParaRPr lang="en-US"/>
          </a:p>
        </p:txBody>
      </p:sp>
      <p:sp>
        <p:nvSpPr>
          <p:cNvPr id="7" name="Content Placeholder 6"/>
          <p:cNvSpPr>
            <a:spLocks noGrp="1"/>
          </p:cNvSpPr>
          <p:nvPr>
            <p:ph idx="1"/>
          </p:nvPr>
        </p:nvSpPr>
        <p:spPr/>
        <p:txBody>
          <a:bodyPr/>
          <a:lstStyle/>
          <a:p>
            <a:r>
              <a:rPr lang="en-US" dirty="0" smtClean="0"/>
              <a:t>Bubble View </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438400"/>
            <a:ext cx="6233300" cy="3958146"/>
          </a:xfrm>
          <a:prstGeom prst="rect">
            <a:avLst/>
          </a:prstGeom>
          <a:ln>
            <a:solidFill>
              <a:schemeClr val="accent1"/>
            </a:solidFill>
          </a:ln>
        </p:spPr>
      </p:pic>
    </p:spTree>
    <p:extLst>
      <p:ext uri="{BB962C8B-B14F-4D97-AF65-F5344CB8AC3E}">
        <p14:creationId xmlns:p14="http://schemas.microsoft.com/office/powerpoint/2010/main" val="37831167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Electronic Connections </a:t>
            </a:r>
            <a:r>
              <a:rPr lang="en-US" dirty="0" smtClean="0"/>
              <a:t>between Persons?</a:t>
            </a:r>
            <a:endParaRPr lang="en-US" dirty="0"/>
          </a:p>
        </p:txBody>
      </p:sp>
      <p:sp>
        <p:nvSpPr>
          <p:cNvPr id="3" name="Content Placeholder 2"/>
          <p:cNvSpPr>
            <a:spLocks noGrp="1"/>
          </p:cNvSpPr>
          <p:nvPr>
            <p:ph idx="1"/>
          </p:nvPr>
        </p:nvSpPr>
        <p:spPr>
          <a:xfrm>
            <a:off x="304800" y="1775191"/>
            <a:ext cx="2819400" cy="4625609"/>
          </a:xfrm>
        </p:spPr>
        <p:txBody>
          <a:bodyPr>
            <a:normAutofit lnSpcReduction="10000"/>
          </a:bodyPr>
          <a:lstStyle/>
          <a:p>
            <a:r>
              <a:rPr lang="en-US" dirty="0" smtClean="0"/>
              <a:t>Crawling two persons to see if anything links up </a:t>
            </a:r>
          </a:p>
          <a:p>
            <a:r>
              <a:rPr lang="en-US" dirty="0" smtClean="0"/>
              <a:t>Combining crawls to answer directed questions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58</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600200"/>
            <a:ext cx="5491163" cy="48416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383301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t>
            </a:r>
            <a:r>
              <a:rPr lang="en-US" dirty="0" smtClean="0">
                <a:solidFill>
                  <a:srgbClr val="FFFF00"/>
                </a:solidFill>
              </a:rPr>
              <a:t>IP Address</a:t>
            </a:r>
            <a:r>
              <a:rPr lang="en-US" dirty="0" smtClean="0"/>
              <a:t> Crawl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59</a:t>
            </a:fld>
            <a:endParaRPr lang="en-US"/>
          </a:p>
        </p:txBody>
      </p:sp>
      <p:sp>
        <p:nvSpPr>
          <p:cNvPr id="7" name="Content Placeholder 6"/>
          <p:cNvSpPr>
            <a:spLocks noGrp="1"/>
          </p:cNvSpPr>
          <p:nvPr>
            <p:ph idx="1"/>
          </p:nvPr>
        </p:nvSpPr>
        <p:spPr/>
        <p:txBody>
          <a:bodyPr/>
          <a:lstStyle/>
          <a:p>
            <a:r>
              <a:rPr lang="en-US" dirty="0" smtClean="0"/>
              <a:t>Links to an IP address </a:t>
            </a:r>
            <a:endParaRPr lang="en-US" dirty="0"/>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514600"/>
            <a:ext cx="8229600" cy="3840617"/>
          </a:xfrm>
          <a:prstGeom prst="rect">
            <a:avLst/>
          </a:prstGeom>
          <a:ln>
            <a:solidFill>
              <a:schemeClr val="accent1"/>
            </a:solidFill>
          </a:ln>
        </p:spPr>
      </p:pic>
    </p:spTree>
    <p:extLst>
      <p:ext uri="{BB962C8B-B14F-4D97-AF65-F5344CB8AC3E}">
        <p14:creationId xmlns:p14="http://schemas.microsoft.com/office/powerpoint/2010/main" val="2219192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Assumptions of </a:t>
            </a:r>
            <a:r>
              <a:rPr lang="en-US" dirty="0" smtClean="0">
                <a:solidFill>
                  <a:srgbClr val="FFFF00"/>
                </a:solidFill>
              </a:rPr>
              <a:t>Electronic</a:t>
            </a:r>
            <a:r>
              <a:rPr lang="en-US" dirty="0" smtClean="0"/>
              <a:t> Social Network Analysis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People often interact in </a:t>
            </a:r>
            <a:r>
              <a:rPr lang="en-US" dirty="0" err="1" smtClean="0"/>
              <a:t>homophilous</a:t>
            </a:r>
            <a:r>
              <a:rPr lang="en-US" dirty="0" smtClean="0"/>
              <a:t> (preferential selection based on similarities with the self or the in-group; </a:t>
            </a:r>
            <a:r>
              <a:rPr lang="en-US" dirty="0" err="1" smtClean="0"/>
              <a:t>assortative</a:t>
            </a:r>
            <a:r>
              <a:rPr lang="en-US" dirty="0" smtClean="0"/>
              <a:t> mixing</a:t>
            </a:r>
            <a:r>
              <a:rPr lang="en-US" dirty="0"/>
              <a:t>) or </a:t>
            </a:r>
            <a:r>
              <a:rPr lang="en-US" dirty="0" err="1"/>
              <a:t>heterophilous</a:t>
            </a:r>
            <a:r>
              <a:rPr lang="en-US" dirty="0"/>
              <a:t> </a:t>
            </a:r>
            <a:r>
              <a:rPr lang="en-US" dirty="0" smtClean="0"/>
              <a:t>(preferential selection by difference; </a:t>
            </a:r>
            <a:r>
              <a:rPr lang="en-US" dirty="0" err="1" smtClean="0"/>
              <a:t>disassortative</a:t>
            </a:r>
            <a:r>
              <a:rPr lang="en-US" dirty="0" smtClean="0"/>
              <a:t> mixing) ways</a:t>
            </a:r>
            <a:endParaRPr lang="en-US" dirty="0"/>
          </a:p>
          <a:p>
            <a:pPr lvl="1"/>
            <a:r>
              <a:rPr lang="en-US" dirty="0"/>
              <a:t>D</a:t>
            </a:r>
            <a:r>
              <a:rPr lang="en-US" dirty="0" smtClean="0"/>
              <a:t>epending on the non-kin social context (such as work-based, volunteer-based, romance-based, friendship-based, hobby-based, or others) </a:t>
            </a:r>
            <a:endParaRPr lang="en-US" dirty="0"/>
          </a:p>
          <a:p>
            <a:r>
              <a:rPr lang="en-US" dirty="0" smtClean="0"/>
              <a:t>People find meaning and identity in ways similar to those that are close to them (the “company you keep” assumption); yet, people’s identities in this age are not necessarily coherent and unified but are fragmented and multiple and experimental </a:t>
            </a:r>
          </a:p>
          <a:p>
            <a:r>
              <a:rPr lang="en-US" dirty="0"/>
              <a:t>W</a:t>
            </a:r>
            <a:r>
              <a:rPr lang="en-US" dirty="0" smtClean="0"/>
              <a:t>orld is socially constructed in various types of hierarchies (structurally) </a:t>
            </a:r>
          </a:p>
          <a:p>
            <a:pPr lvl="1"/>
            <a:r>
              <a:rPr lang="en-US" dirty="0" smtClean="0"/>
              <a:t>Resources and information (and inter-exchanges) move through these hierarchies through particular social paths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0200"/>
            <a:ext cx="40401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7294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rgbClr val="FFFF00"/>
                </a:solidFill>
              </a:rPr>
              <a:t>I/O</a:t>
            </a:r>
            <a:r>
              <a:rPr lang="en-US" dirty="0" smtClean="0"/>
              <a:t>:  Importing, Saving, and Exporting </a:t>
            </a:r>
            <a:endParaRPr lang="en-US" dirty="0"/>
          </a:p>
        </p:txBody>
      </p:sp>
      <p:sp>
        <p:nvSpPr>
          <p:cNvPr id="7" name="Text Placeholder 6"/>
          <p:cNvSpPr>
            <a:spLocks noGrp="1"/>
          </p:cNvSpPr>
          <p:nvPr>
            <p:ph type="body" idx="1"/>
          </p:nvPr>
        </p:nvSpPr>
        <p:spPr>
          <a:xfrm>
            <a:off x="3048000" y="3124200"/>
            <a:ext cx="5507736" cy="2743200"/>
          </a:xfrm>
        </p:spPr>
        <p:txBody>
          <a:bodyPr>
            <a:normAutofit fontScale="92500" lnSpcReduction="20000"/>
          </a:bodyPr>
          <a:lstStyle/>
          <a:p>
            <a:r>
              <a:rPr lang="en-US" b="1" dirty="0" smtClean="0"/>
              <a:t>Importing:  </a:t>
            </a:r>
          </a:p>
          <a:p>
            <a:r>
              <a:rPr lang="en-US" b="1" dirty="0"/>
              <a:t>	</a:t>
            </a:r>
            <a:r>
              <a:rPr lang="en-US" b="1" dirty="0" smtClean="0"/>
              <a:t>	</a:t>
            </a:r>
            <a:r>
              <a:rPr lang="en-US" b="1" dirty="0" err="1" smtClean="0"/>
              <a:t>Maltego</a:t>
            </a:r>
            <a:r>
              <a:rPr lang="en-US" b="1" dirty="0" smtClean="0"/>
              <a:t> Radium™ files</a:t>
            </a:r>
          </a:p>
          <a:p>
            <a:r>
              <a:rPr lang="en-US" b="1" dirty="0" smtClean="0"/>
              <a:t>		Tabular files </a:t>
            </a:r>
            <a:endParaRPr lang="en-US" b="1" dirty="0"/>
          </a:p>
          <a:p>
            <a:endParaRPr lang="en-US" b="1" dirty="0" smtClean="0"/>
          </a:p>
          <a:p>
            <a:r>
              <a:rPr lang="en-US" b="1" dirty="0" smtClean="0"/>
              <a:t>Saving :  </a:t>
            </a:r>
            <a:endParaRPr lang="en-US" b="1" dirty="0"/>
          </a:p>
          <a:p>
            <a:r>
              <a:rPr lang="en-US" b="1" dirty="0" smtClean="0"/>
              <a:t>		.</a:t>
            </a:r>
            <a:r>
              <a:rPr lang="en-US" b="1" dirty="0" err="1" smtClean="0"/>
              <a:t>mtgx</a:t>
            </a:r>
            <a:r>
              <a:rPr lang="en-US" b="1" dirty="0" smtClean="0"/>
              <a:t> files </a:t>
            </a:r>
            <a:endParaRPr lang="en-US" b="1" dirty="0"/>
          </a:p>
          <a:p>
            <a:endParaRPr lang="en-US" b="1" dirty="0" smtClean="0"/>
          </a:p>
          <a:p>
            <a:r>
              <a:rPr lang="en-US" b="1" dirty="0" smtClean="0"/>
              <a:t>Exporting:  </a:t>
            </a:r>
            <a:endParaRPr lang="en-US" b="1" dirty="0"/>
          </a:p>
          <a:p>
            <a:r>
              <a:rPr lang="en-US" b="1" dirty="0" smtClean="0"/>
              <a:t>		Data sets </a:t>
            </a:r>
          </a:p>
          <a:p>
            <a:r>
              <a:rPr lang="en-US" b="1" dirty="0" smtClean="0"/>
              <a:t>		Reports </a:t>
            </a:r>
          </a:p>
          <a:p>
            <a:r>
              <a:rPr lang="en-US" b="1" dirty="0" smtClean="0"/>
              <a:t>		Graphs</a:t>
            </a:r>
            <a:endParaRPr lang="en-US" b="1"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60</a:t>
            </a:fld>
            <a:endParaRPr lang="en-US"/>
          </a:p>
        </p:txBody>
      </p:sp>
    </p:spTree>
    <p:extLst>
      <p:ext uri="{BB962C8B-B14F-4D97-AF65-F5344CB8AC3E}">
        <p14:creationId xmlns:p14="http://schemas.microsoft.com/office/powerpoint/2010/main" val="3322858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FFFF00"/>
                </a:solidFill>
              </a:rPr>
              <a:t>Importing </a:t>
            </a:r>
            <a:r>
              <a:rPr lang="en-US" dirty="0" smtClean="0">
                <a:solidFill>
                  <a:srgbClr val="0070C0"/>
                </a:solidFill>
              </a:rPr>
              <a:t>Files</a:t>
            </a:r>
            <a:endParaRPr lang="en-US" dirty="0">
              <a:solidFill>
                <a:srgbClr val="0070C0"/>
              </a:solidFill>
            </a:endParaRPr>
          </a:p>
        </p:txBody>
      </p:sp>
      <p:sp>
        <p:nvSpPr>
          <p:cNvPr id="7" name="Content Placeholder 6"/>
          <p:cNvSpPr>
            <a:spLocks noGrp="1"/>
          </p:cNvSpPr>
          <p:nvPr>
            <p:ph idx="1"/>
          </p:nvPr>
        </p:nvSpPr>
        <p:spPr/>
        <p:txBody>
          <a:bodyPr/>
          <a:lstStyle/>
          <a:p>
            <a:pPr marL="118872" indent="0" algn="ctr">
              <a:buNone/>
            </a:pPr>
            <a:r>
              <a:rPr lang="en-US" b="1" dirty="0" err="1" smtClean="0"/>
              <a:t>Maltego</a:t>
            </a:r>
            <a:r>
              <a:rPr lang="en-US" b="1" dirty="0" smtClean="0"/>
              <a:t> Radium™ Files</a:t>
            </a:r>
          </a:p>
          <a:p>
            <a:r>
              <a:rPr lang="en-US" dirty="0" smtClean="0"/>
              <a:t>.</a:t>
            </a:r>
            <a:r>
              <a:rPr lang="en-US" dirty="0" err="1" smtClean="0"/>
              <a:t>mtz</a:t>
            </a:r>
            <a:r>
              <a:rPr lang="en-US" dirty="0" smtClean="0"/>
              <a:t> files (for </a:t>
            </a:r>
            <a:r>
              <a:rPr lang="en-US" dirty="0" smtClean="0">
                <a:hlinkClick r:id="rId3"/>
              </a:rPr>
              <a:t>Palette Transform entities</a:t>
            </a:r>
            <a:r>
              <a:rPr lang="en-US" dirty="0" smtClean="0"/>
              <a:t>)</a:t>
            </a:r>
          </a:p>
          <a:p>
            <a:r>
              <a:rPr lang="en-US" dirty="0" smtClean="0"/>
              <a:t>.</a:t>
            </a:r>
            <a:r>
              <a:rPr lang="en-US" dirty="0" err="1" smtClean="0"/>
              <a:t>mtgx</a:t>
            </a:r>
            <a:r>
              <a:rPr lang="en-US" dirty="0" smtClean="0"/>
              <a:t> files (for graph visualizations and crawls) </a:t>
            </a:r>
          </a:p>
          <a:p>
            <a:pPr marL="118872" indent="0">
              <a:buNone/>
            </a:pPr>
            <a:endParaRPr lang="en-US" dirty="0" smtClean="0"/>
          </a:p>
          <a:p>
            <a:pPr marL="118872" indent="0" algn="ctr">
              <a:buNone/>
            </a:pPr>
            <a:r>
              <a:rPr lang="en-US" b="1" dirty="0" smtClean="0"/>
              <a:t>Tabular Files </a:t>
            </a:r>
          </a:p>
          <a:p>
            <a:r>
              <a:rPr lang="en-US" dirty="0" smtClean="0"/>
              <a:t>.</a:t>
            </a:r>
            <a:r>
              <a:rPr lang="en-US" dirty="0" err="1" smtClean="0"/>
              <a:t>csv</a:t>
            </a:r>
            <a:r>
              <a:rPr lang="en-US" dirty="0" smtClean="0"/>
              <a:t>, .</a:t>
            </a:r>
            <a:r>
              <a:rPr lang="en-US" dirty="0" err="1" smtClean="0"/>
              <a:t>xlsx</a:t>
            </a:r>
            <a:r>
              <a:rPr lang="en-US" dirty="0" smtClean="0"/>
              <a:t>, and .</a:t>
            </a:r>
            <a:r>
              <a:rPr lang="en-US" dirty="0" err="1" smtClean="0"/>
              <a:t>xls</a:t>
            </a:r>
            <a:r>
              <a:rPr lang="en-US" dirty="0" smtClean="0"/>
              <a:t> (for graphs)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61</a:t>
            </a:fld>
            <a:endParaRPr lang="en-US"/>
          </a:p>
        </p:txBody>
      </p:sp>
    </p:spTree>
    <p:extLst>
      <p:ext uri="{BB962C8B-B14F-4D97-AF65-F5344CB8AC3E}">
        <p14:creationId xmlns:p14="http://schemas.microsoft.com/office/powerpoint/2010/main" val="24035004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Saving</a:t>
            </a:r>
            <a:r>
              <a:rPr lang="en-US" dirty="0" smtClean="0"/>
              <a:t> Files</a:t>
            </a:r>
            <a:endParaRPr lang="en-US" dirty="0"/>
          </a:p>
        </p:txBody>
      </p:sp>
      <p:sp>
        <p:nvSpPr>
          <p:cNvPr id="3" name="Content Placeholder 2"/>
          <p:cNvSpPr>
            <a:spLocks noGrp="1"/>
          </p:cNvSpPr>
          <p:nvPr>
            <p:ph idx="1"/>
          </p:nvPr>
        </p:nvSpPr>
        <p:spPr>
          <a:xfrm>
            <a:off x="457200" y="1600201"/>
            <a:ext cx="8229600" cy="4876800"/>
          </a:xfrm>
        </p:spPr>
        <p:txBody>
          <a:bodyPr>
            <a:normAutofit fontScale="92500" lnSpcReduction="10000"/>
          </a:bodyPr>
          <a:lstStyle/>
          <a:p>
            <a:pPr marL="118872" indent="0" algn="ctr">
              <a:buNone/>
            </a:pPr>
            <a:r>
              <a:rPr lang="en-US" b="1" dirty="0" smtClean="0"/>
              <a:t>Saving Proprietary Data Sets </a:t>
            </a:r>
          </a:p>
          <a:p>
            <a:r>
              <a:rPr lang="en-US" dirty="0" smtClean="0"/>
              <a:t>Saves as a .</a:t>
            </a:r>
            <a:r>
              <a:rPr lang="en-US" dirty="0" err="1" smtClean="0"/>
              <a:t>mtgx</a:t>
            </a:r>
            <a:r>
              <a:rPr lang="en-US" dirty="0" smtClean="0"/>
              <a:t> (</a:t>
            </a:r>
            <a:r>
              <a:rPr lang="en-US" dirty="0" err="1" smtClean="0"/>
              <a:t>Maltego</a:t>
            </a:r>
            <a:r>
              <a:rPr lang="en-US" dirty="0" smtClean="0"/>
              <a:t> Radium™ graph file) </a:t>
            </a:r>
          </a:p>
          <a:p>
            <a:pPr lvl="1"/>
            <a:r>
              <a:rPr lang="en-US" dirty="0" smtClean="0"/>
              <a:t>May encrypt as AES-128 (Advanced Encryption Standard 128) </a:t>
            </a:r>
          </a:p>
          <a:p>
            <a:pPr lvl="1"/>
            <a:r>
              <a:rPr lang="en-US" dirty="0" smtClean="0"/>
              <a:t>Native files </a:t>
            </a:r>
            <a:r>
              <a:rPr lang="en-US" dirty="0"/>
              <a:t>are not particularly large </a:t>
            </a:r>
          </a:p>
          <a:p>
            <a:r>
              <a:rPr lang="en-US" dirty="0" smtClean="0"/>
              <a:t>Saves “machine” and “transform” parameters to re-crawl and update data sets for future runs </a:t>
            </a:r>
          </a:p>
          <a:p>
            <a:r>
              <a:rPr lang="en-US" b="1" dirty="0"/>
              <a:t>Note</a:t>
            </a:r>
            <a:r>
              <a:rPr lang="en-US" dirty="0"/>
              <a:t>:  Datasets considered to be “unstructured” or “loosely structured” because of the mix of content structures among the types of captured data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62</a:t>
            </a:fld>
            <a:endParaRPr lang="en-US"/>
          </a:p>
        </p:txBody>
      </p:sp>
    </p:spTree>
    <p:extLst>
      <p:ext uri="{BB962C8B-B14F-4D97-AF65-F5344CB8AC3E}">
        <p14:creationId xmlns:p14="http://schemas.microsoft.com/office/powerpoint/2010/main" val="29135741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Exporting</a:t>
            </a:r>
            <a:r>
              <a:rPr lang="en-US" dirty="0" smtClean="0"/>
              <a:t> </a:t>
            </a:r>
            <a:r>
              <a:rPr lang="en-US" dirty="0"/>
              <a:t>Reports and Graphs</a:t>
            </a:r>
          </a:p>
        </p:txBody>
      </p:sp>
      <p:sp>
        <p:nvSpPr>
          <p:cNvPr id="3" name="Content Placeholder 2"/>
          <p:cNvSpPr>
            <a:spLocks noGrp="1"/>
          </p:cNvSpPr>
          <p:nvPr>
            <p:ph idx="1"/>
          </p:nvPr>
        </p:nvSpPr>
        <p:spPr>
          <a:xfrm>
            <a:off x="4572000" y="1775191"/>
            <a:ext cx="4114800" cy="4625609"/>
          </a:xfrm>
        </p:spPr>
        <p:txBody>
          <a:bodyPr>
            <a:normAutofit fontScale="92500" lnSpcReduction="10000"/>
          </a:bodyPr>
          <a:lstStyle/>
          <a:p>
            <a:pPr marL="118872" indent="0" algn="ctr">
              <a:buNone/>
            </a:pPr>
            <a:r>
              <a:rPr lang="en-US" b="1" dirty="0"/>
              <a:t>Exporting Reports and </a:t>
            </a:r>
            <a:r>
              <a:rPr lang="en-US" b="1" dirty="0" smtClean="0"/>
              <a:t>Graphs</a:t>
            </a:r>
            <a:endParaRPr lang="en-US" b="1" dirty="0"/>
          </a:p>
          <a:p>
            <a:r>
              <a:rPr lang="en-US" dirty="0"/>
              <a:t>Report file </a:t>
            </a:r>
            <a:r>
              <a:rPr lang="en-US" dirty="0" smtClean="0"/>
              <a:t>types (complete summaries of extracted information):  </a:t>
            </a:r>
            <a:r>
              <a:rPr lang="en-US" dirty="0"/>
              <a:t>.</a:t>
            </a:r>
            <a:r>
              <a:rPr lang="en-US" dirty="0" err="1"/>
              <a:t>pdf</a:t>
            </a:r>
            <a:r>
              <a:rPr lang="en-US" dirty="0"/>
              <a:t> </a:t>
            </a:r>
          </a:p>
          <a:p>
            <a:r>
              <a:rPr lang="en-US" dirty="0"/>
              <a:t>2D graph as image (including </a:t>
            </a:r>
            <a:r>
              <a:rPr lang="en-US" dirty="0" smtClean="0"/>
              <a:t>zoomed-in):  </a:t>
            </a:r>
            <a:r>
              <a:rPr lang="en-US" dirty="0"/>
              <a:t>.gif, .</a:t>
            </a:r>
            <a:r>
              <a:rPr lang="en-US" dirty="0" err="1"/>
              <a:t>png</a:t>
            </a:r>
            <a:r>
              <a:rPr lang="en-US" dirty="0"/>
              <a:t>, .bmp, and .jpg  </a:t>
            </a:r>
          </a:p>
          <a:p>
            <a:endParaRPr lang="en-US" dirty="0" smtClean="0"/>
          </a:p>
        </p:txBody>
      </p:sp>
      <p:sp>
        <p:nvSpPr>
          <p:cNvPr id="5" name="Slide Number Placeholder 4"/>
          <p:cNvSpPr>
            <a:spLocks noGrp="1"/>
          </p:cNvSpPr>
          <p:nvPr>
            <p:ph type="sldNum" sz="quarter" idx="12"/>
          </p:nvPr>
        </p:nvSpPr>
        <p:spPr/>
        <p:txBody>
          <a:bodyPr/>
          <a:lstStyle/>
          <a:p>
            <a:fld id="{54149D46-7902-4F6C-9445-92CA499B9946}" type="slidenum">
              <a:rPr lang="en-US" smtClean="0"/>
              <a:pPr/>
              <a:t>63</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509" y="1524000"/>
            <a:ext cx="2980091" cy="518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43104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Extracting</a:t>
            </a:r>
            <a:r>
              <a:rPr lang="en-US" dirty="0" smtClean="0"/>
              <a:t> </a:t>
            </a:r>
            <a:r>
              <a:rPr lang="en-US" dirty="0" smtClean="0">
                <a:solidFill>
                  <a:srgbClr val="347FD8"/>
                </a:solidFill>
              </a:rPr>
              <a:t>Entity Lists</a:t>
            </a:r>
            <a:endParaRPr lang="en-US" dirty="0">
              <a:solidFill>
                <a:srgbClr val="347FD8"/>
              </a:solidFill>
            </a:endParaRPr>
          </a:p>
        </p:txBody>
      </p:sp>
      <p:sp>
        <p:nvSpPr>
          <p:cNvPr id="5" name="Slide Number Placeholder 4"/>
          <p:cNvSpPr>
            <a:spLocks noGrp="1"/>
          </p:cNvSpPr>
          <p:nvPr>
            <p:ph type="sldNum" sz="quarter" idx="12"/>
          </p:nvPr>
        </p:nvSpPr>
        <p:spPr/>
        <p:txBody>
          <a:bodyPr/>
          <a:lstStyle/>
          <a:p>
            <a:fld id="{54149D46-7902-4F6C-9445-92CA499B9946}" type="slidenum">
              <a:rPr lang="en-US" smtClean="0"/>
              <a:pPr/>
              <a:t>64</a:t>
            </a:fld>
            <a:endParaRPr lang="en-US"/>
          </a:p>
        </p:txBody>
      </p:sp>
      <p:sp>
        <p:nvSpPr>
          <p:cNvPr id="3" name="Content Placeholder 2"/>
          <p:cNvSpPr>
            <a:spLocks noGrp="1"/>
          </p:cNvSpPr>
          <p:nvPr>
            <p:ph idx="1"/>
          </p:nvPr>
        </p:nvSpPr>
        <p:spPr/>
        <p:txBody>
          <a:bodyPr>
            <a:normAutofit/>
          </a:bodyPr>
          <a:lstStyle/>
          <a:p>
            <a:r>
              <a:rPr lang="en-US" sz="3000" dirty="0" smtClean="0"/>
              <a:t>May extract graph data as tables of textual information for further analysis through “Entity Lists” tab </a:t>
            </a:r>
            <a:endParaRPr lang="en-US" sz="3000" dirty="0"/>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3237978"/>
            <a:ext cx="5562600" cy="3239022"/>
          </a:xfrm>
          <a:prstGeom prst="rect">
            <a:avLst/>
          </a:prstGeom>
        </p:spPr>
      </p:pic>
    </p:spTree>
    <p:extLst>
      <p:ext uri="{BB962C8B-B14F-4D97-AF65-F5344CB8AC3E}">
        <p14:creationId xmlns:p14="http://schemas.microsoft.com/office/powerpoint/2010/main" val="42817480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Knowability</a:t>
            </a:r>
            <a:endParaRPr lang="en-US" dirty="0">
              <a:solidFill>
                <a:schemeClr val="bg1"/>
              </a:solidFill>
            </a:endParaRPr>
          </a:p>
        </p:txBody>
      </p:sp>
      <p:sp>
        <p:nvSpPr>
          <p:cNvPr id="7" name="Text Placeholder 6"/>
          <p:cNvSpPr>
            <a:spLocks noGrp="1"/>
          </p:cNvSpPr>
          <p:nvPr>
            <p:ph type="body" idx="1"/>
          </p:nvPr>
        </p:nvSpPr>
        <p:spPr/>
        <p:txBody>
          <a:bodyPr/>
          <a:lstStyle/>
          <a:p>
            <a:r>
              <a:rPr lang="en-US" dirty="0" smtClean="0"/>
              <a:t>Applied deception</a:t>
            </a:r>
            <a:endParaRPr lang="en-US" dirty="0"/>
          </a:p>
        </p:txBody>
      </p:sp>
      <p:sp>
        <p:nvSpPr>
          <p:cNvPr id="3" name="Content Placeholder 2"/>
          <p:cNvSpPr>
            <a:spLocks noGrp="1"/>
          </p:cNvSpPr>
          <p:nvPr>
            <p:ph sz="half" idx="2"/>
          </p:nvPr>
        </p:nvSpPr>
        <p:spPr/>
        <p:txBody>
          <a:bodyPr>
            <a:normAutofit/>
          </a:bodyPr>
          <a:lstStyle/>
          <a:p>
            <a:r>
              <a:rPr lang="en-US" sz="2000" dirty="0" smtClean="0"/>
              <a:t>So far, what do you think is “knowable” (linkable) using tools like </a:t>
            </a:r>
            <a:r>
              <a:rPr lang="en-US" sz="2000" dirty="0" err="1" smtClean="0"/>
              <a:t>Maltego</a:t>
            </a:r>
            <a:r>
              <a:rPr lang="en-US" sz="2000" dirty="0" smtClean="0"/>
              <a:t> Radium™ (along with other research tools)?  </a:t>
            </a:r>
          </a:p>
          <a:p>
            <a:r>
              <a:rPr lang="en-US" sz="2000" dirty="0" smtClean="0"/>
              <a:t>What do you think your online profile looks like?  </a:t>
            </a:r>
          </a:p>
          <a:p>
            <a:r>
              <a:rPr lang="en-US" sz="2000" dirty="0" smtClean="0"/>
              <a:t>How does this knowledge of </a:t>
            </a:r>
            <a:r>
              <a:rPr lang="en-US" sz="2000" dirty="0" err="1" smtClean="0"/>
              <a:t>Maltego</a:t>
            </a:r>
            <a:r>
              <a:rPr lang="en-US" sz="2000" dirty="0" smtClean="0"/>
              <a:t> Radium™ capabilities change how you deceive, project, hide, obfuscate, or throw others off your trail (assuming you might)?  </a:t>
            </a:r>
            <a:r>
              <a:rPr lang="en-US" sz="2000" dirty="0" smtClean="0">
                <a:sym typeface="Wingdings" pitchFamily="2" charset="2"/>
              </a:rPr>
              <a:t> </a:t>
            </a:r>
          </a:p>
        </p:txBody>
      </p:sp>
      <p:sp>
        <p:nvSpPr>
          <p:cNvPr id="8" name="Text Placeholder 7"/>
          <p:cNvSpPr>
            <a:spLocks noGrp="1"/>
          </p:cNvSpPr>
          <p:nvPr>
            <p:ph type="body" sz="quarter" idx="3"/>
          </p:nvPr>
        </p:nvSpPr>
        <p:spPr/>
        <p:txBody>
          <a:bodyPr>
            <a:normAutofit fontScale="92500"/>
          </a:bodyPr>
          <a:lstStyle/>
          <a:p>
            <a:r>
              <a:rPr lang="en-US" dirty="0" smtClean="0"/>
              <a:t>Applied Academic research</a:t>
            </a:r>
            <a:endParaRPr lang="en-US" dirty="0"/>
          </a:p>
        </p:txBody>
      </p:sp>
      <p:sp>
        <p:nvSpPr>
          <p:cNvPr id="9" name="Content Placeholder 8"/>
          <p:cNvSpPr>
            <a:spLocks noGrp="1"/>
          </p:cNvSpPr>
          <p:nvPr>
            <p:ph sz="quarter" idx="4"/>
          </p:nvPr>
        </p:nvSpPr>
        <p:spPr/>
        <p:txBody>
          <a:bodyPr>
            <a:normAutofit fontScale="92500" lnSpcReduction="20000"/>
          </a:bodyPr>
          <a:lstStyle/>
          <a:p>
            <a:r>
              <a:rPr lang="en-US" sz="2200" dirty="0">
                <a:sym typeface="Wingdings" pitchFamily="2" charset="2"/>
              </a:rPr>
              <a:t>Is there any interest in using this tool for </a:t>
            </a:r>
            <a:r>
              <a:rPr lang="en-US" sz="2200" dirty="0" smtClean="0">
                <a:sym typeface="Wingdings" pitchFamily="2" charset="2"/>
              </a:rPr>
              <a:t>academic research </a:t>
            </a:r>
            <a:r>
              <a:rPr lang="en-US" sz="2200" dirty="0">
                <a:sym typeface="Wingdings" pitchFamily="2" charset="2"/>
              </a:rPr>
              <a:t>applications?  If so, what sorts of research applications are you considering? </a:t>
            </a:r>
            <a:endParaRPr lang="en-US" sz="2200" dirty="0"/>
          </a:p>
          <a:p>
            <a:r>
              <a:rPr lang="en-US" sz="2200" dirty="0" smtClean="0"/>
              <a:t>What may be asserted about the data?  How is this data bounded or limited?  </a:t>
            </a:r>
          </a:p>
          <a:p>
            <a:r>
              <a:rPr lang="en-US" sz="2200" dirty="0" smtClean="0"/>
              <a:t>How can this high-dimensionality data be used in an “inference attack”? How accurate or inaccurate would such attacks be?   How can the accuracy of such attacks be improved?  </a:t>
            </a:r>
            <a:endParaRPr lang="en-US" sz="22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65</a:t>
            </a:fld>
            <a:endParaRPr lang="en-US"/>
          </a:p>
        </p:txBody>
      </p:sp>
      <p:pic>
        <p:nvPicPr>
          <p:cNvPr id="6" name="Picture 3" descr="C:\Users\shalin.USERS\AppData\Local\Microsoft\Windows\Temporary Internet Files\Content.IE5\BAC8MVMY\MC9002150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348966" cy="17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479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t>
            </a:r>
            <a:r>
              <a:rPr lang="en-US" dirty="0" err="1" smtClean="0">
                <a:solidFill>
                  <a:srgbClr val="FFFF00"/>
                </a:solidFill>
              </a:rPr>
              <a:t>Knowability</a:t>
            </a:r>
            <a:r>
              <a:rPr lang="en-US" dirty="0" smtClean="0"/>
              <a:t>”</a:t>
            </a:r>
            <a:endParaRPr lang="en-US" dirty="0"/>
          </a:p>
        </p:txBody>
      </p:sp>
      <p:sp>
        <p:nvSpPr>
          <p:cNvPr id="7" name="Text Placeholder 6"/>
          <p:cNvSpPr>
            <a:spLocks noGrp="1"/>
          </p:cNvSpPr>
          <p:nvPr>
            <p:ph type="body" idx="1"/>
          </p:nvPr>
        </p:nvSpPr>
        <p:spPr>
          <a:xfrm>
            <a:off x="533400" y="2819400"/>
            <a:ext cx="8229600" cy="3581400"/>
          </a:xfrm>
        </p:spPr>
        <p:txBody>
          <a:bodyPr>
            <a:normAutofit fontScale="92500" lnSpcReduction="20000"/>
          </a:bodyPr>
          <a:lstStyle/>
          <a:p>
            <a:pPr algn="r"/>
            <a:r>
              <a:rPr lang="en-US" b="1" dirty="0" smtClean="0"/>
              <a:t>…through data-mining, structure mining</a:t>
            </a:r>
          </a:p>
          <a:p>
            <a:pPr algn="r"/>
            <a:endParaRPr lang="en-US" b="1" dirty="0"/>
          </a:p>
          <a:p>
            <a:pPr algn="r"/>
            <a:r>
              <a:rPr lang="en-US" b="1" dirty="0" smtClean="0"/>
              <a:t>…through syntactic and semantic </a:t>
            </a:r>
            <a:r>
              <a:rPr lang="en-US" b="1" dirty="0" err="1" smtClean="0"/>
              <a:t>stylometry</a:t>
            </a:r>
            <a:r>
              <a:rPr lang="en-US" b="1" dirty="0" smtClean="0"/>
              <a:t> (with writing style as an “invariant,” with discernible “tells” for obfuscated and imitated writing) for authorship recognition</a:t>
            </a:r>
          </a:p>
          <a:p>
            <a:pPr algn="r"/>
            <a:endParaRPr lang="en-US" b="1" dirty="0"/>
          </a:p>
          <a:p>
            <a:pPr algn="r"/>
            <a:r>
              <a:rPr lang="en-US" b="1" dirty="0" smtClean="0"/>
              <a:t>…through electronic “tells” and sufficiently detailed individual profiles</a:t>
            </a:r>
          </a:p>
          <a:p>
            <a:pPr algn="r"/>
            <a:endParaRPr lang="en-US" b="1" dirty="0"/>
          </a:p>
          <a:p>
            <a:pPr algn="r"/>
            <a:r>
              <a:rPr lang="en-US" b="1" dirty="0" smtClean="0"/>
              <a:t>…through cross-referencing information from multiple databases (“big data” analysis, especially statistical correlations)</a:t>
            </a:r>
          </a:p>
          <a:p>
            <a:pPr algn="r"/>
            <a:endParaRPr lang="en-US" b="1" dirty="0" smtClean="0"/>
          </a:p>
          <a:p>
            <a:pPr algn="r"/>
            <a:r>
              <a:rPr lang="en-US" b="1" dirty="0" smtClean="0"/>
              <a:t>…through computational research </a:t>
            </a:r>
          </a:p>
          <a:p>
            <a:pPr algn="r"/>
            <a:endParaRPr lang="en-US" b="1" dirty="0" smtClean="0"/>
          </a:p>
          <a:p>
            <a:pPr algn="r"/>
            <a:r>
              <a:rPr lang="en-US" b="1" dirty="0" smtClean="0"/>
              <a:t>…through human analytics and logic</a:t>
            </a:r>
            <a:endParaRPr lang="en-US" b="1"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Exploration</a:t>
            </a:r>
            <a:r>
              <a:rPr lang="en-US" dirty="0" smtClean="0"/>
              <a:t> for Sense-Making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data crawl as a starting point…</a:t>
            </a:r>
          </a:p>
          <a:p>
            <a:pPr lvl="1"/>
            <a:r>
              <a:rPr lang="en-US" dirty="0" smtClean="0"/>
              <a:t>Interactions with the data </a:t>
            </a:r>
          </a:p>
          <a:p>
            <a:pPr lvl="2"/>
            <a:r>
              <a:rPr lang="en-US" dirty="0" smtClean="0"/>
              <a:t>Logical </a:t>
            </a:r>
            <a:r>
              <a:rPr lang="en-US" dirty="0"/>
              <a:t>deductions and inferences </a:t>
            </a:r>
            <a:r>
              <a:rPr lang="en-US" dirty="0" smtClean="0"/>
              <a:t>(e.g. Internet “traffic analysis”—where people go online—based on </a:t>
            </a:r>
            <a:r>
              <a:rPr lang="en-US" dirty="0" err="1" smtClean="0"/>
              <a:t>linkability</a:t>
            </a:r>
            <a:r>
              <a:rPr lang="en-US" dirty="0" smtClean="0"/>
              <a:t> structures)</a:t>
            </a:r>
          </a:p>
          <a:p>
            <a:pPr lvl="2"/>
            <a:r>
              <a:rPr lang="en-US" dirty="0" smtClean="0"/>
              <a:t>Ties to physical locations from multiple related accounts </a:t>
            </a:r>
            <a:endParaRPr lang="en-US" dirty="0"/>
          </a:p>
          <a:p>
            <a:pPr lvl="1"/>
            <a:r>
              <a:rPr lang="en-US" dirty="0" smtClean="0"/>
              <a:t>Pruning of leaf entities to disambiguate the findings </a:t>
            </a:r>
          </a:p>
          <a:p>
            <a:pPr lvl="1"/>
            <a:r>
              <a:rPr lang="en-US" dirty="0" smtClean="0"/>
              <a:t>Additional data extractions and crawls or computational research </a:t>
            </a:r>
          </a:p>
          <a:p>
            <a:pPr lvl="2"/>
            <a:r>
              <a:rPr lang="en-US" dirty="0" smtClean="0"/>
              <a:t>Supplementary research with other complementary or even overlapping software tools </a:t>
            </a:r>
          </a:p>
          <a:p>
            <a:pPr lvl="1"/>
            <a:r>
              <a:rPr lang="en-US" dirty="0" smtClean="0"/>
              <a:t>Further hypothesizing and testing </a:t>
            </a:r>
          </a:p>
          <a:p>
            <a:pPr lvl="1"/>
            <a:r>
              <a:rPr lang="en-US" dirty="0" smtClean="0"/>
              <a:t>Real-world explorations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67</a:t>
            </a:fld>
            <a:endParaRPr lang="en-US"/>
          </a:p>
        </p:txBody>
      </p:sp>
    </p:spTree>
    <p:extLst>
      <p:ext uri="{BB962C8B-B14F-4D97-AF65-F5344CB8AC3E}">
        <p14:creationId xmlns:p14="http://schemas.microsoft.com/office/powerpoint/2010/main" val="15457194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Software’s </a:t>
            </a:r>
            <a:r>
              <a:rPr lang="en-US" dirty="0" smtClean="0">
                <a:solidFill>
                  <a:srgbClr val="FFFF00"/>
                </a:solidFill>
              </a:rPr>
              <a:t>Dynamic Range </a:t>
            </a:r>
            <a:endParaRPr lang="en-US" dirty="0">
              <a:solidFill>
                <a:srgbClr val="FFFF00"/>
              </a:solidFill>
            </a:endParaRPr>
          </a:p>
        </p:txBody>
      </p:sp>
      <p:sp>
        <p:nvSpPr>
          <p:cNvPr id="6" name="Text Placeholder 5"/>
          <p:cNvSpPr>
            <a:spLocks noGrp="1"/>
          </p:cNvSpPr>
          <p:nvPr>
            <p:ph type="body" idx="1"/>
          </p:nvPr>
        </p:nvSpPr>
        <p:spPr/>
        <p:txBody>
          <a:bodyPr/>
          <a:lstStyle/>
          <a:p>
            <a:r>
              <a:rPr lang="en-US" dirty="0" smtClean="0"/>
              <a:t>Scale:  Data set sizes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Giant (macro) data sets </a:t>
            </a:r>
          </a:p>
          <a:p>
            <a:pPr lvl="1"/>
            <a:r>
              <a:rPr lang="en-US" dirty="0" smtClean="0"/>
              <a:t>Forever crawls for the </a:t>
            </a:r>
            <a:r>
              <a:rPr lang="en-US" dirty="0"/>
              <a:t>L</a:t>
            </a:r>
            <a:r>
              <a:rPr lang="en-US" dirty="0" smtClean="0"/>
              <a:t>3 footprints (if one filters unwisely by being too inclusive; otherwise, blisteringly fast) </a:t>
            </a:r>
          </a:p>
          <a:p>
            <a:pPr lvl="1"/>
            <a:r>
              <a:rPr lang="en-US" dirty="0" smtClean="0"/>
              <a:t>Total domain searches (including whole-country domain searches) but at a high level </a:t>
            </a:r>
          </a:p>
          <a:p>
            <a:pPr lvl="1"/>
            <a:r>
              <a:rPr lang="en-US" dirty="0" smtClean="0"/>
              <a:t>Huge depth that is time-consuming to explore (demanding on researchers)  </a:t>
            </a:r>
          </a:p>
          <a:p>
            <a:r>
              <a:rPr lang="en-US" dirty="0" smtClean="0"/>
              <a:t>Micro data sets as well (to the level of the individual ego node) </a:t>
            </a:r>
          </a:p>
        </p:txBody>
      </p:sp>
      <p:sp>
        <p:nvSpPr>
          <p:cNvPr id="7" name="Text Placeholder 6"/>
          <p:cNvSpPr>
            <a:spLocks noGrp="1"/>
          </p:cNvSpPr>
          <p:nvPr>
            <p:ph type="body" sz="quarter" idx="3"/>
          </p:nvPr>
        </p:nvSpPr>
        <p:spPr/>
        <p:txBody>
          <a:bodyPr/>
          <a:lstStyle/>
          <a:p>
            <a:r>
              <a:rPr lang="en-US" dirty="0" smtClean="0"/>
              <a:t>time</a:t>
            </a:r>
            <a:endParaRPr lang="en-US" dirty="0"/>
          </a:p>
        </p:txBody>
      </p:sp>
      <p:sp>
        <p:nvSpPr>
          <p:cNvPr id="8" name="Content Placeholder 7"/>
          <p:cNvSpPr>
            <a:spLocks noGrp="1"/>
          </p:cNvSpPr>
          <p:nvPr>
            <p:ph sz="quarter" idx="4"/>
          </p:nvPr>
        </p:nvSpPr>
        <p:spPr>
          <a:xfrm>
            <a:off x="4645025" y="2449512"/>
            <a:ext cx="4041775" cy="4179888"/>
          </a:xfrm>
        </p:spPr>
        <p:txBody>
          <a:bodyPr>
            <a:normAutofit fontScale="92500" lnSpcReduction="20000"/>
          </a:bodyPr>
          <a:lstStyle/>
          <a:p>
            <a:pPr marL="438912" lvl="1" indent="-320040">
              <a:spcBef>
                <a:spcPts val="0"/>
              </a:spcBef>
              <a:buClr>
                <a:schemeClr val="accent1"/>
              </a:buClr>
              <a:buSzPct val="80000"/>
              <a:buFont typeface="Wingdings 2"/>
              <a:buChar char=""/>
            </a:pPr>
            <a:r>
              <a:rPr lang="en-US" sz="2400" dirty="0"/>
              <a:t>May be a slice-in-time, sequential, or continuously dynamic </a:t>
            </a:r>
            <a:r>
              <a:rPr lang="en-US" sz="2400" dirty="0" smtClean="0"/>
              <a:t>(for real-time dynamic </a:t>
            </a:r>
            <a:r>
              <a:rPr lang="en-US" sz="2400" dirty="0"/>
              <a:t>network analysis or “DNA</a:t>
            </a:r>
            <a:r>
              <a:rPr lang="en-US" sz="2400" dirty="0" smtClean="0"/>
              <a:t>”; focus on changes over time or </a:t>
            </a:r>
            <a:r>
              <a:rPr lang="en-US" sz="2400" dirty="0" err="1" smtClean="0"/>
              <a:t>trendline</a:t>
            </a:r>
            <a:r>
              <a:rPr lang="en-US" sz="2400" dirty="0" smtClean="0"/>
              <a:t> data</a:t>
            </a:r>
            <a:r>
              <a:rPr lang="en-US" sz="2400" dirty="0"/>
              <a:t>) temporal data </a:t>
            </a:r>
          </a:p>
          <a:p>
            <a:r>
              <a:rPr lang="en-US" dirty="0" smtClean="0"/>
              <a:t>Continuous dynamic for an “</a:t>
            </a:r>
            <a:r>
              <a:rPr lang="en-US" dirty="0" err="1" smtClean="0"/>
              <a:t>intel</a:t>
            </a:r>
            <a:r>
              <a:rPr lang="en-US" dirty="0" smtClean="0"/>
              <a:t> dashboard” or “data feed” for situational awareness</a:t>
            </a:r>
          </a:p>
          <a:p>
            <a:endParaRPr lang="en-US" dirty="0" smtClean="0"/>
          </a:p>
          <a:p>
            <a:pPr marL="118872" indent="0">
              <a:buNone/>
            </a:pPr>
            <a:endParaRPr lang="en-US" sz="2200" dirty="0"/>
          </a:p>
          <a:p>
            <a:r>
              <a:rPr lang="en-US" dirty="0" smtClean="0"/>
              <a:t>May be used to link space and time dimensions</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68</a:t>
            </a:fld>
            <a:endParaRPr lang="en-US"/>
          </a:p>
        </p:txBody>
      </p:sp>
      <p:sp>
        <p:nvSpPr>
          <p:cNvPr id="9" name="Text Placeholder 6"/>
          <p:cNvSpPr txBox="1">
            <a:spLocks/>
          </p:cNvSpPr>
          <p:nvPr/>
        </p:nvSpPr>
        <p:spPr>
          <a:xfrm>
            <a:off x="4648200" y="5304445"/>
            <a:ext cx="4041775" cy="715355"/>
          </a:xfrm>
          <a:prstGeom prst="rect">
            <a:avLst/>
          </a:prstGeom>
        </p:spPr>
        <p:txBody>
          <a:bodyPr vert="horz" lIns="146304" tIns="91440" rtlCol="0" anchor="ctr">
            <a:normAutofit/>
          </a:bodyPr>
          <a:lstStyle>
            <a:lvl1pPr marL="0" indent="0" algn="l" rtl="0" eaLnBrk="1" latinLnBrk="0" hangingPunct="1">
              <a:spcBef>
                <a:spcPts val="0"/>
              </a:spcBef>
              <a:buClr>
                <a:schemeClr val="accent1"/>
              </a:buClr>
              <a:buSzPct val="80000"/>
              <a:buFont typeface="Wingdings 2"/>
              <a:buNone/>
              <a:defRPr kumimoji="0" sz="2300" b="1" kern="1200" cap="all" baseline="0">
                <a:solidFill>
                  <a:schemeClr val="tx1"/>
                </a:solidFill>
                <a:latin typeface="+mn-lt"/>
                <a:ea typeface="+mn-ea"/>
                <a:cs typeface="+mn-cs"/>
              </a:defRPr>
            </a:lvl1pPr>
            <a:lvl2pPr marL="457200" indent="0" algn="l" rtl="0" eaLnBrk="1" latinLnBrk="0" hangingPunct="1">
              <a:spcBef>
                <a:spcPct val="20000"/>
              </a:spcBef>
              <a:buClr>
                <a:schemeClr val="accent2"/>
              </a:buClr>
              <a:buSzPct val="90000"/>
              <a:buFont typeface="Wingdings"/>
              <a:buNone/>
              <a:defRPr kumimoji="0" sz="2000" b="1" kern="1200">
                <a:solidFill>
                  <a:schemeClr val="tx1"/>
                </a:solidFill>
                <a:latin typeface="+mn-lt"/>
                <a:ea typeface="+mn-ea"/>
                <a:cs typeface="+mn-cs"/>
              </a:defRPr>
            </a:lvl2pPr>
            <a:lvl3pPr marL="914400" indent="0" algn="l" rtl="0" eaLnBrk="1" latinLnBrk="0" hangingPunct="1">
              <a:spcBef>
                <a:spcPct val="20000"/>
              </a:spcBef>
              <a:buClr>
                <a:schemeClr val="accent3"/>
              </a:buClr>
              <a:buFont typeface="Arial"/>
              <a:buNone/>
              <a:defRPr kumimoji="0" sz="1800" b="1" kern="1200">
                <a:solidFill>
                  <a:schemeClr val="tx1"/>
                </a:solidFill>
                <a:latin typeface="+mn-lt"/>
                <a:ea typeface="+mn-ea"/>
                <a:cs typeface="+mn-cs"/>
              </a:defRPr>
            </a:lvl3pPr>
            <a:lvl4pPr marL="1371600" indent="0" algn="l" rtl="0" eaLnBrk="1" latinLnBrk="0" hangingPunct="1">
              <a:spcBef>
                <a:spcPct val="20000"/>
              </a:spcBef>
              <a:buClr>
                <a:schemeClr val="accent4"/>
              </a:buClr>
              <a:buFont typeface="Arial"/>
              <a:buNone/>
              <a:defRPr kumimoji="0" sz="1600" b="1" kern="1200">
                <a:solidFill>
                  <a:schemeClr val="tx1"/>
                </a:solidFill>
                <a:latin typeface="+mn-lt"/>
                <a:ea typeface="+mn-ea"/>
                <a:cs typeface="+mn-cs"/>
              </a:defRPr>
            </a:lvl4pPr>
            <a:lvl5pPr marL="1828800" indent="0" algn="l" rtl="0" eaLnBrk="1" latinLnBrk="0" hangingPunct="1">
              <a:spcBef>
                <a:spcPct val="20000"/>
              </a:spcBef>
              <a:buClr>
                <a:schemeClr val="accent5"/>
              </a:buClr>
              <a:buFont typeface="Wingdings 3"/>
              <a:buNone/>
              <a:defRPr kumimoji="0" lang="en-US" sz="1600" b="1" kern="1200">
                <a:solidFill>
                  <a:schemeClr val="tx1"/>
                </a:solidFill>
                <a:latin typeface="+mn-lt"/>
                <a:ea typeface="+mn-ea"/>
                <a:cs typeface="+mn-cs"/>
              </a:defRPr>
            </a:lvl5pPr>
            <a:lvl6pPr marL="2286000" indent="0" algn="l" rtl="0" eaLnBrk="1" latinLnBrk="0" hangingPunct="1">
              <a:spcBef>
                <a:spcPct val="20000"/>
              </a:spcBef>
              <a:buClr>
                <a:schemeClr val="accent6"/>
              </a:buClr>
              <a:buSzPct val="100000"/>
              <a:buFont typeface="Wingdings 2"/>
              <a:buNone/>
              <a:defRPr kumimoji="0" sz="1600" b="1" kern="1200">
                <a:solidFill>
                  <a:schemeClr val="tx1"/>
                </a:solidFill>
                <a:latin typeface="+mn-lt"/>
                <a:ea typeface="+mn-ea"/>
                <a:cs typeface="+mn-cs"/>
              </a:defRPr>
            </a:lvl6pPr>
            <a:lvl7pPr marL="2743200" indent="0" algn="l" rtl="0" eaLnBrk="1" latinLnBrk="0" hangingPunct="1">
              <a:spcBef>
                <a:spcPct val="20000"/>
              </a:spcBef>
              <a:buClr>
                <a:schemeClr val="accent1"/>
              </a:buClr>
              <a:buSzPct val="100000"/>
              <a:buFont typeface="Wingdings 2"/>
              <a:buNone/>
              <a:defRPr kumimoji="0" sz="1600" b="1" kern="1200">
                <a:solidFill>
                  <a:schemeClr val="tx1"/>
                </a:solidFill>
                <a:latin typeface="+mn-lt"/>
                <a:ea typeface="+mn-ea"/>
                <a:cs typeface="+mn-cs"/>
              </a:defRPr>
            </a:lvl7pPr>
            <a:lvl8pPr marL="3200400" indent="0" algn="l" rtl="0" eaLnBrk="1" latinLnBrk="0" hangingPunct="1">
              <a:spcBef>
                <a:spcPct val="20000"/>
              </a:spcBef>
              <a:buClr>
                <a:schemeClr val="accent2"/>
              </a:buClr>
              <a:buFont typeface="Wingdings 2" pitchFamily="18" charset="2"/>
              <a:buNone/>
              <a:defRPr kumimoji="0" sz="1600" b="1" kern="1200">
                <a:solidFill>
                  <a:schemeClr val="tx1"/>
                </a:solidFill>
                <a:latin typeface="+mn-lt"/>
                <a:ea typeface="+mn-ea"/>
                <a:cs typeface="+mn-cs"/>
              </a:defRPr>
            </a:lvl8pPr>
            <a:lvl9pPr marL="3657600" indent="0" algn="l" rtl="0" eaLnBrk="1" latinLnBrk="0" hangingPunct="1">
              <a:spcBef>
                <a:spcPct val="20000"/>
              </a:spcBef>
              <a:buClr>
                <a:schemeClr val="accent3"/>
              </a:buClr>
              <a:buFont typeface="Wingdings 2" pitchFamily="18" charset="2"/>
              <a:buNone/>
              <a:defRPr kumimoji="0" sz="1600" b="1" kern="1200" baseline="0">
                <a:solidFill>
                  <a:schemeClr val="tx1"/>
                </a:solidFill>
                <a:latin typeface="+mn-lt"/>
                <a:ea typeface="+mn-ea"/>
                <a:cs typeface="+mn-cs"/>
              </a:defRPr>
            </a:lvl9pPr>
            <a:extLst/>
          </a:lstStyle>
          <a:p>
            <a:r>
              <a:rPr lang="en-US" dirty="0" smtClean="0"/>
              <a:t>SPATIO-TEMPORAL</a:t>
            </a:r>
            <a:endParaRPr lang="en-US" dirty="0"/>
          </a:p>
        </p:txBody>
      </p:sp>
    </p:spTree>
    <p:extLst>
      <p:ext uri="{BB962C8B-B14F-4D97-AF65-F5344CB8AC3E}">
        <p14:creationId xmlns:p14="http://schemas.microsoft.com/office/powerpoint/2010/main" val="27156173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smtClean="0">
                <a:solidFill>
                  <a:srgbClr val="FFFF00"/>
                </a:solidFill>
              </a:rPr>
              <a:t>Affordances</a:t>
            </a:r>
            <a:r>
              <a:rPr lang="en-US" dirty="0" smtClean="0"/>
              <a:t> and) </a:t>
            </a:r>
            <a:r>
              <a:rPr lang="en-US" dirty="0" smtClean="0">
                <a:solidFill>
                  <a:srgbClr val="FFFF00"/>
                </a:solidFill>
              </a:rPr>
              <a:t>Constraints</a:t>
            </a:r>
            <a:endParaRPr lang="en-US" dirty="0">
              <a:solidFill>
                <a:srgbClr val="FFFF00"/>
              </a:solidFill>
            </a:endParaRPr>
          </a:p>
        </p:txBody>
      </p:sp>
      <p:sp>
        <p:nvSpPr>
          <p:cNvPr id="3" name="Content Placeholder 2"/>
          <p:cNvSpPr>
            <a:spLocks noGrp="1"/>
          </p:cNvSpPr>
          <p:nvPr>
            <p:ph idx="1"/>
          </p:nvPr>
        </p:nvSpPr>
        <p:spPr/>
        <p:txBody>
          <a:bodyPr>
            <a:normAutofit fontScale="92500"/>
          </a:bodyPr>
          <a:lstStyle/>
          <a:p>
            <a:r>
              <a:rPr lang="en-US" dirty="0"/>
              <a:t>A fast-changing electronic </a:t>
            </a:r>
            <a:r>
              <a:rPr lang="en-US" dirty="0" smtClean="0"/>
              <a:t>environment  </a:t>
            </a:r>
            <a:endParaRPr lang="en-US" dirty="0"/>
          </a:p>
          <a:p>
            <a:pPr lvl="1"/>
            <a:r>
              <a:rPr lang="en-US" dirty="0"/>
              <a:t>Need to update and review data extractions regularly </a:t>
            </a:r>
            <a:endParaRPr lang="en-US" dirty="0" smtClean="0"/>
          </a:p>
          <a:p>
            <a:pPr lvl="1"/>
            <a:r>
              <a:rPr lang="en-US" dirty="0" smtClean="0"/>
              <a:t>Need to be aware of the existence of private channels </a:t>
            </a:r>
          </a:p>
          <a:p>
            <a:pPr lvl="1"/>
            <a:r>
              <a:rPr lang="en-US" dirty="0" smtClean="0"/>
              <a:t>Need to work within an evolving legal ecosystem </a:t>
            </a:r>
            <a:endParaRPr lang="en-US" dirty="0"/>
          </a:p>
          <a:p>
            <a:r>
              <a:rPr lang="en-US" dirty="0" smtClean="0"/>
              <a:t>Costs:  time, computational expense, attention </a:t>
            </a:r>
            <a:endParaRPr lang="en-US" dirty="0"/>
          </a:p>
          <a:p>
            <a:pPr lvl="1"/>
            <a:r>
              <a:rPr lang="en-US" dirty="0" smtClean="0"/>
              <a:t>Binding </a:t>
            </a:r>
            <a:r>
              <a:rPr lang="en-US" dirty="0"/>
              <a:t>up time </a:t>
            </a:r>
            <a:r>
              <a:rPr lang="en-US" dirty="0" smtClean="0"/>
              <a:t>(even with blinding speeds of millisecond crawls) and computational expense on even high-end consumer machines </a:t>
            </a:r>
          </a:p>
          <a:p>
            <a:pPr lvl="1"/>
            <a:r>
              <a:rPr lang="en-US" dirty="0" smtClean="0"/>
              <a:t>Premature </a:t>
            </a:r>
            <a:r>
              <a:rPr lang="en-US" dirty="0"/>
              <a:t>crawl </a:t>
            </a:r>
            <a:r>
              <a:rPr lang="en-US" dirty="0" smtClean="0"/>
              <a:t>stoppages, incomplete crawls, or over-data (excessive data)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69</a:t>
            </a:fld>
            <a:endParaRPr lang="en-US"/>
          </a:p>
        </p:txBody>
      </p:sp>
    </p:spTree>
    <p:extLst>
      <p:ext uri="{BB962C8B-B14F-4D97-AF65-F5344CB8AC3E}">
        <p14:creationId xmlns:p14="http://schemas.microsoft.com/office/powerpoint/2010/main" val="3404028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Assumptions of </a:t>
            </a:r>
            <a:r>
              <a:rPr lang="en-US" dirty="0">
                <a:solidFill>
                  <a:srgbClr val="FFFF00"/>
                </a:solidFill>
              </a:rPr>
              <a:t>Electronic</a:t>
            </a:r>
            <a:r>
              <a:rPr lang="en-US" dirty="0"/>
              <a:t> Social Network </a:t>
            </a:r>
            <a:r>
              <a:rPr lang="en-US" dirty="0" smtClean="0"/>
              <a:t>Analysis </a:t>
            </a:r>
            <a:r>
              <a:rPr lang="en-US" sz="2200" dirty="0" smtClean="0"/>
              <a:t>(cont.) </a:t>
            </a:r>
            <a:endParaRPr lang="en-US" sz="2200" dirty="0"/>
          </a:p>
        </p:txBody>
      </p:sp>
      <p:sp>
        <p:nvSpPr>
          <p:cNvPr id="3" name="Content Placeholder 2"/>
          <p:cNvSpPr>
            <a:spLocks noGrp="1"/>
          </p:cNvSpPr>
          <p:nvPr>
            <p:ph idx="1"/>
          </p:nvPr>
        </p:nvSpPr>
        <p:spPr/>
        <p:txBody>
          <a:bodyPr>
            <a:normAutofit lnSpcReduction="10000"/>
          </a:bodyPr>
          <a:lstStyle/>
          <a:p>
            <a:r>
              <a:rPr lang="en-US" dirty="0"/>
              <a:t>Electronic </a:t>
            </a:r>
            <a:r>
              <a:rPr lang="en-US" dirty="0" smtClean="0"/>
              <a:t>socio-technical spaces (STS) somewhat </a:t>
            </a:r>
            <a:r>
              <a:rPr lang="en-US" dirty="0"/>
              <a:t>mirror the real </a:t>
            </a:r>
            <a:r>
              <a:rPr lang="en-US" dirty="0" smtClean="0"/>
              <a:t>world but not 1-1 (or even close); called the “cyber-physical confluence” </a:t>
            </a:r>
          </a:p>
          <a:p>
            <a:pPr lvl="1"/>
            <a:r>
              <a:rPr lang="en-US" dirty="0"/>
              <a:t>E</a:t>
            </a:r>
            <a:r>
              <a:rPr lang="en-US" dirty="0" smtClean="0"/>
              <a:t>lectronic </a:t>
            </a:r>
            <a:r>
              <a:rPr lang="en-US" dirty="0"/>
              <a:t>data may be used to make some cautious extrapolations </a:t>
            </a:r>
            <a:r>
              <a:rPr lang="en-US" dirty="0" smtClean="0"/>
              <a:t>(or informal intuitions or “whispers”) about </a:t>
            </a:r>
            <a:r>
              <a:rPr lang="en-US" dirty="0"/>
              <a:t>real-world </a:t>
            </a:r>
            <a:r>
              <a:rPr lang="en-US" dirty="0" smtClean="0"/>
              <a:t>off-line personalities</a:t>
            </a:r>
            <a:r>
              <a:rPr lang="en-US" dirty="0"/>
              <a:t>, values, and actions </a:t>
            </a:r>
            <a:endParaRPr lang="en-US" dirty="0" smtClean="0"/>
          </a:p>
          <a:p>
            <a:pPr lvl="1"/>
            <a:r>
              <a:rPr lang="en-US" dirty="0" smtClean="0"/>
              <a:t>Social network analysis (SNA) data are used with other information to set a full(</a:t>
            </a:r>
            <a:r>
              <a:rPr lang="en-US" dirty="0" err="1" smtClean="0"/>
              <a:t>er</a:t>
            </a:r>
            <a:r>
              <a:rPr lang="en-US" dirty="0" smtClean="0"/>
              <a:t>) context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 y="1905000"/>
            <a:ext cx="38100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485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
            </a:r>
            <a:r>
              <a:rPr lang="en-US" dirty="0">
                <a:solidFill>
                  <a:srgbClr val="FFFF00"/>
                </a:solidFill>
              </a:rPr>
              <a:t>Affordances</a:t>
            </a:r>
            <a:r>
              <a:rPr lang="en-US" dirty="0"/>
              <a:t> and) </a:t>
            </a:r>
            <a:r>
              <a:rPr lang="en-US" dirty="0" smtClean="0">
                <a:solidFill>
                  <a:srgbClr val="FFFF00"/>
                </a:solidFill>
              </a:rPr>
              <a:t>Constraints</a:t>
            </a:r>
            <a:r>
              <a:rPr lang="en-US" dirty="0" smtClean="0"/>
              <a:t> </a:t>
            </a:r>
            <a:r>
              <a:rPr lang="en-US" sz="2200" dirty="0" smtClean="0"/>
              <a:t>(cont.) </a:t>
            </a:r>
            <a:endParaRPr lang="en-US" sz="2200" dirty="0"/>
          </a:p>
        </p:txBody>
      </p:sp>
      <p:sp>
        <p:nvSpPr>
          <p:cNvPr id="3" name="Content Placeholder 2"/>
          <p:cNvSpPr>
            <a:spLocks noGrp="1"/>
          </p:cNvSpPr>
          <p:nvPr>
            <p:ph idx="1"/>
          </p:nvPr>
        </p:nvSpPr>
        <p:spPr/>
        <p:txBody>
          <a:bodyPr>
            <a:normAutofit fontScale="85000" lnSpcReduction="10000"/>
          </a:bodyPr>
          <a:lstStyle/>
          <a:p>
            <a:r>
              <a:rPr lang="en-US" dirty="0"/>
              <a:t>User / analyst </a:t>
            </a:r>
            <a:r>
              <a:rPr lang="en-US" dirty="0" smtClean="0"/>
              <a:t>strengths and limitations </a:t>
            </a:r>
            <a:endParaRPr lang="en-US" dirty="0"/>
          </a:p>
          <a:p>
            <a:pPr lvl="1"/>
            <a:r>
              <a:rPr lang="en-US" dirty="0"/>
              <a:t>Need to wield the tool intelligently and not over-claim or under-claim </a:t>
            </a:r>
            <a:r>
              <a:rPr lang="en-US" dirty="0" smtClean="0"/>
              <a:t>results</a:t>
            </a:r>
            <a:endParaRPr lang="en-US" dirty="0"/>
          </a:p>
          <a:p>
            <a:pPr lvl="1"/>
            <a:r>
              <a:rPr lang="en-US" dirty="0" smtClean="0"/>
              <a:t>Could use </a:t>
            </a:r>
            <a:r>
              <a:rPr lang="en-US" dirty="0"/>
              <a:t>tool for initial </a:t>
            </a:r>
            <a:r>
              <a:rPr lang="en-US" dirty="0" smtClean="0"/>
              <a:t>discovery, pattern recognition, and anomaly detection </a:t>
            </a:r>
            <a:endParaRPr lang="en-US" dirty="0"/>
          </a:p>
          <a:p>
            <a:pPr lvl="1"/>
            <a:r>
              <a:rPr lang="en-US" dirty="0"/>
              <a:t>E</a:t>
            </a:r>
            <a:r>
              <a:rPr lang="en-US" dirty="0" smtClean="0"/>
              <a:t>ngage </a:t>
            </a:r>
            <a:r>
              <a:rPr lang="en-US" dirty="0"/>
              <a:t>a fairly high learning curve </a:t>
            </a:r>
            <a:endParaRPr lang="en-US" dirty="0" smtClean="0"/>
          </a:p>
          <a:p>
            <a:pPr lvl="1"/>
            <a:r>
              <a:rPr lang="en-US" dirty="0"/>
              <a:t>A</a:t>
            </a:r>
            <a:r>
              <a:rPr lang="en-US" dirty="0" smtClean="0"/>
              <a:t>pply complementary data for informed interpretation</a:t>
            </a:r>
          </a:p>
          <a:p>
            <a:pPr lvl="1"/>
            <a:r>
              <a:rPr lang="en-US" dirty="0" smtClean="0"/>
              <a:t>Avoid conflating popularity </a:t>
            </a:r>
            <a:r>
              <a:rPr lang="en-US" dirty="0"/>
              <a:t>with influence, thin node peripheral positions with powerlessness, and other </a:t>
            </a:r>
            <a:r>
              <a:rPr lang="en-US" dirty="0" smtClean="0"/>
              <a:t>challenges</a:t>
            </a:r>
          </a:p>
          <a:p>
            <a:pPr lvl="1"/>
            <a:r>
              <a:rPr lang="en-US" dirty="0" smtClean="0"/>
              <a:t>Avoid under-sampling (collecting too little information)</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70</a:t>
            </a:fld>
            <a:endParaRPr lang="en-US"/>
          </a:p>
        </p:txBody>
      </p:sp>
    </p:spTree>
    <p:extLst>
      <p:ext uri="{BB962C8B-B14F-4D97-AF65-F5344CB8AC3E}">
        <p14:creationId xmlns:p14="http://schemas.microsoft.com/office/powerpoint/2010/main" val="24630925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a:solidFill>
                  <a:srgbClr val="FFFF00"/>
                </a:solidFill>
              </a:rPr>
              <a:t>Affordances</a:t>
            </a:r>
            <a:r>
              <a:rPr lang="en-US" dirty="0"/>
              <a:t> and) </a:t>
            </a:r>
            <a:r>
              <a:rPr lang="en-US" dirty="0">
                <a:solidFill>
                  <a:srgbClr val="FFFF00"/>
                </a:solidFill>
              </a:rPr>
              <a:t>Constraints</a:t>
            </a:r>
            <a:r>
              <a:rPr lang="en-US" dirty="0"/>
              <a:t> </a:t>
            </a:r>
            <a:r>
              <a:rPr lang="en-US" sz="2200" dirty="0"/>
              <a:t>(cont.) </a:t>
            </a:r>
            <a:endParaRPr lang="en-US" dirty="0"/>
          </a:p>
        </p:txBody>
      </p:sp>
      <p:sp>
        <p:nvSpPr>
          <p:cNvPr id="3" name="Content Placeholder 2"/>
          <p:cNvSpPr>
            <a:spLocks noGrp="1"/>
          </p:cNvSpPr>
          <p:nvPr>
            <p:ph idx="1"/>
          </p:nvPr>
        </p:nvSpPr>
        <p:spPr/>
        <p:txBody>
          <a:bodyPr/>
          <a:lstStyle/>
          <a:p>
            <a:r>
              <a:rPr lang="en-US" dirty="0"/>
              <a:t>N</a:t>
            </a:r>
            <a:r>
              <a:rPr lang="en-US" dirty="0" smtClean="0"/>
              <a:t>ewness </a:t>
            </a:r>
            <a:r>
              <a:rPr lang="en-US" dirty="0"/>
              <a:t>of computational research in some </a:t>
            </a:r>
            <a:r>
              <a:rPr lang="en-US" dirty="0" smtClean="0"/>
              <a:t>academic  / research / professional fields and analytical applications</a:t>
            </a:r>
          </a:p>
          <a:p>
            <a:pPr lvl="1"/>
            <a:r>
              <a:rPr lang="en-US" dirty="0"/>
              <a:t>C</a:t>
            </a:r>
            <a:r>
              <a:rPr lang="en-US" dirty="0" smtClean="0"/>
              <a:t>hallenges </a:t>
            </a:r>
            <a:r>
              <a:rPr lang="en-US" dirty="0"/>
              <a:t>to research rigor and generalizability</a:t>
            </a:r>
          </a:p>
          <a:p>
            <a:pPr lvl="1"/>
            <a:r>
              <a:rPr lang="en-US" dirty="0"/>
              <a:t>Challenges to domain field acceptability</a:t>
            </a:r>
          </a:p>
          <a:p>
            <a:pPr lvl="1"/>
            <a:r>
              <a:rPr lang="en-US" dirty="0"/>
              <a:t>Openness in terms of methodologies </a:t>
            </a:r>
            <a:endParaRPr lang="en-US" dirty="0" smtClean="0"/>
          </a:p>
          <a:p>
            <a:pPr lvl="1"/>
            <a:r>
              <a:rPr lang="en-US" dirty="0" smtClean="0"/>
              <a:t>The “primitiveness” of network science in various practical (research, analysis, decision-making, and other) applications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71</a:t>
            </a:fld>
            <a:endParaRPr lang="en-US"/>
          </a:p>
        </p:txBody>
      </p:sp>
    </p:spTree>
    <p:extLst>
      <p:ext uri="{BB962C8B-B14F-4D97-AF65-F5344CB8AC3E}">
        <p14:creationId xmlns:p14="http://schemas.microsoft.com/office/powerpoint/2010/main" val="12048910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Limits</a:t>
            </a:r>
            <a:r>
              <a:rPr lang="en-US" dirty="0" smtClean="0"/>
              <a:t> to Generalizability for Research and Decision-making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May not be able to generalize far with only a partial data extraction or crawl (social media platform API limits, software limits), which provides descriptive data about networks </a:t>
            </a:r>
          </a:p>
          <a:p>
            <a:pPr lvl="1"/>
            <a:r>
              <a:rPr lang="en-US" dirty="0"/>
              <a:t>E</a:t>
            </a:r>
            <a:r>
              <a:rPr lang="en-US" dirty="0" smtClean="0"/>
              <a:t>ven relatively “complete” crawls have to be properly analyzed and documented </a:t>
            </a:r>
          </a:p>
          <a:p>
            <a:pPr lvl="2"/>
            <a:r>
              <a:rPr lang="en-US" dirty="0" smtClean="0"/>
              <a:t>Particular “branches” may be analyzed to understand particular ego neighborhoods or focal nodes </a:t>
            </a:r>
          </a:p>
          <a:p>
            <a:pPr lvl="2"/>
            <a:r>
              <a:rPr lang="en-US" dirty="0" smtClean="0"/>
              <a:t>Crawls may include long-closed accounts (such as for emails) </a:t>
            </a:r>
          </a:p>
          <a:p>
            <a:pPr lvl="2"/>
            <a:r>
              <a:rPr lang="en-US" dirty="0" smtClean="0"/>
              <a:t>Other branches need to be pruned to de-noise the data </a:t>
            </a:r>
          </a:p>
          <a:p>
            <a:pPr lvl="1"/>
            <a:r>
              <a:rPr lang="en-US" dirty="0" smtClean="0"/>
              <a:t>Analysis requires the making of inferences from what may be seen structurally </a:t>
            </a:r>
          </a:p>
          <a:p>
            <a:pPr lvl="1"/>
            <a:r>
              <a:rPr lang="en-US" dirty="0" smtClean="0"/>
              <a:t>May only assert within legal bounds (no </a:t>
            </a:r>
            <a:r>
              <a:rPr lang="en-US" dirty="0" err="1" smtClean="0"/>
              <a:t>hackerish</a:t>
            </a:r>
            <a:r>
              <a:rPr lang="en-US" dirty="0" smtClean="0"/>
              <a:t> techniques to access information—of course)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72</a:t>
            </a:fld>
            <a:endParaRPr lang="en-US"/>
          </a:p>
        </p:txBody>
      </p:sp>
    </p:spTree>
    <p:extLst>
      <p:ext uri="{BB962C8B-B14F-4D97-AF65-F5344CB8AC3E}">
        <p14:creationId xmlns:p14="http://schemas.microsoft.com/office/powerpoint/2010/main" val="9887864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Limits</a:t>
            </a:r>
            <a:r>
              <a:rPr lang="en-US" dirty="0"/>
              <a:t> to Generalizability for Research and Decision-making </a:t>
            </a:r>
            <a:r>
              <a:rPr lang="en-US" sz="2200" dirty="0" smtClean="0"/>
              <a:t>(cont.) </a:t>
            </a:r>
            <a:endParaRPr lang="en-US" sz="2200" dirty="0"/>
          </a:p>
        </p:txBody>
      </p:sp>
      <p:sp>
        <p:nvSpPr>
          <p:cNvPr id="3" name="Content Placeholder 2"/>
          <p:cNvSpPr>
            <a:spLocks noGrp="1"/>
          </p:cNvSpPr>
          <p:nvPr>
            <p:ph idx="1"/>
          </p:nvPr>
        </p:nvSpPr>
        <p:spPr/>
        <p:txBody>
          <a:bodyPr>
            <a:normAutofit fontScale="77500" lnSpcReduction="20000"/>
          </a:bodyPr>
          <a:lstStyle/>
          <a:p>
            <a:r>
              <a:rPr lang="en-US" dirty="0"/>
              <a:t>Social media platform accounts may be human, ‘bots, or cyborgs </a:t>
            </a:r>
          </a:p>
          <a:p>
            <a:pPr lvl="1"/>
            <a:r>
              <a:rPr lang="en-US" dirty="0"/>
              <a:t>Various socio-technical systems (STS) may be gamed</a:t>
            </a:r>
          </a:p>
          <a:p>
            <a:pPr lvl="2"/>
            <a:r>
              <a:rPr lang="en-US" dirty="0"/>
              <a:t>People </a:t>
            </a:r>
            <a:r>
              <a:rPr lang="en-US" dirty="0" smtClean="0"/>
              <a:t>engage </a:t>
            </a:r>
            <a:r>
              <a:rPr lang="en-US" dirty="0"/>
              <a:t>in impression management and </a:t>
            </a:r>
            <a:r>
              <a:rPr lang="en-US" dirty="0" smtClean="0"/>
              <a:t>spin; they engage in obfuscation (they are strategic about information); identities may be back-stopped electronically with various hoaxed accounts  </a:t>
            </a:r>
          </a:p>
          <a:p>
            <a:pPr lvl="1"/>
            <a:r>
              <a:rPr lang="en-US" dirty="0" smtClean="0"/>
              <a:t>Electronic systems may all be hoaxed (like </a:t>
            </a:r>
            <a:r>
              <a:rPr lang="en-US" dirty="0" err="1" smtClean="0"/>
              <a:t>honeypots</a:t>
            </a:r>
            <a:r>
              <a:rPr lang="en-US" dirty="0" smtClean="0"/>
              <a:t> or black holes, accounts, online email systems, digital contents, and websites) </a:t>
            </a:r>
          </a:p>
          <a:p>
            <a:pPr lvl="1"/>
            <a:r>
              <a:rPr lang="en-US" dirty="0" smtClean="0"/>
              <a:t>Accounts may have some “light leakage” or “data exhaust” (unintended revelations that may be observed, analyzed, inferred, deduced, or extracted by practiced researchers) or “behavior leakage” (oblique indicators that may be observed from accounts), but these are often subtle and observed through machine learning and statistical analyses </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73</a:t>
            </a:fld>
            <a:endParaRPr lang="en-US"/>
          </a:p>
        </p:txBody>
      </p:sp>
      <p:pic>
        <p:nvPicPr>
          <p:cNvPr id="1026" name="Picture 2" descr="C:\Users\shalin.USERS\AppData\Local\Microsoft\Windows\Temporary Internet Files\Content.IE5\14CYQSO3\MC9003261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846135"/>
            <a:ext cx="914400" cy="84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60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Limits</a:t>
            </a:r>
            <a:r>
              <a:rPr lang="en-US" dirty="0"/>
              <a:t> to Generalizability for Research and Decision-making </a:t>
            </a:r>
            <a:r>
              <a:rPr lang="en-US" sz="2200" dirty="0" smtClean="0"/>
              <a:t>(cont.) </a:t>
            </a:r>
            <a:endParaRPr lang="en-US" sz="2200" dirty="0"/>
          </a:p>
        </p:txBody>
      </p:sp>
      <p:sp>
        <p:nvSpPr>
          <p:cNvPr id="3" name="Content Placeholder 2"/>
          <p:cNvSpPr>
            <a:spLocks noGrp="1"/>
          </p:cNvSpPr>
          <p:nvPr>
            <p:ph idx="1"/>
          </p:nvPr>
        </p:nvSpPr>
        <p:spPr>
          <a:xfrm>
            <a:off x="457200" y="1676400"/>
            <a:ext cx="8229600" cy="4854209"/>
          </a:xfrm>
        </p:spPr>
        <p:txBody>
          <a:bodyPr>
            <a:normAutofit fontScale="85000" lnSpcReduction="20000"/>
          </a:bodyPr>
          <a:lstStyle/>
          <a:p>
            <a:r>
              <a:rPr lang="en-US" dirty="0" err="1" smtClean="0"/>
              <a:t>Maltego</a:t>
            </a:r>
            <a:r>
              <a:rPr lang="en-US" dirty="0" smtClean="0"/>
              <a:t> Radium™ only </a:t>
            </a:r>
            <a:r>
              <a:rPr lang="en-US" dirty="0"/>
              <a:t>captures some </a:t>
            </a:r>
            <a:r>
              <a:rPr lang="en-US" dirty="0" smtClean="0"/>
              <a:t>information.  It </a:t>
            </a:r>
            <a:r>
              <a:rPr lang="en-US" b="1" dirty="0" smtClean="0">
                <a:solidFill>
                  <a:srgbClr val="FF0000"/>
                </a:solidFill>
              </a:rPr>
              <a:t>cannot</a:t>
            </a:r>
            <a:r>
              <a:rPr lang="en-US" dirty="0" smtClean="0"/>
              <a:t>…</a:t>
            </a:r>
            <a:endParaRPr lang="en-US" dirty="0"/>
          </a:p>
          <a:p>
            <a:pPr lvl="1"/>
            <a:r>
              <a:rPr lang="en-US" dirty="0" smtClean="0"/>
              <a:t>“see” what’s not connected to the Internet and WWW or capture what is happening non-electronically in the real or physical or non-cyber world (it cannot bridge the cyber-physical confluence) </a:t>
            </a:r>
          </a:p>
          <a:p>
            <a:pPr lvl="1"/>
            <a:r>
              <a:rPr lang="en-US" dirty="0" smtClean="0"/>
              <a:t>“go back in time” to map sites that are no longer online (in some form) </a:t>
            </a:r>
          </a:p>
          <a:p>
            <a:pPr lvl="1"/>
            <a:r>
              <a:rPr lang="en-US" dirty="0" smtClean="0"/>
              <a:t>“see” what is labeled “private” in social media platforms  </a:t>
            </a:r>
          </a:p>
          <a:p>
            <a:pPr lvl="1"/>
            <a:r>
              <a:rPr lang="en-US" dirty="0" smtClean="0"/>
              <a:t>“see” how users navigate the electronic network </a:t>
            </a:r>
          </a:p>
          <a:p>
            <a:pPr lvl="1"/>
            <a:r>
              <a:rPr lang="en-US" dirty="0" smtClean="0"/>
              <a:t>“see” what the characteristics are for particular entities / nodes / sub-graphs or sub-groups (identify or describe node “biases” in social network-speak)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74</a:t>
            </a:fld>
            <a:endParaRPr lang="en-US"/>
          </a:p>
        </p:txBody>
      </p:sp>
      <p:pic>
        <p:nvPicPr>
          <p:cNvPr id="1026" name="Picture 2" descr="C:\Users\shalin.USERS\AppData\Local\Microsoft\Windows\Temporary Internet Files\Content.IE5\PCCMOFPO\MC90005964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5771" y="5872886"/>
            <a:ext cx="1144829" cy="90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899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Limits</a:t>
            </a:r>
            <a:r>
              <a:rPr lang="en-US" dirty="0"/>
              <a:t> to Generalizability for Research and Decision-making </a:t>
            </a:r>
            <a:r>
              <a:rPr lang="en-US" sz="2200" dirty="0"/>
              <a:t>(cont.) </a:t>
            </a:r>
            <a:endParaRPr lang="en-US" dirty="0"/>
          </a:p>
        </p:txBody>
      </p:sp>
      <p:sp>
        <p:nvSpPr>
          <p:cNvPr id="3" name="Content Placeholder 2"/>
          <p:cNvSpPr>
            <a:spLocks noGrp="1"/>
          </p:cNvSpPr>
          <p:nvPr>
            <p:ph idx="1"/>
          </p:nvPr>
        </p:nvSpPr>
        <p:spPr/>
        <p:txBody>
          <a:bodyPr>
            <a:normAutofit fontScale="92500"/>
          </a:bodyPr>
          <a:lstStyle/>
          <a:p>
            <a:r>
              <a:rPr lang="en-US" sz="2700" dirty="0" smtClean="0"/>
              <a:t>It </a:t>
            </a:r>
            <a:r>
              <a:rPr lang="en-US" sz="2700" b="1" dirty="0" smtClean="0">
                <a:solidFill>
                  <a:srgbClr val="FF0000"/>
                </a:solidFill>
              </a:rPr>
              <a:t>cannot</a:t>
            </a:r>
            <a:r>
              <a:rPr lang="en-US" sz="2700" dirty="0" smtClean="0"/>
              <a:t>…</a:t>
            </a:r>
          </a:p>
          <a:p>
            <a:pPr lvl="1"/>
            <a:r>
              <a:rPr lang="en-US" sz="2400" dirty="0"/>
              <a:t>“see” what is in the Deep Web or Invisible Web </a:t>
            </a:r>
            <a:r>
              <a:rPr lang="en-US" sz="2400" dirty="0" smtClean="0"/>
              <a:t>(dynamically created pages or those requiring registration), only what’s on the publicly </a:t>
            </a:r>
            <a:r>
              <a:rPr lang="en-US" sz="2400" dirty="0" err="1" smtClean="0"/>
              <a:t>indexable</a:t>
            </a:r>
            <a:r>
              <a:rPr lang="en-US" sz="2400" dirty="0" smtClean="0"/>
              <a:t> </a:t>
            </a:r>
            <a:r>
              <a:rPr lang="en-US" sz="2400" dirty="0" smtClean="0"/>
              <a:t>“static” Web  </a:t>
            </a:r>
            <a:endParaRPr lang="en-US" sz="2400" dirty="0"/>
          </a:p>
          <a:p>
            <a:pPr lvl="1"/>
            <a:r>
              <a:rPr lang="en-US" sz="2400" dirty="0"/>
              <a:t>explicitly indicate to researchers which nodes or links to explore in more depth </a:t>
            </a:r>
          </a:p>
          <a:p>
            <a:pPr lvl="1"/>
            <a:r>
              <a:rPr lang="en-US" sz="2400" dirty="0"/>
              <a:t>maintain a continuous crawl </a:t>
            </a:r>
            <a:r>
              <a:rPr lang="en-US" sz="2400" dirty="0" smtClean="0"/>
              <a:t>for more dynamic data like Twitter Digger on background (unless </a:t>
            </a:r>
            <a:r>
              <a:rPr lang="en-US" sz="2400" dirty="0"/>
              <a:t>the machine is kept running)</a:t>
            </a:r>
          </a:p>
          <a:p>
            <a:pPr lvl="1"/>
            <a:r>
              <a:rPr lang="en-US" sz="2400" dirty="0"/>
              <a:t>(currently) trace </a:t>
            </a:r>
            <a:r>
              <a:rPr lang="en-US" sz="2400" dirty="0" smtClean="0"/>
              <a:t>and extract what </a:t>
            </a:r>
            <a:r>
              <a:rPr lang="en-US" sz="2400" dirty="0"/>
              <a:t>information is moving through networks </a:t>
            </a:r>
            <a:r>
              <a:rPr lang="en-US" sz="2400" dirty="0" smtClean="0"/>
              <a:t>(content diffusion </a:t>
            </a:r>
            <a:r>
              <a:rPr lang="en-US" sz="2400" dirty="0"/>
              <a:t>or percolation) </a:t>
            </a:r>
          </a:p>
          <a:p>
            <a:pPr lvl="1"/>
            <a:r>
              <a:rPr lang="en-US" sz="2400" dirty="0"/>
              <a:t>create an invisible or stealth crawl </a:t>
            </a:r>
            <a:r>
              <a:rPr lang="en-US" sz="2400" dirty="0" smtClean="0"/>
              <a:t>(you will be seen skulking about) </a:t>
            </a:r>
            <a:endParaRPr lang="en-US" sz="24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75</a:t>
            </a:fld>
            <a:endParaRPr lang="en-US"/>
          </a:p>
        </p:txBody>
      </p:sp>
    </p:spTree>
    <p:extLst>
      <p:ext uri="{BB962C8B-B14F-4D97-AF65-F5344CB8AC3E}">
        <p14:creationId xmlns:p14="http://schemas.microsoft.com/office/powerpoint/2010/main" val="6962512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t>
            </a:r>
            <a:r>
              <a:rPr lang="en-US" dirty="0" smtClean="0">
                <a:solidFill>
                  <a:srgbClr val="FFFF00"/>
                </a:solidFill>
              </a:rPr>
              <a:t>Review </a:t>
            </a:r>
            <a:endParaRPr lang="en-US" dirty="0">
              <a:solidFill>
                <a:srgbClr val="FFFF00"/>
              </a:solidFill>
            </a:endParaRPr>
          </a:p>
        </p:txBody>
      </p:sp>
      <p:sp>
        <p:nvSpPr>
          <p:cNvPr id="3" name="Content Placeholder 2"/>
          <p:cNvSpPr>
            <a:spLocks noGrp="1"/>
          </p:cNvSpPr>
          <p:nvPr>
            <p:ph idx="1"/>
          </p:nvPr>
        </p:nvSpPr>
        <p:spPr/>
        <p:txBody>
          <a:bodyPr>
            <a:normAutofit fontScale="85000" lnSpcReduction="20000"/>
          </a:bodyPr>
          <a:lstStyle/>
          <a:p>
            <a:r>
              <a:rPr lang="en-US" dirty="0" smtClean="0"/>
              <a:t>Multimodal data extractions may be done to understand… </a:t>
            </a:r>
          </a:p>
          <a:p>
            <a:pPr lvl="1"/>
            <a:r>
              <a:rPr lang="en-US" dirty="0"/>
              <a:t>Network ties </a:t>
            </a:r>
            <a:r>
              <a:rPr lang="en-US" dirty="0" smtClean="0"/>
              <a:t>(social, technological, and content) </a:t>
            </a:r>
            <a:endParaRPr lang="en-US" dirty="0"/>
          </a:p>
          <a:p>
            <a:pPr lvl="1"/>
            <a:r>
              <a:rPr lang="en-US" dirty="0" smtClean="0"/>
              <a:t>Spatiality and geo-location</a:t>
            </a:r>
          </a:p>
          <a:p>
            <a:pPr lvl="1"/>
            <a:r>
              <a:rPr lang="en-US" dirty="0" smtClean="0"/>
              <a:t>Technological structures </a:t>
            </a:r>
          </a:p>
          <a:p>
            <a:pPr lvl="1"/>
            <a:r>
              <a:rPr lang="en-US" dirty="0" smtClean="0"/>
              <a:t>Human and organizational identity (PII) (through cross-referenced information) </a:t>
            </a:r>
          </a:p>
          <a:p>
            <a:pPr lvl="1"/>
            <a:r>
              <a:rPr lang="en-US" dirty="0" smtClean="0"/>
              <a:t>Device usage online (~ to what </a:t>
            </a:r>
            <a:r>
              <a:rPr lang="en-US" dirty="0" err="1" smtClean="0">
                <a:hlinkClick r:id="rId3"/>
              </a:rPr>
              <a:t>Shodan</a:t>
            </a:r>
            <a:r>
              <a:rPr lang="en-US" dirty="0" smtClean="0">
                <a:hlinkClick r:id="rId3"/>
              </a:rPr>
              <a:t> </a:t>
            </a:r>
            <a:r>
              <a:rPr lang="en-US" dirty="0" smtClean="0"/>
              <a:t>computer search engine reveals)</a:t>
            </a:r>
          </a:p>
          <a:p>
            <a:pPr lvl="1"/>
            <a:r>
              <a:rPr lang="en-US" dirty="0" smtClean="0"/>
              <a:t>Available contact information </a:t>
            </a:r>
          </a:p>
          <a:p>
            <a:r>
              <a:rPr lang="en-US" dirty="0" smtClean="0"/>
              <a:t>“Not knowing” / being unaware is a “dominated strategy,” an inherently “losing” or subordinated approach (in game theory)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76</a:t>
            </a:fld>
            <a:endParaRPr lang="en-US"/>
          </a:p>
        </p:txBody>
      </p:sp>
    </p:spTree>
    <p:extLst>
      <p:ext uri="{BB962C8B-B14F-4D97-AF65-F5344CB8AC3E}">
        <p14:creationId xmlns:p14="http://schemas.microsoft.com/office/powerpoint/2010/main" val="33736539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a:t>
            </a:r>
            <a:r>
              <a:rPr lang="en-US" dirty="0">
                <a:solidFill>
                  <a:srgbClr val="FFFF00"/>
                </a:solidFill>
              </a:rPr>
              <a:t>Review </a:t>
            </a:r>
            <a:r>
              <a:rPr lang="en-US" sz="2000" dirty="0" smtClean="0">
                <a:solidFill>
                  <a:srgbClr val="0070C0"/>
                </a:solidFill>
              </a:rPr>
              <a:t>(cont.) </a:t>
            </a:r>
            <a:endParaRPr lang="en-US" sz="2000"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r>
              <a:rPr lang="en-US" dirty="0" err="1"/>
              <a:t>Maltego</a:t>
            </a:r>
            <a:r>
              <a:rPr lang="en-US" dirty="0"/>
              <a:t> </a:t>
            </a:r>
            <a:r>
              <a:rPr lang="en-US" dirty="0" smtClean="0"/>
              <a:t>Radium™ </a:t>
            </a:r>
            <a:r>
              <a:rPr lang="en-US" dirty="0"/>
              <a:t>brings together various functionalities that may be done separately with separate customized programs, Google Search, Network Solutions’ WHOIS, </a:t>
            </a:r>
            <a:r>
              <a:rPr lang="en-US" dirty="0" smtClean="0"/>
              <a:t>DNS, </a:t>
            </a:r>
            <a:r>
              <a:rPr lang="en-US" dirty="0" err="1" smtClean="0"/>
              <a:t>NodeXL</a:t>
            </a:r>
            <a:r>
              <a:rPr lang="en-US" dirty="0" smtClean="0"/>
              <a:t> </a:t>
            </a:r>
            <a:r>
              <a:rPr lang="en-US" dirty="0"/>
              <a:t>social media platform data extractions, and then data visualization tools… but not as efficiently or as elegantly (especially for high-scale </a:t>
            </a:r>
            <a:r>
              <a:rPr lang="en-US" dirty="0" smtClean="0"/>
              <a:t>analyses and link analysis) </a:t>
            </a:r>
            <a:r>
              <a:rPr lang="en-US" dirty="0"/>
              <a:t>…and not continuously over time  </a:t>
            </a:r>
            <a:endParaRPr lang="en-US" dirty="0" smtClean="0"/>
          </a:p>
          <a:p>
            <a:r>
              <a:rPr lang="en-US" dirty="0" err="1" smtClean="0"/>
              <a:t>Maltego</a:t>
            </a:r>
            <a:r>
              <a:rPr lang="en-US" dirty="0" smtClean="0"/>
              <a:t> </a:t>
            </a:r>
            <a:r>
              <a:rPr lang="en-US" dirty="0" err="1" smtClean="0"/>
              <a:t>Radium™’s</a:t>
            </a:r>
            <a:r>
              <a:rPr lang="en-US" dirty="0" smtClean="0"/>
              <a:t> capabilities may be tested by conducting “machines” and “transforms” on known targets with known answers initially</a:t>
            </a:r>
            <a:endParaRPr lang="en-US" dirty="0"/>
          </a:p>
          <a:p>
            <a:r>
              <a:rPr lang="en-US" dirty="0" err="1"/>
              <a:t>Maltego</a:t>
            </a:r>
            <a:r>
              <a:rPr lang="en-US" dirty="0"/>
              <a:t> </a:t>
            </a:r>
            <a:r>
              <a:rPr lang="en-US" dirty="0" smtClean="0"/>
              <a:t>Radium™ </a:t>
            </a:r>
            <a:r>
              <a:rPr lang="en-US" dirty="0"/>
              <a:t>is styled in a sophisticated way, with cool visuals and sound effects </a:t>
            </a:r>
          </a:p>
          <a:p>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77</a:t>
            </a:fld>
            <a:endParaRPr lang="en-US"/>
          </a:p>
        </p:txBody>
      </p:sp>
    </p:spTree>
    <p:extLst>
      <p:ext uri="{BB962C8B-B14F-4D97-AF65-F5344CB8AC3E}">
        <p14:creationId xmlns:p14="http://schemas.microsoft.com/office/powerpoint/2010/main" val="10716414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  Yours and Mine  </a:t>
            </a:r>
            <a:endParaRPr lang="en-US" dirty="0">
              <a:solidFill>
                <a:schemeClr val="bg1"/>
              </a:solidFill>
            </a:endParaRPr>
          </a:p>
        </p:txBody>
      </p:sp>
      <p:sp>
        <p:nvSpPr>
          <p:cNvPr id="6" name="Text Placeholder 5"/>
          <p:cNvSpPr>
            <a:spLocks noGrp="1"/>
          </p:cNvSpPr>
          <p:nvPr>
            <p:ph type="body" idx="1"/>
          </p:nvPr>
        </p:nvSpPr>
        <p:spPr/>
        <p:txBody>
          <a:bodyPr>
            <a:normAutofit fontScale="92500" lnSpcReduction="10000"/>
          </a:bodyPr>
          <a:lstStyle/>
          <a:p>
            <a:r>
              <a:rPr lang="en-US" dirty="0" err="1" smtClean="0"/>
              <a:t>Maltego</a:t>
            </a:r>
            <a:r>
              <a:rPr lang="en-US" dirty="0" smtClean="0"/>
              <a:t> RADIUM™ as a software tool</a:t>
            </a:r>
            <a:endParaRPr lang="en-US" dirty="0"/>
          </a:p>
        </p:txBody>
      </p:sp>
      <p:sp>
        <p:nvSpPr>
          <p:cNvPr id="3" name="Content Placeholder 2"/>
          <p:cNvSpPr>
            <a:spLocks noGrp="1"/>
          </p:cNvSpPr>
          <p:nvPr>
            <p:ph sz="half" idx="2"/>
          </p:nvPr>
        </p:nvSpPr>
        <p:spPr/>
        <p:txBody>
          <a:bodyPr>
            <a:normAutofit fontScale="85000" lnSpcReduction="10000"/>
          </a:bodyPr>
          <a:lstStyle/>
          <a:p>
            <a:r>
              <a:rPr lang="en-US" dirty="0" smtClean="0"/>
              <a:t>What are some other possible practical and “feral” applications of </a:t>
            </a:r>
            <a:r>
              <a:rPr lang="en-US" dirty="0" err="1" smtClean="0"/>
              <a:t>Maltego</a:t>
            </a:r>
            <a:r>
              <a:rPr lang="en-US" dirty="0" smtClean="0"/>
              <a:t> Radium™ (adapted “unintended use” applications)?  </a:t>
            </a:r>
            <a:endParaRPr lang="en-US" dirty="0"/>
          </a:p>
          <a:p>
            <a:pPr lvl="1"/>
            <a:r>
              <a:rPr lang="en-US" dirty="0" smtClean="0"/>
              <a:t>Computational journalism? Outreach and marketing?  Academic research?  </a:t>
            </a:r>
          </a:p>
          <a:p>
            <a:pPr lvl="1"/>
            <a:r>
              <a:rPr lang="en-US" dirty="0" err="1" smtClean="0"/>
              <a:t>Predictivity</a:t>
            </a:r>
            <a:r>
              <a:rPr lang="en-US" dirty="0" smtClean="0"/>
              <a:t>?  Is it possible to predict group dynamics based on electronic network structures?  Traffic?  Contents?  </a:t>
            </a:r>
          </a:p>
          <a:p>
            <a:r>
              <a:rPr lang="en-US" dirty="0" smtClean="0"/>
              <a:t>What are some new functionalities that would enhance this tool?  </a:t>
            </a:r>
          </a:p>
          <a:p>
            <a:endParaRPr lang="en-US" dirty="0"/>
          </a:p>
        </p:txBody>
      </p:sp>
      <p:sp>
        <p:nvSpPr>
          <p:cNvPr id="7" name="Text Placeholder 6"/>
          <p:cNvSpPr>
            <a:spLocks noGrp="1"/>
          </p:cNvSpPr>
          <p:nvPr>
            <p:ph type="body" sz="quarter" idx="3"/>
          </p:nvPr>
        </p:nvSpPr>
        <p:spPr/>
        <p:txBody>
          <a:bodyPr>
            <a:normAutofit fontScale="92500" lnSpcReduction="10000"/>
          </a:bodyPr>
          <a:lstStyle/>
          <a:p>
            <a:r>
              <a:rPr lang="en-US" dirty="0" err="1" smtClean="0"/>
              <a:t>Maltego</a:t>
            </a:r>
            <a:r>
              <a:rPr lang="en-US" dirty="0" smtClean="0"/>
              <a:t> RADIUM™ as a penetration testing tool</a:t>
            </a:r>
            <a:endParaRPr lang="en-US" dirty="0"/>
          </a:p>
        </p:txBody>
      </p:sp>
      <p:sp>
        <p:nvSpPr>
          <p:cNvPr id="8" name="Content Placeholder 7"/>
          <p:cNvSpPr>
            <a:spLocks noGrp="1"/>
          </p:cNvSpPr>
          <p:nvPr>
            <p:ph sz="quarter" idx="4"/>
          </p:nvPr>
        </p:nvSpPr>
        <p:spPr/>
        <p:txBody>
          <a:bodyPr/>
          <a:lstStyle/>
          <a:p>
            <a:r>
              <a:rPr lang="en-US" sz="2000" dirty="0"/>
              <a:t>In terms of its pen testing applications, what are some complementary software programs that may be used to </a:t>
            </a:r>
            <a:endParaRPr lang="en-US" sz="2000" dirty="0" smtClean="0"/>
          </a:p>
          <a:p>
            <a:pPr lvl="1"/>
            <a:r>
              <a:rPr lang="en-US" sz="1700" dirty="0"/>
              <a:t>T</a:t>
            </a:r>
            <a:r>
              <a:rPr lang="en-US" sz="1700" dirty="0" smtClean="0"/>
              <a:t>est network defenses?</a:t>
            </a:r>
          </a:p>
          <a:p>
            <a:pPr lvl="1"/>
            <a:r>
              <a:rPr lang="en-US" sz="1700" dirty="0" smtClean="0"/>
              <a:t>Surface hidden information?    </a:t>
            </a:r>
          </a:p>
          <a:p>
            <a:pPr lvl="1"/>
            <a:r>
              <a:rPr lang="en-US" sz="1700" dirty="0" smtClean="0"/>
              <a:t>Identify and exploit vulnerabilities?  </a:t>
            </a:r>
            <a:endParaRPr lang="en-US" sz="17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78</a:t>
            </a:fld>
            <a:endParaRPr lang="en-US"/>
          </a:p>
        </p:txBody>
      </p:sp>
      <p:pic>
        <p:nvPicPr>
          <p:cNvPr id="9" name="Picture 3" descr="C:\Users\shalin.USERS\AppData\Local\Microsoft\Windows\Temporary Internet Files\Content.IE5\BAC8MVMY\MC9002150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348966" cy="17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5322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Resources</a:t>
            </a:r>
            <a:endParaRPr lang="en-US" dirty="0">
              <a:solidFill>
                <a:srgbClr val="FFFF00"/>
              </a:solidFill>
            </a:endParaRPr>
          </a:p>
        </p:txBody>
      </p:sp>
      <p:sp>
        <p:nvSpPr>
          <p:cNvPr id="3" name="Content Placeholder 2"/>
          <p:cNvSpPr>
            <a:spLocks noGrp="1"/>
          </p:cNvSpPr>
          <p:nvPr>
            <p:ph idx="1"/>
          </p:nvPr>
        </p:nvSpPr>
        <p:spPr>
          <a:xfrm>
            <a:off x="457200" y="1600201"/>
            <a:ext cx="8229600" cy="4800600"/>
          </a:xfrm>
        </p:spPr>
        <p:txBody>
          <a:bodyPr>
            <a:normAutofit fontScale="92500" lnSpcReduction="20000"/>
          </a:bodyPr>
          <a:lstStyle/>
          <a:p>
            <a:pPr marL="118872" indent="0" algn="ctr">
              <a:buNone/>
            </a:pPr>
            <a:r>
              <a:rPr lang="en-US" b="1" dirty="0" err="1" smtClean="0"/>
              <a:t>Paterva’s</a:t>
            </a:r>
            <a:r>
              <a:rPr lang="en-US" b="1" dirty="0" smtClean="0"/>
              <a:t> </a:t>
            </a:r>
            <a:r>
              <a:rPr lang="en-US" b="1" dirty="0" err="1" smtClean="0"/>
              <a:t>Maltego</a:t>
            </a:r>
            <a:r>
              <a:rPr lang="en-US" b="1" dirty="0" smtClean="0"/>
              <a:t> Radium</a:t>
            </a:r>
            <a:r>
              <a:rPr lang="en-US" b="1" dirty="0" smtClean="0">
                <a:hlinkClick r:id="rId3"/>
              </a:rPr>
              <a:t>™</a:t>
            </a:r>
          </a:p>
          <a:p>
            <a:r>
              <a:rPr lang="en-US" dirty="0" err="1" smtClean="0">
                <a:hlinkClick r:id="rId3"/>
              </a:rPr>
              <a:t>Paterva</a:t>
            </a:r>
            <a:r>
              <a:rPr lang="en-US" dirty="0" smtClean="0"/>
              <a:t> </a:t>
            </a:r>
          </a:p>
          <a:p>
            <a:pPr lvl="1"/>
            <a:r>
              <a:rPr lang="en-US" dirty="0" err="1" smtClean="0">
                <a:hlinkClick r:id="rId4"/>
              </a:rPr>
              <a:t>Maltego</a:t>
            </a:r>
            <a:r>
              <a:rPr lang="en-US" dirty="0">
                <a:hlinkClick r:id="rId4"/>
              </a:rPr>
              <a:t> </a:t>
            </a:r>
            <a:r>
              <a:rPr lang="en-US" dirty="0" smtClean="0">
                <a:hlinkClick r:id="rId4"/>
              </a:rPr>
              <a:t>Radium </a:t>
            </a:r>
            <a:endParaRPr lang="en-US" dirty="0" smtClean="0"/>
          </a:p>
          <a:p>
            <a:pPr lvl="1"/>
            <a:r>
              <a:rPr lang="en-US" dirty="0" err="1" smtClean="0">
                <a:hlinkClick r:id="rId5"/>
              </a:rPr>
              <a:t>CaseFile</a:t>
            </a:r>
            <a:endParaRPr lang="en-US" dirty="0"/>
          </a:p>
          <a:p>
            <a:pPr lvl="1"/>
            <a:r>
              <a:rPr lang="en-US" dirty="0" err="1" smtClean="0">
                <a:hlinkClick r:id="rId6"/>
              </a:rPr>
              <a:t>Maltego</a:t>
            </a:r>
            <a:r>
              <a:rPr lang="en-US" dirty="0" smtClean="0">
                <a:hlinkClick r:id="rId6"/>
              </a:rPr>
              <a:t> Tungsten</a:t>
            </a:r>
            <a:r>
              <a:rPr lang="en-US" dirty="0" smtClean="0"/>
              <a:t> (for collaborative data extractions)*</a:t>
            </a:r>
            <a:endParaRPr lang="en-US" dirty="0" smtClean="0">
              <a:hlinkClick r:id="rId5"/>
            </a:endParaRPr>
          </a:p>
          <a:p>
            <a:r>
              <a:rPr lang="en-US" dirty="0" err="1" smtClean="0">
                <a:hlinkClick r:id="rId7"/>
              </a:rPr>
              <a:t>Maltego</a:t>
            </a:r>
            <a:r>
              <a:rPr lang="en-US" dirty="0" smtClean="0">
                <a:hlinkClick r:id="rId7"/>
              </a:rPr>
              <a:t> Radium Blog</a:t>
            </a:r>
            <a:endParaRPr lang="en-US" dirty="0" smtClean="0"/>
          </a:p>
          <a:p>
            <a:r>
              <a:rPr lang="en-US" dirty="0" err="1" smtClean="0"/>
              <a:t>Maltego</a:t>
            </a:r>
            <a:r>
              <a:rPr lang="en-US" dirty="0" smtClean="0"/>
              <a:t> Tutorials: </a:t>
            </a:r>
            <a:r>
              <a:rPr lang="en-US" dirty="0" smtClean="0">
                <a:hlinkClick r:id="rId8"/>
              </a:rPr>
              <a:t>The Complete and Official Set </a:t>
            </a:r>
            <a:r>
              <a:rPr lang="en-US" dirty="0" smtClean="0"/>
              <a:t>(on YouTube) </a:t>
            </a:r>
          </a:p>
          <a:p>
            <a:r>
              <a:rPr lang="en-US" dirty="0" err="1" smtClean="0"/>
              <a:t>Maltego</a:t>
            </a:r>
            <a:r>
              <a:rPr lang="en-US" dirty="0" smtClean="0"/>
              <a:t> </a:t>
            </a:r>
            <a:r>
              <a:rPr lang="en-US" dirty="0" smtClean="0">
                <a:hlinkClick r:id="rId9"/>
              </a:rPr>
              <a:t>Scripting Language </a:t>
            </a:r>
            <a:r>
              <a:rPr lang="en-US" dirty="0" smtClean="0"/>
              <a:t>(1.1) Guide (2012)</a:t>
            </a:r>
          </a:p>
          <a:p>
            <a:r>
              <a:rPr lang="en-US" dirty="0" err="1" smtClean="0"/>
              <a:t>Maltego</a:t>
            </a:r>
            <a:r>
              <a:rPr lang="en-US" dirty="0" smtClean="0"/>
              <a:t> </a:t>
            </a:r>
            <a:r>
              <a:rPr lang="en-US" dirty="0" smtClean="0">
                <a:hlinkClick r:id="rId10"/>
              </a:rPr>
              <a:t>Radium Release </a:t>
            </a:r>
            <a:r>
              <a:rPr lang="en-US" dirty="0" smtClean="0"/>
              <a:t>(2012)</a:t>
            </a:r>
          </a:p>
          <a:p>
            <a:r>
              <a:rPr lang="en-US" dirty="0" err="1" smtClean="0"/>
              <a:t>Maltego</a:t>
            </a:r>
            <a:r>
              <a:rPr lang="en-US" dirty="0" smtClean="0"/>
              <a:t> </a:t>
            </a:r>
            <a:r>
              <a:rPr lang="en-US" dirty="0" smtClean="0">
                <a:hlinkClick r:id="rId11"/>
              </a:rPr>
              <a:t>Version 3 User Guide </a:t>
            </a:r>
            <a:r>
              <a:rPr lang="en-US" dirty="0" smtClean="0"/>
              <a:t>(2011)</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79</a:t>
            </a:fld>
            <a:endParaRPr lang="en-US"/>
          </a:p>
        </p:txBody>
      </p:sp>
    </p:spTree>
    <p:extLst>
      <p:ext uri="{BB962C8B-B14F-4D97-AF65-F5344CB8AC3E}">
        <p14:creationId xmlns:p14="http://schemas.microsoft.com/office/powerpoint/2010/main" val="3951085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Assumptions of </a:t>
            </a:r>
            <a:r>
              <a:rPr lang="en-US" dirty="0" smtClean="0">
                <a:solidFill>
                  <a:srgbClr val="FFFF00"/>
                </a:solidFill>
              </a:rPr>
              <a:t>Electronic</a:t>
            </a:r>
            <a:r>
              <a:rPr lang="en-US" dirty="0" smtClean="0"/>
              <a:t> </a:t>
            </a:r>
            <a:r>
              <a:rPr lang="en-US" dirty="0"/>
              <a:t>Social Network </a:t>
            </a:r>
            <a:r>
              <a:rPr lang="en-US" dirty="0" smtClean="0"/>
              <a:t>Analysis </a:t>
            </a:r>
            <a:r>
              <a:rPr lang="en-US" sz="2200" dirty="0" smtClean="0"/>
              <a:t>(cont.)</a:t>
            </a:r>
            <a:endParaRPr lang="en-US" sz="2200" dirty="0"/>
          </a:p>
        </p:txBody>
      </p:sp>
      <p:sp>
        <p:nvSpPr>
          <p:cNvPr id="3" name="Content Placeholder 2"/>
          <p:cNvSpPr>
            <a:spLocks noGrp="1"/>
          </p:cNvSpPr>
          <p:nvPr>
            <p:ph idx="1"/>
          </p:nvPr>
        </p:nvSpPr>
        <p:spPr/>
        <p:txBody>
          <a:bodyPr>
            <a:normAutofit fontScale="77500" lnSpcReduction="20000"/>
          </a:bodyPr>
          <a:lstStyle/>
          <a:p>
            <a:r>
              <a:rPr lang="en-US" dirty="0"/>
              <a:t>Electronic spaces offer empirical </a:t>
            </a:r>
            <a:r>
              <a:rPr lang="en-US" i="1" dirty="0" smtClean="0"/>
              <a:t>in vivo </a:t>
            </a:r>
            <a:r>
              <a:rPr lang="en-US" dirty="0" smtClean="0"/>
              <a:t>(in-field) relational </a:t>
            </a:r>
            <a:r>
              <a:rPr lang="en-US" dirty="0"/>
              <a:t>information (based on actual links, actual connections, and actual relationships based on electronic documentation) that is behavior- and action-based and not professed only </a:t>
            </a:r>
            <a:endParaRPr lang="en-US" dirty="0" smtClean="0"/>
          </a:p>
          <a:p>
            <a:pPr lvl="1"/>
            <a:r>
              <a:rPr lang="en-US" dirty="0" smtClean="0"/>
              <a:t>May include “big data” analyses of entire datasets of complete networks </a:t>
            </a:r>
          </a:p>
          <a:p>
            <a:pPr lvl="1"/>
            <a:r>
              <a:rPr lang="en-US" dirty="0" smtClean="0"/>
              <a:t>May include cross-references between numbers of data sets </a:t>
            </a:r>
            <a:endParaRPr lang="en-US" dirty="0"/>
          </a:p>
          <a:p>
            <a:r>
              <a:rPr lang="en-US" dirty="0"/>
              <a:t>S</a:t>
            </a:r>
            <a:r>
              <a:rPr lang="en-US" dirty="0" smtClean="0"/>
              <a:t>trength of inter-relationships is critical based on interaction patterns</a:t>
            </a:r>
          </a:p>
          <a:p>
            <a:pPr lvl="1"/>
            <a:r>
              <a:rPr lang="en-US" dirty="0" smtClean="0"/>
              <a:t>Complex statistics and layout algorithms are used to express relationships in social network analysis</a:t>
            </a:r>
          </a:p>
          <a:p>
            <a:pPr lvl="1"/>
            <a:r>
              <a:rPr lang="en-US" dirty="0" smtClean="0"/>
              <a:t>Radically different visualizations may be possible depending on the layout algorithms </a:t>
            </a:r>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a:t>
            </a:fld>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36" y="1981200"/>
            <a:ext cx="373664"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2046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Resources</a:t>
            </a:r>
            <a:r>
              <a:rPr lang="en-US" sz="2000" dirty="0" smtClean="0"/>
              <a:t>  (cont.) </a:t>
            </a:r>
            <a:endParaRPr lang="en-US" sz="2000" dirty="0"/>
          </a:p>
        </p:txBody>
      </p:sp>
      <p:sp>
        <p:nvSpPr>
          <p:cNvPr id="6" name="Text Placeholder 5"/>
          <p:cNvSpPr>
            <a:spLocks noGrp="1"/>
          </p:cNvSpPr>
          <p:nvPr>
            <p:ph type="body" idx="1"/>
          </p:nvPr>
        </p:nvSpPr>
        <p:spPr>
          <a:xfrm>
            <a:off x="457200" y="1524000"/>
            <a:ext cx="4040188" cy="715355"/>
          </a:xfrm>
        </p:spPr>
        <p:txBody>
          <a:bodyPr/>
          <a:lstStyle/>
          <a:p>
            <a:r>
              <a:rPr lang="en-US" dirty="0" smtClean="0"/>
              <a:t>Community version</a:t>
            </a:r>
            <a:endParaRPr lang="en-US" dirty="0"/>
          </a:p>
        </p:txBody>
      </p:sp>
      <p:sp>
        <p:nvSpPr>
          <p:cNvPr id="3" name="Content Placeholder 2"/>
          <p:cNvSpPr>
            <a:spLocks noGrp="1"/>
          </p:cNvSpPr>
          <p:nvPr>
            <p:ph sz="half" idx="2"/>
          </p:nvPr>
        </p:nvSpPr>
        <p:spPr>
          <a:xfrm>
            <a:off x="457200" y="2274525"/>
            <a:ext cx="4040188" cy="3951288"/>
          </a:xfrm>
        </p:spPr>
        <p:txBody>
          <a:bodyPr>
            <a:noAutofit/>
          </a:bodyPr>
          <a:lstStyle/>
          <a:p>
            <a:r>
              <a:rPr lang="en-US" dirty="0" smtClean="0">
                <a:hlinkClick r:id="rId3"/>
              </a:rPr>
              <a:t>Free</a:t>
            </a:r>
            <a:r>
              <a:rPr lang="en-US" dirty="0" smtClean="0">
                <a:hlinkClick r:id="rId4"/>
              </a:rPr>
              <a:t> </a:t>
            </a:r>
            <a:r>
              <a:rPr lang="en-US" dirty="0"/>
              <a:t>limited “community” version available for non-commercial </a:t>
            </a:r>
            <a:r>
              <a:rPr lang="en-US" dirty="0" smtClean="0"/>
              <a:t>use</a:t>
            </a:r>
          </a:p>
          <a:p>
            <a:pPr lvl="1"/>
            <a:r>
              <a:rPr lang="en-US" dirty="0" smtClean="0"/>
              <a:t>API </a:t>
            </a:r>
            <a:r>
              <a:rPr lang="en-US" dirty="0"/>
              <a:t>keys expire every few </a:t>
            </a:r>
            <a:r>
              <a:rPr lang="en-US" dirty="0" smtClean="0"/>
              <a:t>days</a:t>
            </a:r>
          </a:p>
          <a:p>
            <a:pPr lvl="1"/>
            <a:r>
              <a:rPr lang="en-US" dirty="0" smtClean="0"/>
              <a:t>Runs in private or public mode on community servers (slower crawls); latter collects back-end statistics to benefit the community</a:t>
            </a:r>
          </a:p>
          <a:p>
            <a:pPr lvl="1"/>
            <a:r>
              <a:rPr lang="en-US" dirty="0" smtClean="0"/>
              <a:t>User information collected</a:t>
            </a:r>
          </a:p>
          <a:p>
            <a:pPr lvl="1"/>
            <a:r>
              <a:rPr lang="en-US" dirty="0" smtClean="0"/>
              <a:t>Lag in features already in the professional version</a:t>
            </a:r>
          </a:p>
          <a:p>
            <a:pPr lvl="1"/>
            <a:endParaRPr lang="en-US" dirty="0"/>
          </a:p>
        </p:txBody>
      </p:sp>
      <p:sp>
        <p:nvSpPr>
          <p:cNvPr id="7" name="Text Placeholder 6"/>
          <p:cNvSpPr>
            <a:spLocks noGrp="1"/>
          </p:cNvSpPr>
          <p:nvPr>
            <p:ph type="body" sz="quarter" idx="3"/>
          </p:nvPr>
        </p:nvSpPr>
        <p:spPr>
          <a:xfrm>
            <a:off x="4645025" y="1524000"/>
            <a:ext cx="4041775" cy="715355"/>
          </a:xfrm>
        </p:spPr>
        <p:txBody>
          <a:bodyPr/>
          <a:lstStyle/>
          <a:p>
            <a:r>
              <a:rPr lang="en-US" dirty="0" smtClean="0"/>
              <a:t>Commercial version</a:t>
            </a:r>
            <a:endParaRPr lang="en-US" dirty="0"/>
          </a:p>
        </p:txBody>
      </p:sp>
      <p:sp>
        <p:nvSpPr>
          <p:cNvPr id="8" name="Content Placeholder 7"/>
          <p:cNvSpPr>
            <a:spLocks noGrp="1"/>
          </p:cNvSpPr>
          <p:nvPr>
            <p:ph sz="quarter" idx="4"/>
          </p:nvPr>
        </p:nvSpPr>
        <p:spPr>
          <a:xfrm>
            <a:off x="4645025" y="2274525"/>
            <a:ext cx="4041775" cy="3951288"/>
          </a:xfrm>
        </p:spPr>
        <p:txBody>
          <a:bodyPr/>
          <a:lstStyle/>
          <a:p>
            <a:r>
              <a:rPr lang="en-US" dirty="0">
                <a:hlinkClick r:id="rId5"/>
              </a:rPr>
              <a:t>Annual subscriptions </a:t>
            </a:r>
            <a:r>
              <a:rPr lang="en-US" dirty="0"/>
              <a:t>to the software license available (with a 10% educational </a:t>
            </a:r>
            <a:r>
              <a:rPr lang="en-US" dirty="0" smtClean="0"/>
              <a:t>discount)</a:t>
            </a:r>
          </a:p>
          <a:p>
            <a:pPr lvl="1"/>
            <a:r>
              <a:rPr lang="en-US" dirty="0" smtClean="0"/>
              <a:t>Initial </a:t>
            </a:r>
            <a:r>
              <a:rPr lang="en-US" dirty="0"/>
              <a:t>higher cost </a:t>
            </a:r>
            <a:r>
              <a:rPr lang="en-US" dirty="0">
                <a:hlinkClick r:id="rId6"/>
              </a:rPr>
              <a:t>($650 first year; $350 for consecutive years thereafter—or 365 days) </a:t>
            </a:r>
            <a:endParaRPr lang="en-US" dirty="0"/>
          </a:p>
          <a:p>
            <a:r>
              <a:rPr lang="en-US" dirty="0" smtClean="0"/>
              <a:t>Includes access to crawls using </a:t>
            </a:r>
            <a:r>
              <a:rPr lang="en-US" dirty="0" err="1" smtClean="0"/>
              <a:t>Paterva</a:t>
            </a:r>
            <a:r>
              <a:rPr lang="en-US" dirty="0" smtClean="0"/>
              <a:t> servers </a:t>
            </a:r>
            <a:endParaRPr lang="en-US" dirty="0"/>
          </a:p>
          <a:p>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80</a:t>
            </a:fld>
            <a:endParaRPr lang="en-US"/>
          </a:p>
        </p:txBody>
      </p:sp>
    </p:spTree>
    <p:extLst>
      <p:ext uri="{BB962C8B-B14F-4D97-AF65-F5344CB8AC3E}">
        <p14:creationId xmlns:p14="http://schemas.microsoft.com/office/powerpoint/2010/main" val="8627556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t>
            </a:r>
            <a:r>
              <a:rPr lang="en-US" dirty="0" err="1" smtClean="0">
                <a:solidFill>
                  <a:srgbClr val="FFFF00"/>
                </a:solidFill>
              </a:rPr>
              <a:t>Maltego</a:t>
            </a:r>
            <a:r>
              <a:rPr lang="en-US" dirty="0" smtClean="0">
                <a:solidFill>
                  <a:srgbClr val="FFFF00"/>
                </a:solidFill>
              </a:rPr>
              <a:t> Radium</a:t>
            </a:r>
            <a:r>
              <a:rPr lang="en-US" dirty="0" smtClean="0"/>
              <a:t>™</a:t>
            </a:r>
            <a:endParaRPr lang="en-US" dirty="0"/>
          </a:p>
        </p:txBody>
      </p:sp>
      <p:sp>
        <p:nvSpPr>
          <p:cNvPr id="3" name="Content Placeholder 2"/>
          <p:cNvSpPr>
            <a:spLocks noGrp="1"/>
          </p:cNvSpPr>
          <p:nvPr>
            <p:ph idx="1"/>
          </p:nvPr>
        </p:nvSpPr>
        <p:spPr>
          <a:xfrm>
            <a:off x="4572000" y="1775191"/>
            <a:ext cx="4114800" cy="4625609"/>
          </a:xfrm>
        </p:spPr>
        <p:txBody>
          <a:bodyPr/>
          <a:lstStyle/>
          <a:p>
            <a:r>
              <a:rPr lang="en-US" dirty="0" smtClean="0"/>
              <a:t>Semantics </a:t>
            </a:r>
          </a:p>
          <a:p>
            <a:r>
              <a:rPr lang="en-US" dirty="0" smtClean="0"/>
              <a:t>Tool functions </a:t>
            </a:r>
          </a:p>
          <a:p>
            <a:r>
              <a:rPr lang="en-US" dirty="0" smtClean="0"/>
              <a:t>Processes</a:t>
            </a:r>
          </a:p>
          <a:p>
            <a:r>
              <a:rPr lang="en-US" dirty="0" smtClean="0"/>
              <a:t>Practical applications</a:t>
            </a:r>
          </a:p>
          <a:p>
            <a:r>
              <a:rPr lang="en-US" dirty="0" smtClean="0"/>
              <a:t>Worldviews and mindsets </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81</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981200"/>
            <a:ext cx="4419600" cy="350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5638800"/>
            <a:ext cx="3962400" cy="369332"/>
          </a:xfrm>
          <a:prstGeom prst="rect">
            <a:avLst/>
          </a:prstGeom>
          <a:noFill/>
        </p:spPr>
        <p:txBody>
          <a:bodyPr wrap="square" rtlCol="0">
            <a:spAutoFit/>
          </a:bodyPr>
          <a:lstStyle/>
          <a:p>
            <a:r>
              <a:rPr lang="en-US" dirty="0" smtClean="0"/>
              <a:t>Drat!  No Ctrl + Z “Undo” Function Yet</a:t>
            </a:r>
            <a:endParaRPr lang="en-US" dirty="0"/>
          </a:p>
        </p:txBody>
      </p:sp>
    </p:spTree>
    <p:extLst>
      <p:ext uri="{BB962C8B-B14F-4D97-AF65-F5344CB8AC3E}">
        <p14:creationId xmlns:p14="http://schemas.microsoft.com/office/powerpoint/2010/main" val="41992340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Maltego</a:t>
            </a:r>
            <a:r>
              <a:rPr lang="en-US" b="1" dirty="0" smtClean="0"/>
              <a:t> Radium™ on Social Media</a:t>
            </a:r>
            <a:endParaRPr lang="en-US" b="1" dirty="0"/>
          </a:p>
        </p:txBody>
      </p:sp>
      <p:pic>
        <p:nvPicPr>
          <p:cNvPr id="11"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12255" r="12255"/>
          <a:stretch>
            <a:fillRect/>
          </a:stretch>
        </p:blipFill>
        <p:spPr bwMode="auto">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type="body" sz="half" idx="2"/>
          </p:nvPr>
        </p:nvSpPr>
        <p:spPr/>
        <p:txBody>
          <a:bodyPr>
            <a:normAutofit/>
          </a:bodyPr>
          <a:lstStyle/>
          <a:p>
            <a:r>
              <a:rPr lang="en-US" sz="2000" dirty="0" err="1" smtClean="0">
                <a:hlinkClick r:id="rId4"/>
              </a:rPr>
              <a:t>Paterva</a:t>
            </a:r>
            <a:r>
              <a:rPr lang="en-US" sz="2000" dirty="0" smtClean="0"/>
              <a:t> on Twitter (@</a:t>
            </a:r>
            <a:r>
              <a:rPr lang="en-US" sz="2000" dirty="0" err="1" smtClean="0"/>
              <a:t>Paterva</a:t>
            </a:r>
            <a:r>
              <a:rPr lang="en-US" sz="2000" dirty="0" smtClean="0"/>
              <a:t>) </a:t>
            </a:r>
          </a:p>
          <a:p>
            <a:endParaRPr lang="en-US" sz="2000" dirty="0" smtClean="0"/>
          </a:p>
          <a:p>
            <a:r>
              <a:rPr lang="en-US" sz="2000" dirty="0" err="1" smtClean="0">
                <a:hlinkClick r:id="rId5"/>
              </a:rPr>
              <a:t>Maltego</a:t>
            </a:r>
            <a:r>
              <a:rPr lang="en-US" sz="2000" dirty="0" smtClean="0">
                <a:hlinkClick r:id="rId5"/>
              </a:rPr>
              <a:t> </a:t>
            </a:r>
            <a:r>
              <a:rPr lang="en-US" sz="2000" dirty="0" smtClean="0"/>
              <a:t>on Facebook</a:t>
            </a:r>
          </a:p>
          <a:p>
            <a:endParaRPr lang="en-US" sz="2000" dirty="0" smtClean="0"/>
          </a:p>
          <a:p>
            <a:r>
              <a:rPr lang="en-US" sz="2000" dirty="0" err="1" smtClean="0">
                <a:hlinkClick r:id="rId6"/>
              </a:rPr>
              <a:t>Paterva</a:t>
            </a:r>
            <a:r>
              <a:rPr lang="en-US" sz="2000" dirty="0" smtClean="0">
                <a:hlinkClick r:id="rId6"/>
              </a:rPr>
              <a:t> / </a:t>
            </a:r>
            <a:r>
              <a:rPr lang="en-US" sz="2000" dirty="0" err="1" smtClean="0">
                <a:hlinkClick r:id="rId6"/>
              </a:rPr>
              <a:t>Maltego</a:t>
            </a:r>
            <a:r>
              <a:rPr lang="en-US" sz="2000" dirty="0" smtClean="0">
                <a:hlinkClick r:id="rId6"/>
              </a:rPr>
              <a:t> </a:t>
            </a:r>
            <a:r>
              <a:rPr lang="en-US" sz="2000" dirty="0" smtClean="0"/>
              <a:t>on YouTube</a:t>
            </a:r>
          </a:p>
          <a:p>
            <a:endParaRPr lang="en-US" sz="2000" dirty="0" smtClean="0"/>
          </a:p>
          <a:p>
            <a:r>
              <a:rPr lang="en-US" sz="2000" dirty="0" smtClean="0"/>
              <a:t>RSS Feed </a:t>
            </a:r>
          </a:p>
          <a:p>
            <a:endParaRPr lang="en-US" sz="2000"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82</a:t>
            </a:fld>
            <a:endParaRPr lang="en-US"/>
          </a:p>
        </p:txBody>
      </p:sp>
    </p:spTree>
    <p:extLst>
      <p:ext uri="{BB962C8B-B14F-4D97-AF65-F5344CB8AC3E}">
        <p14:creationId xmlns:p14="http://schemas.microsoft.com/office/powerpoint/2010/main" val="4979813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Who is </a:t>
            </a:r>
            <a:r>
              <a:rPr lang="en-US" b="1" dirty="0" err="1" smtClean="0">
                <a:solidFill>
                  <a:srgbClr val="FFFF00"/>
                </a:solidFill>
              </a:rPr>
              <a:t>Paterva</a:t>
            </a:r>
            <a:r>
              <a:rPr lang="en-US" b="1" dirty="0" smtClean="0"/>
              <a:t>? </a:t>
            </a:r>
            <a:endParaRPr lang="en-US" b="1" dirty="0"/>
          </a:p>
        </p:txBody>
      </p:sp>
      <p:pic>
        <p:nvPicPr>
          <p:cNvPr id="11" name="Picture Placeholder 10"/>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5204" r="15204"/>
          <a:stretch>
            <a:fillRect/>
          </a:stretch>
        </p:blipFill>
        <p:spPr/>
      </p:pic>
      <p:sp>
        <p:nvSpPr>
          <p:cNvPr id="8" name="Content Placeholder 7"/>
          <p:cNvSpPr>
            <a:spLocks noGrp="1"/>
          </p:cNvSpPr>
          <p:nvPr>
            <p:ph type="body" sz="half" idx="2"/>
          </p:nvPr>
        </p:nvSpPr>
        <p:spPr>
          <a:xfrm>
            <a:off x="164592" y="1728216"/>
            <a:ext cx="2468880" cy="4977384"/>
          </a:xfrm>
        </p:spPr>
        <p:txBody>
          <a:bodyPr>
            <a:normAutofit fontScale="77500" lnSpcReduction="20000"/>
          </a:bodyPr>
          <a:lstStyle/>
          <a:p>
            <a:r>
              <a:rPr lang="en-US" sz="2000" dirty="0"/>
              <a:t>Development </a:t>
            </a:r>
            <a:r>
              <a:rPr lang="en-US" sz="2000" dirty="0" smtClean="0"/>
              <a:t>Team for </a:t>
            </a:r>
            <a:r>
              <a:rPr lang="en-US" sz="2000" dirty="0" err="1" smtClean="0"/>
              <a:t>Maltego</a:t>
            </a:r>
            <a:r>
              <a:rPr lang="en-US" sz="2000" dirty="0" smtClean="0"/>
              <a:t> Radium:  5 </a:t>
            </a:r>
            <a:r>
              <a:rPr lang="en-US" sz="2000" dirty="0"/>
              <a:t>individuals based out of Gauteng, S. Africa </a:t>
            </a:r>
            <a:endParaRPr lang="en-US" sz="2000" dirty="0" smtClean="0"/>
          </a:p>
          <a:p>
            <a:endParaRPr lang="en-US" sz="2000" dirty="0"/>
          </a:p>
          <a:p>
            <a:r>
              <a:rPr lang="en-US" sz="2000" dirty="0" err="1" smtClean="0"/>
              <a:t>Roelof</a:t>
            </a:r>
            <a:r>
              <a:rPr lang="en-US" sz="2000" dirty="0" smtClean="0"/>
              <a:t> </a:t>
            </a:r>
            <a:r>
              <a:rPr lang="en-US" sz="2000" dirty="0" err="1" smtClean="0"/>
              <a:t>Temmingh</a:t>
            </a:r>
            <a:r>
              <a:rPr lang="en-US" sz="2000" dirty="0" smtClean="0"/>
              <a:t> </a:t>
            </a:r>
          </a:p>
          <a:p>
            <a:r>
              <a:rPr lang="en-US" sz="2000" dirty="0" smtClean="0"/>
              <a:t>44B </a:t>
            </a:r>
            <a:r>
              <a:rPr lang="en-US" sz="2000" dirty="0" err="1" smtClean="0"/>
              <a:t>Nelmapius</a:t>
            </a:r>
            <a:r>
              <a:rPr lang="en-US" sz="2000" dirty="0" smtClean="0"/>
              <a:t> Road Irene</a:t>
            </a:r>
          </a:p>
          <a:p>
            <a:r>
              <a:rPr lang="en-US" sz="2000" dirty="0" smtClean="0"/>
              <a:t>Pretoria, Gauteng 0157 </a:t>
            </a:r>
          </a:p>
          <a:p>
            <a:r>
              <a:rPr lang="en-US" sz="2000" dirty="0" smtClean="0"/>
              <a:t>ZA</a:t>
            </a:r>
          </a:p>
          <a:p>
            <a:r>
              <a:rPr lang="en-US" sz="2000" dirty="0" smtClean="0"/>
              <a:t>Phone:  +27.27834486996</a:t>
            </a:r>
          </a:p>
          <a:p>
            <a:r>
              <a:rPr lang="en-US" sz="2000" dirty="0" smtClean="0"/>
              <a:t>Email:  </a:t>
            </a:r>
            <a:r>
              <a:rPr lang="en-US" sz="2000" dirty="0" smtClean="0">
                <a:hlinkClick r:id="rId4"/>
              </a:rPr>
              <a:t>roelof.temmingh@gmail.com</a:t>
            </a:r>
            <a:endParaRPr lang="en-US" sz="2000" dirty="0" smtClean="0"/>
          </a:p>
          <a:p>
            <a:r>
              <a:rPr lang="en-US" sz="2000" dirty="0" smtClean="0"/>
              <a:t>@</a:t>
            </a:r>
            <a:r>
              <a:rPr lang="en-US" sz="2000" dirty="0" err="1" smtClean="0"/>
              <a:t>roeloftemmingh</a:t>
            </a:r>
            <a:r>
              <a:rPr lang="en-US" sz="2000" dirty="0" smtClean="0"/>
              <a:t> on Twitter</a:t>
            </a:r>
            <a:endParaRPr lang="en-US" sz="2000" dirty="0"/>
          </a:p>
          <a:p>
            <a:endParaRPr lang="en-US" sz="2000" dirty="0" smtClean="0"/>
          </a:p>
          <a:p>
            <a:r>
              <a:rPr lang="en-US" sz="2000" dirty="0" smtClean="0"/>
              <a:t>A “company stalker” crawl of </a:t>
            </a:r>
            <a:r>
              <a:rPr lang="en-US" sz="2000" dirty="0" smtClean="0">
                <a:hlinkClick r:id="rId5"/>
              </a:rPr>
              <a:t>www.Paterva.com</a:t>
            </a:r>
            <a:r>
              <a:rPr lang="en-US" sz="2000" dirty="0" smtClean="0"/>
              <a:t> (to the right)  </a:t>
            </a:r>
          </a:p>
          <a:p>
            <a:pPr lvl="1"/>
            <a:r>
              <a:rPr lang="en-US" sz="1800" dirty="0" smtClean="0"/>
              <a:t>Making the company “drink its own champagne”   :P</a:t>
            </a:r>
            <a:endParaRPr lang="en-US" sz="1800" dirty="0"/>
          </a:p>
          <a:p>
            <a:endParaRPr lang="en-US" sz="2000" dirty="0"/>
          </a:p>
        </p:txBody>
      </p:sp>
      <p:sp>
        <p:nvSpPr>
          <p:cNvPr id="5" name="Footer Placeholder 4"/>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6" name="Slide Number Placeholder 5"/>
          <p:cNvSpPr>
            <a:spLocks noGrp="1"/>
          </p:cNvSpPr>
          <p:nvPr>
            <p:ph type="sldNum" sz="quarter" idx="12"/>
          </p:nvPr>
        </p:nvSpPr>
        <p:spPr/>
        <p:txBody>
          <a:bodyPr/>
          <a:lstStyle/>
          <a:p>
            <a:fld id="{54149D46-7902-4F6C-9445-92CA499B9946}" type="slidenum">
              <a:rPr lang="en-US" smtClean="0"/>
              <a:pPr/>
              <a:t>83</a:t>
            </a:fld>
            <a:endParaRPr lang="en-US"/>
          </a:p>
        </p:txBody>
      </p:sp>
    </p:spTree>
    <p:extLst>
      <p:ext uri="{BB962C8B-B14F-4D97-AF65-F5344CB8AC3E}">
        <p14:creationId xmlns:p14="http://schemas.microsoft.com/office/powerpoint/2010/main" val="6319629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normAutofit fontScale="70000" lnSpcReduction="20000"/>
          </a:bodyPr>
          <a:lstStyle/>
          <a:p>
            <a:r>
              <a:rPr lang="en-US" dirty="0">
                <a:hlinkClick r:id="rId3"/>
              </a:rPr>
              <a:t>“A Brief Overview of Social Network Analysis and </a:t>
            </a:r>
            <a:r>
              <a:rPr lang="en-US" dirty="0" err="1">
                <a:hlinkClick r:id="rId3"/>
              </a:rPr>
              <a:t>NodeXL</a:t>
            </a:r>
            <a:r>
              <a:rPr lang="en-US" dirty="0">
                <a:hlinkClick r:id="rId3"/>
              </a:rPr>
              <a:t>” </a:t>
            </a:r>
            <a:endParaRPr lang="en-US" dirty="0"/>
          </a:p>
          <a:p>
            <a:r>
              <a:rPr lang="en-US" b="1" dirty="0"/>
              <a:t>Thanks</a:t>
            </a:r>
            <a:r>
              <a:rPr lang="en-US" dirty="0"/>
              <a:t> to Dr. Rebecca Gould, who encouraged my learning of </a:t>
            </a:r>
            <a:r>
              <a:rPr lang="en-US" dirty="0" err="1"/>
              <a:t>Maltego</a:t>
            </a:r>
            <a:r>
              <a:rPr lang="en-US" dirty="0"/>
              <a:t> </a:t>
            </a:r>
            <a:r>
              <a:rPr lang="en-US" dirty="0" smtClean="0"/>
              <a:t>Radium™ </a:t>
            </a:r>
            <a:r>
              <a:rPr lang="en-US" dirty="0"/>
              <a:t>for (totally white-hat) higher education-based research.</a:t>
            </a:r>
          </a:p>
          <a:p>
            <a:r>
              <a:rPr lang="en-US" b="1" dirty="0"/>
              <a:t>Thanks </a:t>
            </a:r>
            <a:r>
              <a:rPr lang="en-US" dirty="0"/>
              <a:t>to Phyllis Epps, who gave me permission to crawl her identity @</a:t>
            </a:r>
            <a:r>
              <a:rPr lang="en-US" dirty="0" err="1"/>
              <a:t>peppslugs</a:t>
            </a:r>
            <a:r>
              <a:rPr lang="en-US" dirty="0"/>
              <a:t> on Twitter, for this presentation.    </a:t>
            </a:r>
            <a:endParaRPr lang="en-US" b="1" dirty="0"/>
          </a:p>
          <a:p>
            <a:r>
              <a:rPr lang="en-US" b="1" dirty="0"/>
              <a:t>Thanks</a:t>
            </a:r>
            <a:r>
              <a:rPr lang="en-US" dirty="0"/>
              <a:t> to </a:t>
            </a:r>
            <a:r>
              <a:rPr lang="en-US" dirty="0" err="1"/>
              <a:t>Anibal</a:t>
            </a:r>
            <a:r>
              <a:rPr lang="en-US" dirty="0"/>
              <a:t> Pacheco, who gave me permission to crawl his electronic social networks for this demo.  He asked me to share the following:  </a:t>
            </a:r>
          </a:p>
          <a:p>
            <a:pPr lvl="1"/>
            <a:r>
              <a:rPr lang="en-US" dirty="0"/>
              <a:t>Site:  </a:t>
            </a:r>
            <a:r>
              <a:rPr lang="en-US" dirty="0">
                <a:hlinkClick r:id="rId4"/>
              </a:rPr>
              <a:t>www.anibalpacheco.net</a:t>
            </a:r>
            <a:endParaRPr lang="en-US" dirty="0"/>
          </a:p>
          <a:p>
            <a:pPr lvl="1"/>
            <a:r>
              <a:rPr lang="en-US" dirty="0"/>
              <a:t>Account:  @</a:t>
            </a:r>
            <a:r>
              <a:rPr lang="en-US" dirty="0" err="1"/>
              <a:t>anibalpachecoIT</a:t>
            </a:r>
            <a:r>
              <a:rPr lang="en-US" dirty="0"/>
              <a:t> on Twitter</a:t>
            </a:r>
          </a:p>
          <a:p>
            <a:pPr lvl="1"/>
            <a:r>
              <a:rPr lang="en-US" dirty="0"/>
              <a:t>YouTube channel:  </a:t>
            </a:r>
            <a:r>
              <a:rPr lang="en-US" dirty="0">
                <a:hlinkClick r:id="rId5"/>
              </a:rPr>
              <a:t>http://bit.ly/TM8CHP</a:t>
            </a:r>
            <a:r>
              <a:rPr lang="en-US" dirty="0"/>
              <a:t>  (Megabyte Wizards) </a:t>
            </a:r>
          </a:p>
          <a:p>
            <a:r>
              <a:rPr lang="en-US" b="1" dirty="0" smtClean="0"/>
              <a:t>Thanks </a:t>
            </a:r>
            <a:r>
              <a:rPr lang="en-US" dirty="0" smtClean="0"/>
              <a:t>to CHECK for accepting this presentation and to the supportive audience! </a:t>
            </a:r>
          </a:p>
          <a:p>
            <a:r>
              <a:rPr lang="en-US" dirty="0" smtClean="0"/>
              <a:t>The presenter has no tie to nor interests in </a:t>
            </a:r>
            <a:r>
              <a:rPr lang="en-US" dirty="0" err="1" smtClean="0"/>
              <a:t>Paterva</a:t>
            </a:r>
            <a:r>
              <a:rPr lang="en-US" dirty="0" smtClean="0"/>
              <a:t>.</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84</a:t>
            </a:fld>
            <a:endParaRPr lang="en-US"/>
          </a:p>
        </p:txBody>
      </p:sp>
    </p:spTree>
    <p:extLst>
      <p:ext uri="{BB962C8B-B14F-4D97-AF65-F5344CB8AC3E}">
        <p14:creationId xmlns:p14="http://schemas.microsoft.com/office/powerpoint/2010/main" val="30844662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a:t>
            </a:r>
            <a:r>
              <a:rPr lang="en-US" dirty="0" smtClean="0">
                <a:solidFill>
                  <a:srgbClr val="FFFF00"/>
                </a:solidFill>
              </a:rPr>
              <a:t>Thin Ties </a:t>
            </a:r>
            <a:r>
              <a:rPr lang="en-US" dirty="0" smtClean="0"/>
              <a:t>Contact</a:t>
            </a:r>
            <a:endParaRPr lang="en-US" dirty="0"/>
          </a:p>
        </p:txBody>
      </p:sp>
      <p:sp>
        <p:nvSpPr>
          <p:cNvPr id="3" name="Content Placeholder 2"/>
          <p:cNvSpPr>
            <a:spLocks noGrp="1"/>
          </p:cNvSpPr>
          <p:nvPr>
            <p:ph idx="1"/>
          </p:nvPr>
        </p:nvSpPr>
        <p:spPr>
          <a:xfrm>
            <a:off x="457200" y="1775191"/>
            <a:ext cx="8229600" cy="4701809"/>
          </a:xfrm>
        </p:spPr>
        <p:txBody>
          <a:bodyPr>
            <a:normAutofit fontScale="92500" lnSpcReduction="20000"/>
          </a:bodyPr>
          <a:lstStyle/>
          <a:p>
            <a:r>
              <a:rPr lang="en-US" sz="2500" dirty="0" smtClean="0"/>
              <a:t>Dr. </a:t>
            </a:r>
            <a:r>
              <a:rPr lang="en-US" sz="2500" dirty="0" err="1" smtClean="0"/>
              <a:t>Shalin</a:t>
            </a:r>
            <a:r>
              <a:rPr lang="en-US" sz="2500" dirty="0" smtClean="0"/>
              <a:t> </a:t>
            </a:r>
            <a:r>
              <a:rPr lang="en-US" sz="2500" dirty="0" err="1" smtClean="0"/>
              <a:t>Hai</a:t>
            </a:r>
            <a:r>
              <a:rPr lang="en-US" sz="2500" dirty="0" smtClean="0"/>
              <a:t>-Jew</a:t>
            </a:r>
          </a:p>
          <a:p>
            <a:r>
              <a:rPr lang="en-US" sz="2500" dirty="0" smtClean="0"/>
              <a:t>Instructional Designer, </a:t>
            </a:r>
            <a:r>
              <a:rPr lang="en-US" sz="2500" dirty="0" err="1" smtClean="0"/>
              <a:t>iTAC</a:t>
            </a:r>
            <a:endParaRPr lang="en-US" sz="2500" dirty="0" smtClean="0"/>
          </a:p>
          <a:p>
            <a:r>
              <a:rPr lang="en-US" sz="2500" dirty="0" smtClean="0"/>
              <a:t>212 Hale Library</a:t>
            </a:r>
          </a:p>
          <a:p>
            <a:r>
              <a:rPr lang="en-US" sz="2500" dirty="0" smtClean="0"/>
              <a:t>Kansas State University </a:t>
            </a:r>
          </a:p>
          <a:p>
            <a:r>
              <a:rPr lang="en-US" sz="2500" dirty="0" smtClean="0"/>
              <a:t>785-532-5262 </a:t>
            </a:r>
          </a:p>
          <a:p>
            <a:r>
              <a:rPr lang="en-US" sz="2500" dirty="0" smtClean="0">
                <a:hlinkClick r:id="rId3"/>
              </a:rPr>
              <a:t>shalin@k-state.edu</a:t>
            </a:r>
            <a:r>
              <a:rPr lang="en-US" sz="2500" dirty="0" smtClean="0"/>
              <a:t> </a:t>
            </a:r>
          </a:p>
          <a:p>
            <a:pPr marL="118872" indent="0">
              <a:buNone/>
            </a:pPr>
            <a:endParaRPr lang="en-US" sz="2500" dirty="0" smtClean="0"/>
          </a:p>
          <a:p>
            <a:pPr marL="118872" indent="0" algn="ctr">
              <a:buNone/>
            </a:pPr>
            <a:r>
              <a:rPr lang="en-US" sz="2500" b="1" dirty="0" smtClean="0"/>
              <a:t>Practically Speaking:  No Anonymity</a:t>
            </a:r>
          </a:p>
          <a:p>
            <a:pPr marL="118872" indent="0">
              <a:buNone/>
            </a:pPr>
            <a:r>
              <a:rPr lang="en-US" sz="2500" dirty="0" smtClean="0"/>
              <a:t>“</a:t>
            </a:r>
            <a:r>
              <a:rPr lang="en-US" sz="2500" dirty="0"/>
              <a:t>We may not acknowledge that in an electronic medium, levels and kinds of anonymity mean, in an important sense, no anonymity. If there are domains in which we can be anonymous but those domains are part of a global communication infrastructure in which there is no anonymity at the entry point, then it will always be possible to trace someone’s identity.”</a:t>
            </a:r>
          </a:p>
          <a:p>
            <a:pPr lvl="1"/>
            <a:r>
              <a:rPr lang="en-US" sz="1800" dirty="0" smtClean="0"/>
              <a:t>Deborah </a:t>
            </a:r>
            <a:r>
              <a:rPr lang="en-US" sz="1800" dirty="0"/>
              <a:t>G. Johnson and Keith Miller’s “Anonymity, </a:t>
            </a:r>
            <a:r>
              <a:rPr lang="en-US" sz="1800" dirty="0" err="1"/>
              <a:t>Pseudonymity</a:t>
            </a:r>
            <a:r>
              <a:rPr lang="en-US" sz="1800" dirty="0"/>
              <a:t>, or Inescapable Identity on the Net” (1998), </a:t>
            </a:r>
            <a:r>
              <a:rPr lang="en-US" sz="1800" i="1" dirty="0"/>
              <a:t>Computers and Society </a:t>
            </a:r>
            <a:endParaRPr lang="en-US" dirty="0"/>
          </a:p>
          <a:p>
            <a:endParaRPr lang="en-US" sz="2500" dirty="0" smtClean="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85</a:t>
            </a:fld>
            <a:endParaRPr lang="en-US" dirty="0"/>
          </a:p>
        </p:txBody>
      </p:sp>
    </p:spTree>
    <p:extLst>
      <p:ext uri="{BB962C8B-B14F-4D97-AF65-F5344CB8AC3E}">
        <p14:creationId xmlns:p14="http://schemas.microsoft.com/office/powerpoint/2010/main" val="3722174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Assumptions of </a:t>
            </a:r>
            <a:r>
              <a:rPr lang="en-US" dirty="0">
                <a:solidFill>
                  <a:srgbClr val="FFFF00"/>
                </a:solidFill>
              </a:rPr>
              <a:t>Electronic</a:t>
            </a:r>
            <a:r>
              <a:rPr lang="en-US" dirty="0"/>
              <a:t> Social Network Analysis </a:t>
            </a:r>
            <a:r>
              <a:rPr lang="en-US" sz="2200" dirty="0"/>
              <a:t>(cont.)</a:t>
            </a:r>
            <a:endParaRPr lang="en-US" dirty="0"/>
          </a:p>
        </p:txBody>
      </p:sp>
      <p:sp>
        <p:nvSpPr>
          <p:cNvPr id="3" name="Content Placeholder 2"/>
          <p:cNvSpPr>
            <a:spLocks noGrp="1"/>
          </p:cNvSpPr>
          <p:nvPr>
            <p:ph idx="1"/>
          </p:nvPr>
        </p:nvSpPr>
        <p:spPr/>
        <p:txBody>
          <a:bodyPr>
            <a:normAutofit fontScale="92500"/>
          </a:bodyPr>
          <a:lstStyle/>
          <a:p>
            <a:r>
              <a:rPr lang="en-US" dirty="0"/>
              <a:t>What moves through network topologies (digital information, resources, influence and socialization, and memes, etc.) </a:t>
            </a:r>
            <a:r>
              <a:rPr lang="en-US" dirty="0" smtClean="0"/>
              <a:t>is also </a:t>
            </a:r>
            <a:r>
              <a:rPr lang="en-US" dirty="0"/>
              <a:t>important to understand and analyze </a:t>
            </a:r>
          </a:p>
          <a:p>
            <a:pPr lvl="1"/>
            <a:r>
              <a:rPr lang="en-US" dirty="0" smtClean="0"/>
              <a:t>Machine-analyzed computerized </a:t>
            </a:r>
            <a:r>
              <a:rPr lang="en-US" dirty="0"/>
              <a:t>sentiment analysis </a:t>
            </a:r>
            <a:r>
              <a:rPr lang="en-US" dirty="0" smtClean="0"/>
              <a:t>(through text mining) is </a:t>
            </a:r>
            <a:r>
              <a:rPr lang="en-US" dirty="0"/>
              <a:t>one way to </a:t>
            </a:r>
            <a:r>
              <a:rPr lang="en-US" dirty="0" smtClean="0"/>
              <a:t>evaluate messages </a:t>
            </a:r>
            <a:r>
              <a:rPr lang="en-US" dirty="0"/>
              <a:t>moving through virtual communities </a:t>
            </a:r>
            <a:endParaRPr lang="en-US" dirty="0" smtClean="0"/>
          </a:p>
          <a:p>
            <a:pPr lvl="1"/>
            <a:r>
              <a:rPr lang="en-US" dirty="0" smtClean="0"/>
              <a:t>Word frequency counts is another machine-based way to evaluate messages </a:t>
            </a:r>
          </a:p>
          <a:p>
            <a:pPr lvl="1"/>
            <a:r>
              <a:rPr lang="en-US" dirty="0" smtClean="0"/>
              <a:t>Image analysis is another way to evaluate message</a:t>
            </a:r>
            <a:endParaRPr lang="en-US" dirty="0"/>
          </a:p>
        </p:txBody>
      </p:sp>
      <p:sp>
        <p:nvSpPr>
          <p:cNvPr id="4" name="Footer Placeholder 3"/>
          <p:cNvSpPr>
            <a:spLocks noGrp="1"/>
          </p:cNvSpPr>
          <p:nvPr>
            <p:ph type="ftr" sz="quarter" idx="11"/>
          </p:nvPr>
        </p:nvSpPr>
        <p:spPr/>
        <p:txBody>
          <a:bodyPr/>
          <a:lstStyle/>
          <a:p>
            <a:r>
              <a:rPr lang="en-US" dirty="0" err="1" smtClean="0"/>
              <a:t>Maltego</a:t>
            </a:r>
            <a:r>
              <a:rPr lang="en-US" dirty="0" smtClean="0"/>
              <a:t> Radium:  Mapping Network Ties and Identities across the Internet</a:t>
            </a:r>
            <a:endParaRPr lang="en-US" dirty="0"/>
          </a:p>
        </p:txBody>
      </p:sp>
      <p:sp>
        <p:nvSpPr>
          <p:cNvPr id="5" name="Slide Number Placeholder 4"/>
          <p:cNvSpPr>
            <a:spLocks noGrp="1"/>
          </p:cNvSpPr>
          <p:nvPr>
            <p:ph type="sldNum" sz="quarter" idx="12"/>
          </p:nvPr>
        </p:nvSpPr>
        <p:spPr/>
        <p:txBody>
          <a:bodyPr/>
          <a:lstStyle/>
          <a:p>
            <a:fld id="{54149D46-7902-4F6C-9445-92CA499B9946}" type="slidenum">
              <a:rPr lang="en-US" smtClean="0"/>
              <a:pPr/>
              <a:t>9</a:t>
            </a:fld>
            <a:endParaRPr lang="en-US"/>
          </a:p>
        </p:txBody>
      </p:sp>
    </p:spTree>
    <p:extLst>
      <p:ext uri="{BB962C8B-B14F-4D97-AF65-F5344CB8AC3E}">
        <p14:creationId xmlns:p14="http://schemas.microsoft.com/office/powerpoint/2010/main" val="7559999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Maltego"/>
  <p:tag name="ISPRING_ULTRA_SCORM_COURSE_ID" val="A8707C48-7E41-4C62-8C93-55999F60A051"/>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2" val="2c7767ce753e4b86fbd4822f5c873b64d131e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1512</TotalTime>
  <Words>6661</Words>
  <Application>Microsoft Office PowerPoint</Application>
  <PresentationFormat>On-screen Show (4:3)</PresentationFormat>
  <Paragraphs>783</Paragraphs>
  <Slides>85</Slides>
  <Notes>85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Module</vt:lpstr>
      <vt:lpstr>Maltego Radium™:     Mapping Network Ties and Identities across the Internet </vt:lpstr>
      <vt:lpstr>Abstract</vt:lpstr>
      <vt:lpstr>Some Assumed  Assumptions of the Software Tool</vt:lpstr>
      <vt:lpstr>Intros and Interests</vt:lpstr>
      <vt:lpstr>Social Network Analysis (SNA)</vt:lpstr>
      <vt:lpstr>Assumptions of Electronic Social Network Analysis</vt:lpstr>
      <vt:lpstr>Assumptions of Electronic Social Network Analysis (cont.) </vt:lpstr>
      <vt:lpstr>Assumptions of Electronic Social Network Analysis (cont.)</vt:lpstr>
      <vt:lpstr>Assumptions of Electronic Social Network Analysis (cont.)</vt:lpstr>
      <vt:lpstr>Network Graphs / Visualizations</vt:lpstr>
      <vt:lpstr>Network Graphs / Visualizations (cont.) </vt:lpstr>
      <vt:lpstr>Automapped Tree Hierarchies </vt:lpstr>
      <vt:lpstr>Penetration Testing?</vt:lpstr>
      <vt:lpstr>Maltego Radium™</vt:lpstr>
      <vt:lpstr>Basic Features of Maltego Radium™</vt:lpstr>
      <vt:lpstr>Network Penetration (“Pen”) Testing</vt:lpstr>
      <vt:lpstr>Network Penetration (“Pen”) Testing (cont.)</vt:lpstr>
      <vt:lpstr>Network Penetration (“Pen”) Testing (cont.) </vt:lpstr>
      <vt:lpstr>Individual-Level Attacks</vt:lpstr>
      <vt:lpstr>Electronic Surveillance </vt:lpstr>
      <vt:lpstr>Making the Hidden Visible </vt:lpstr>
      <vt:lpstr>Making the Hidden Visible (cont.)</vt:lpstr>
      <vt:lpstr>Making the Hidden Visible (cont.) </vt:lpstr>
      <vt:lpstr>Inescapable Identity</vt:lpstr>
      <vt:lpstr>The Data Crawl Process</vt:lpstr>
      <vt:lpstr>Steps to a Data Mining Crawl</vt:lpstr>
      <vt:lpstr>Two Ways to Start a Data Crawl</vt:lpstr>
      <vt:lpstr>Caveats:  Showing your Hand  to Some Targets</vt:lpstr>
      <vt:lpstr>Caveats:  What’s Logged with Paterva</vt:lpstr>
      <vt:lpstr>Caveats:  Disclaiming Liabilities</vt:lpstr>
      <vt:lpstr>Start 1.  Run Maltego Radium™ Machine on Start Screen</vt:lpstr>
      <vt:lpstr>Start 2. Run Transforms in the Workspace</vt:lpstr>
      <vt:lpstr>1.  Types of Run Maltego Radium™ Machines</vt:lpstr>
      <vt:lpstr>1.  Types of Run Maltego Radium™ Machines (cont.)</vt:lpstr>
      <vt:lpstr>1.  Types of Run Maltego Radium™ Machines (cont.)</vt:lpstr>
      <vt:lpstr>2.  Types of Node-level Transforms via Palette Options</vt:lpstr>
      <vt:lpstr>2.  Types of Node-level Transforms via Palette Options (cont.) </vt:lpstr>
      <vt:lpstr>Customized Transforms /  Macros via the Palette Manager </vt:lpstr>
      <vt:lpstr>Node-level Targeted Transforms via Dropdown Menus </vt:lpstr>
      <vt:lpstr>Node-level Targeted Transforms via Dropdown Menus (cont.) </vt:lpstr>
      <vt:lpstr>Filtering / Pruning Current Searches </vt:lpstr>
      <vt:lpstr>Detail View,  Property View</vt:lpstr>
      <vt:lpstr>User Annotation of Graph Entities</vt:lpstr>
      <vt:lpstr>Data Visualizations</vt:lpstr>
      <vt:lpstr>Multi-Modal Graph Data Visualizations</vt:lpstr>
      <vt:lpstr>A Twitter Social Network Crawl</vt:lpstr>
      <vt:lpstr>A Twitter Social Network Crawl (cont.)</vt:lpstr>
      <vt:lpstr>A Twitter Social Network Crawl (cont.) </vt:lpstr>
      <vt:lpstr>A URL Exploration for Internet and Web Networks</vt:lpstr>
      <vt:lpstr>A Macro Crawl of the .jp Domain</vt:lpstr>
      <vt:lpstr>A Micro Crawl of K-State.edu Domain</vt:lpstr>
      <vt:lpstr>A Location-Based Domain Search:  Manhattan, Kansas </vt:lpstr>
      <vt:lpstr>An Entity or “Person” Exploration for His / Her Electronic Doppelganger</vt:lpstr>
      <vt:lpstr>A De-Aliasing of an Pseudonymous Individual via Connections</vt:lpstr>
      <vt:lpstr>Emails Accounts Linked to a Domain</vt:lpstr>
      <vt:lpstr>Emails Accounts Linked to a Domain (cont.)</vt:lpstr>
      <vt:lpstr>A Twitter Digger of #0Dark30</vt:lpstr>
      <vt:lpstr>Electronic Connections between Persons?</vt:lpstr>
      <vt:lpstr>An IP Address Crawl </vt:lpstr>
      <vt:lpstr>I/O:  Importing, Saving, and Exporting </vt:lpstr>
      <vt:lpstr>Importing Files</vt:lpstr>
      <vt:lpstr>Saving Files</vt:lpstr>
      <vt:lpstr>Exporting Reports and Graphs</vt:lpstr>
      <vt:lpstr>Extracting Entity Lists</vt:lpstr>
      <vt:lpstr>Knowability</vt:lpstr>
      <vt:lpstr>“Knowability”</vt:lpstr>
      <vt:lpstr>Exploration for Sense-Making</vt:lpstr>
      <vt:lpstr>Software’s Dynamic Range </vt:lpstr>
      <vt:lpstr>(Affordances and) Constraints</vt:lpstr>
      <vt:lpstr>(Affordances and) Constraints (cont.) </vt:lpstr>
      <vt:lpstr>(Affordances and) Constraints (cont.) </vt:lpstr>
      <vt:lpstr>Limits to Generalizability for Research and Decision-making </vt:lpstr>
      <vt:lpstr>Limits to Generalizability for Research and Decision-making (cont.) </vt:lpstr>
      <vt:lpstr>Limits to Generalizability for Research and Decision-making (cont.) </vt:lpstr>
      <vt:lpstr>Limits to Generalizability for Research and Decision-making (cont.) </vt:lpstr>
      <vt:lpstr>To Review </vt:lpstr>
      <vt:lpstr>To Review (cont.) </vt:lpstr>
      <vt:lpstr>?s:  Yours and Mine  </vt:lpstr>
      <vt:lpstr>Resources</vt:lpstr>
      <vt:lpstr>Resources  (cont.) </vt:lpstr>
      <vt:lpstr>Learning Maltego Radium™</vt:lpstr>
      <vt:lpstr>Maltego Radium™ on Social Media</vt:lpstr>
      <vt:lpstr>Who is Paterva? </vt:lpstr>
      <vt:lpstr>Thanks!</vt:lpstr>
      <vt:lpstr>Conclusion and Thin Ties Contact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Maltego Radium  Mapping Network Ties and Identities across the Internet</dc:title>
  <dc:creator>Shalin Hai-Jew</dc:creator>
  <cp:lastModifiedBy>Shalin Hai-Jew</cp:lastModifiedBy>
  <cp:revision>803</cp:revision>
  <dcterms:created xsi:type="dcterms:W3CDTF">2013-03-06T15:39:54Z</dcterms:created>
  <dcterms:modified xsi:type="dcterms:W3CDTF">2013-11-22T21:49:45Z</dcterms:modified>
</cp:coreProperties>
</file>