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3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318" r:id="rId4"/>
    <p:sldId id="308" r:id="rId5"/>
    <p:sldId id="258" r:id="rId6"/>
    <p:sldId id="260" r:id="rId7"/>
    <p:sldId id="261" r:id="rId8"/>
    <p:sldId id="295" r:id="rId9"/>
    <p:sldId id="298" r:id="rId10"/>
    <p:sldId id="299" r:id="rId11"/>
    <p:sldId id="259" r:id="rId12"/>
    <p:sldId id="300" r:id="rId13"/>
    <p:sldId id="294" r:id="rId14"/>
    <p:sldId id="262" r:id="rId15"/>
    <p:sldId id="301" r:id="rId16"/>
    <p:sldId id="263" r:id="rId17"/>
    <p:sldId id="319" r:id="rId18"/>
    <p:sldId id="270" r:id="rId19"/>
    <p:sldId id="271" r:id="rId20"/>
    <p:sldId id="287" r:id="rId21"/>
    <p:sldId id="272" r:id="rId22"/>
    <p:sldId id="273" r:id="rId23"/>
    <p:sldId id="274" r:id="rId24"/>
    <p:sldId id="291" r:id="rId25"/>
    <p:sldId id="276" r:id="rId26"/>
    <p:sldId id="293" r:id="rId27"/>
    <p:sldId id="290" r:id="rId28"/>
    <p:sldId id="277" r:id="rId29"/>
    <p:sldId id="275" r:id="rId30"/>
    <p:sldId id="320" r:id="rId31"/>
    <p:sldId id="302" r:id="rId32"/>
    <p:sldId id="267" r:id="rId33"/>
    <p:sldId id="310" r:id="rId34"/>
    <p:sldId id="312" r:id="rId35"/>
    <p:sldId id="268" r:id="rId36"/>
    <p:sldId id="311" r:id="rId37"/>
    <p:sldId id="269" r:id="rId38"/>
    <p:sldId id="305" r:id="rId39"/>
    <p:sldId id="306" r:id="rId40"/>
    <p:sldId id="307" r:id="rId41"/>
    <p:sldId id="296" r:id="rId42"/>
    <p:sldId id="313" r:id="rId43"/>
    <p:sldId id="303" r:id="rId44"/>
    <p:sldId id="316" r:id="rId45"/>
    <p:sldId id="314" r:id="rId46"/>
    <p:sldId id="309" r:id="rId47"/>
    <p:sldId id="315" r:id="rId48"/>
    <p:sldId id="317" r:id="rId49"/>
    <p:sldId id="285" r:id="rId50"/>
    <p:sldId id="286" r:id="rId51"/>
  </p:sldIdLst>
  <p:sldSz cx="12192000" cy="6858000"/>
  <p:notesSz cx="6858000" cy="9296400"/>
  <p:custDataLst>
    <p:tags r:id="rId5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0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0CC6C-E227-4CB3-977D-18155600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856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FA05-B5C8-4EA7-BBCC-D15386AF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2132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8CFA05-B5C8-4EA7-BBCC-D15386AF8FA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2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836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6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66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69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902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3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4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8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62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35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8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urveys.ksu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fidence_interval" TargetMode="External"/><Relationship Id="rId2" Type="http://schemas.openxmlformats.org/officeDocument/2006/relationships/hyperlink" Target="http://en.wikipedia.org/wiki/Descriptive_statistic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earson_product-moment_correlation_coefficient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-statistic" TargetMode="External"/><Relationship Id="rId2" Type="http://schemas.openxmlformats.org/officeDocument/2006/relationships/hyperlink" Target="http://en.wikipedia.org/wiki/Chi-square_te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Mann%E2%80%93Whitney_U_test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earson_product-moment_correlation_coefficient" TargetMode="External"/><Relationship Id="rId2" Type="http://schemas.openxmlformats.org/officeDocument/2006/relationships/hyperlink" Target="http://en.wikipedia.org/wiki/Spearman's_rank_correlation_coefficien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Nonparametric_statistics" TargetMode="External"/><Relationship Id="rId4" Type="http://schemas.openxmlformats.org/officeDocument/2006/relationships/hyperlink" Target="http://en.wikipedia.org/wiki/Bootstrapping_(statistics)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scalar.usc.edu/works/using-nvivo-an-unofficial-and-unauthorized-primer/index" TargetMode="External"/><Relationship Id="rId2" Type="http://schemas.openxmlformats.org/officeDocument/2006/relationships/hyperlink" Target="mailto:shalin@k-stat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Reviewing Surveys, Interviews, and Focus Groups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Post-Event Review to “Handling Surveys and Interviews in </a:t>
            </a:r>
            <a:endParaRPr lang="en-US" dirty="0" smtClean="0"/>
          </a:p>
          <a:p>
            <a:r>
              <a:rPr lang="en-US" dirty="0" err="1" smtClean="0"/>
              <a:t>NVivo</a:t>
            </a:r>
            <a:r>
              <a:rPr lang="en-US" dirty="0" smtClean="0"/>
              <a:t> </a:t>
            </a:r>
            <a:r>
              <a:rPr lang="en-US" dirty="0" smtClean="0"/>
              <a:t>10”</a:t>
            </a:r>
          </a:p>
          <a:p>
            <a:r>
              <a:rPr lang="en-US" dirty="0" smtClean="0"/>
              <a:t>Jan. 30,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Achieving the same results every time the instrument is used, such as through test-retest reliability with the same person or group (over time) </a:t>
            </a:r>
          </a:p>
          <a:p>
            <a:r>
              <a:rPr lang="en-US" dirty="0" smtClean="0"/>
              <a:t>Reliability across different instruments or “equivalence reliability” </a:t>
            </a:r>
          </a:p>
          <a:p>
            <a:r>
              <a:rPr lang="en-US" dirty="0" smtClean="0"/>
              <a:t>Internal consistency of measure [</a:t>
            </a:r>
            <a:r>
              <a:rPr lang="en-US" dirty="0" err="1" smtClean="0"/>
              <a:t>Cronbach’s</a:t>
            </a:r>
            <a:r>
              <a:rPr lang="en-US" dirty="0" smtClean="0"/>
              <a:t> alpha </a:t>
            </a:r>
            <a:r>
              <a:rPr lang="el-GR" dirty="0" smtClean="0">
                <a:latin typeface="Calibri" panose="020F0502020204030204" pitchFamily="34" charset="0"/>
              </a:rPr>
              <a:t>α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dirty="0" smtClean="0"/>
              <a:t>/ coefficient alpha; the complementarity of questions in relation to each other in measuring one dimension or a single construct (unidimensional); inter-correlations among the test items; not robust under conditions of missing data; variables and the degree to which they measure the same thing in an inter-item correlation way as expressed in a matrix and comparisons done by removing variables to see what changes occur in the measuring of the construct; a latent construct may affect the alpha; </a:t>
            </a:r>
            <a:r>
              <a:rPr lang="el-GR" dirty="0" smtClean="0">
                <a:latin typeface="Trebuchet MS" panose="020B0603020202020204" pitchFamily="34" charset="0"/>
              </a:rPr>
              <a:t>α</a:t>
            </a:r>
            <a:r>
              <a:rPr lang="en-US" dirty="0" smtClean="0">
                <a:latin typeface="+mj-lt"/>
              </a:rPr>
              <a:t> </a:t>
            </a:r>
            <a:r>
              <a:rPr lang="en-US" u="sng" dirty="0" smtClean="0">
                <a:latin typeface="+mj-lt"/>
              </a:rPr>
              <a:t>&lt;</a:t>
            </a:r>
            <a:r>
              <a:rPr lang="en-US" dirty="0" smtClean="0">
                <a:latin typeface="+mj-lt"/>
              </a:rPr>
              <a:t> 1 ]  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Validity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measurement of what it was designed to measure </a:t>
            </a:r>
          </a:p>
          <a:p>
            <a:r>
              <a:rPr lang="en-US" dirty="0" smtClean="0"/>
              <a:t>Different types of validity:  </a:t>
            </a:r>
          </a:p>
          <a:p>
            <a:pPr lvl="1"/>
            <a:r>
              <a:rPr lang="en-US" dirty="0" smtClean="0"/>
              <a:t>Predictive validity </a:t>
            </a:r>
          </a:p>
          <a:p>
            <a:pPr lvl="1"/>
            <a:r>
              <a:rPr lang="en-US" dirty="0" smtClean="0"/>
              <a:t>Concurrent validity (against an accepted measure)</a:t>
            </a:r>
          </a:p>
          <a:p>
            <a:pPr lvl="1"/>
            <a:r>
              <a:rPr lang="en-US" dirty="0" smtClean="0"/>
              <a:t>Content validity (reasonable sample of related information and proper terms for what the survey wants to sample) (Fink, 2013, p. 67)  </a:t>
            </a:r>
          </a:p>
          <a:p>
            <a:pPr lvl="1"/>
            <a:r>
              <a:rPr lang="en-US" dirty="0" smtClean="0"/>
              <a:t>Construct validity (using the instrument on respondents who’ve been established by experts to rate a particular way on a particular scale on a particular construct to see if the target survey comes up with the same results) 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9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Credibility of Survey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“Reliability” and “validity” are developed to support the “measurement validity” and ultimately the credibility of survey findings </a:t>
            </a:r>
          </a:p>
          <a:p>
            <a:r>
              <a:rPr lang="en-US" dirty="0" smtClean="0"/>
              <a:t>Also need to control for “error,” which comes from many sources:  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epresentative sampling, eligibility criteria of those taking the survey, low response rates, attrition of participants (particularly in longitudinal research) </a:t>
            </a:r>
            <a:endParaRPr lang="en-US" dirty="0"/>
          </a:p>
          <a:p>
            <a:pPr lvl="1"/>
            <a:r>
              <a:rPr lang="en-US" dirty="0" smtClean="0"/>
              <a:t>Researcher effects:  cognitive biases, incentives, weaknesses </a:t>
            </a:r>
          </a:p>
          <a:p>
            <a:pPr lvl="1"/>
            <a:r>
              <a:rPr lang="en-US" dirty="0" smtClean="0"/>
              <a:t>Research design</a:t>
            </a:r>
          </a:p>
          <a:p>
            <a:pPr lvl="1"/>
            <a:r>
              <a:rPr lang="en-US" dirty="0" smtClean="0"/>
              <a:t>Instrument design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ollow-on survey without sufficient passage of time (and the effect of the first survey’s results on the latter)</a:t>
            </a:r>
          </a:p>
          <a:p>
            <a:pPr lvl="1"/>
            <a:r>
              <a:rPr lang="en-US" dirty="0" smtClean="0"/>
              <a:t>Exclusion / inclusion of outlier data points</a:t>
            </a:r>
          </a:p>
          <a:p>
            <a:pPr lvl="1"/>
            <a:r>
              <a:rPr lang="en-US" dirty="0" smtClean="0"/>
              <a:t>Insufficient analysis and refinement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7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 Factor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Cross-sectional or slice-in-time surveying </a:t>
            </a:r>
          </a:p>
          <a:p>
            <a:r>
              <a:rPr lang="en-US" dirty="0" smtClean="0"/>
              <a:t>Multiple-sequential surveying </a:t>
            </a:r>
          </a:p>
          <a:p>
            <a:r>
              <a:rPr lang="en-US" dirty="0" smtClean="0"/>
              <a:t>Longitudinal (or periodic over-time surveying) 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478" y="1055471"/>
            <a:ext cx="1260043" cy="182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of Survey Respondents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Random (and sufficient) sampling the “gold standard” for generalizing to a population </a:t>
            </a:r>
          </a:p>
          <a:p>
            <a:r>
              <a:rPr lang="en-US" dirty="0" smtClean="0"/>
              <a:t>Stratified random sampling to select members of particular groups as respondents </a:t>
            </a:r>
          </a:p>
          <a:p>
            <a:r>
              <a:rPr lang="en-US" dirty="0" smtClean="0"/>
              <a:t>Simple random cluster sampling (convenience sampling, assumption of pre-defined clusters in the population) </a:t>
            </a:r>
          </a:p>
          <a:p>
            <a:r>
              <a:rPr lang="en-US" dirty="0" smtClean="0"/>
              <a:t>Convenience sampling (like snowball sampling); non-random; gold standard as “representative” sampling for qualitative research  </a:t>
            </a:r>
          </a:p>
          <a:p>
            <a:r>
              <a:rPr lang="en-US" dirty="0" smtClean="0"/>
              <a:t>Systematic sampling (like every 5</a:t>
            </a:r>
            <a:r>
              <a:rPr lang="en-US" baseline="30000" dirty="0" smtClean="0"/>
              <a:t>th</a:t>
            </a:r>
            <a:r>
              <a:rPr lang="en-US" dirty="0" smtClean="0"/>
              <a:t> person…, may have hidden if unintentional biases, with a common example as A-Z sampling but with fewer individuals with names in the W-Z range)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 </a:t>
            </a:r>
            <a:r>
              <a:rPr lang="en-US" dirty="0" smtClean="0"/>
              <a:t>of Survey Respondents</a:t>
            </a:r>
            <a:r>
              <a:rPr lang="en-US" sz="2500" dirty="0" smtClean="0"/>
              <a:t> (cont.)  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814" y="2286000"/>
            <a:ext cx="5535387" cy="4023360"/>
          </a:xfrm>
        </p:spPr>
        <p:txBody>
          <a:bodyPr/>
          <a:lstStyle/>
          <a:p>
            <a:r>
              <a:rPr lang="en-US" dirty="0"/>
              <a:t>Open-call </a:t>
            </a:r>
            <a:r>
              <a:rPr lang="en-US" dirty="0" smtClean="0"/>
              <a:t>sampling with an online survey </a:t>
            </a:r>
            <a:endParaRPr lang="en-US" dirty="0"/>
          </a:p>
          <a:p>
            <a:pPr lvl="1"/>
            <a:r>
              <a:rPr lang="en-US" dirty="0"/>
              <a:t>B</a:t>
            </a:r>
            <a:r>
              <a:rPr lang="en-US" dirty="0" smtClean="0"/>
              <a:t>ias </a:t>
            </a:r>
            <a:r>
              <a:rPr lang="en-US" dirty="0"/>
              <a:t>in terms of those who </a:t>
            </a:r>
            <a:r>
              <a:rPr lang="en-US" dirty="0" smtClean="0"/>
              <a:t>self-select or opt-in, have techno access and techno savvy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otential difficulty in verifying identity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otential broader geographic reach</a:t>
            </a:r>
            <a:endParaRPr lang="en-US" dirty="0"/>
          </a:p>
          <a:p>
            <a:r>
              <a:rPr lang="en-US" dirty="0" smtClean="0"/>
              <a:t>Case control:  case group (“extant” condition) and control group (absence of “extant” condition) for comparison and contrast and potential generalizing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02" y="2286000"/>
            <a:ext cx="2273588" cy="167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8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Researcher needs to know and deploy the technology well </a:t>
            </a:r>
          </a:p>
          <a:p>
            <a:pPr lvl="1"/>
            <a:r>
              <a:rPr lang="en-US" dirty="0"/>
              <a:t>Must protect the data well to meet all legal guidelines </a:t>
            </a:r>
            <a:r>
              <a:rPr lang="en-US" dirty="0" smtClean="0"/>
              <a:t>(going with a trusted survey company)  </a:t>
            </a:r>
          </a:p>
          <a:p>
            <a:pPr lvl="1"/>
            <a:r>
              <a:rPr lang="en-US" dirty="0" smtClean="0"/>
              <a:t>Must protect participant privacy and confidentiality </a:t>
            </a:r>
          </a:p>
          <a:p>
            <a:pPr lvl="1"/>
            <a:r>
              <a:rPr lang="en-US" dirty="0" smtClean="0"/>
              <a:t>Must de-identify data / anonymize before data ingestion into an analysis tool (or dataset sharing through repositories or “reproducible research” articles)  </a:t>
            </a:r>
          </a:p>
          <a:p>
            <a:pPr lvl="1"/>
            <a:r>
              <a:rPr lang="en-US" dirty="0" smtClean="0"/>
              <a:t>Must offer opt-out function at any time (for IRB standards) </a:t>
            </a:r>
          </a:p>
          <a:p>
            <a:pPr lvl="1"/>
            <a:r>
              <a:rPr lang="en-US" dirty="0" smtClean="0"/>
              <a:t>Must anticipate potential harm and mitigate </a:t>
            </a:r>
            <a:endParaRPr lang="en-US" dirty="0"/>
          </a:p>
          <a:p>
            <a:r>
              <a:rPr lang="en-US" dirty="0" smtClean="0"/>
              <a:t>Online survey </a:t>
            </a:r>
            <a:r>
              <a:rPr lang="en-US" dirty="0"/>
              <a:t>m</a:t>
            </a:r>
            <a:r>
              <a:rPr lang="en-US" dirty="0" smtClean="0"/>
              <a:t>ust be fully comprehensible without survey taker intervention (designed to head off potential misinterpretation with additional opt-in data as needed)  </a:t>
            </a:r>
          </a:p>
          <a:p>
            <a:r>
              <a:rPr lang="en-US" dirty="0" smtClean="0"/>
              <a:t>Data usually a mix of quantitative and qualitative data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be exported as .csv, .</a:t>
            </a:r>
            <a:r>
              <a:rPr lang="en-US" dirty="0" err="1" smtClean="0"/>
              <a:t>docx</a:t>
            </a:r>
            <a:r>
              <a:rPr lang="en-US" dirty="0" smtClean="0"/>
              <a:t>, .pdf, and other file types </a:t>
            </a:r>
          </a:p>
          <a:p>
            <a:pPr lvl="1"/>
            <a:r>
              <a:rPr lang="en-US" dirty="0" smtClean="0"/>
              <a:t>May be partially exported in pre-made tables, charts, and graphs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999" y="187242"/>
            <a:ext cx="2141537" cy="189759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5729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xlsx</a:t>
            </a:r>
            <a:r>
              <a:rPr lang="en-US" dirty="0" smtClean="0"/>
              <a:t> data tables (for quant data) </a:t>
            </a:r>
          </a:p>
          <a:p>
            <a:r>
              <a:rPr lang="en-US" dirty="0" smtClean="0"/>
              <a:t>.csv text files, .doc and .</a:t>
            </a:r>
            <a:r>
              <a:rPr lang="en-US" dirty="0" err="1" smtClean="0"/>
              <a:t>docx</a:t>
            </a:r>
            <a:r>
              <a:rPr lang="en-US" dirty="0" smtClean="0"/>
              <a:t> text files  </a:t>
            </a:r>
          </a:p>
          <a:p>
            <a:r>
              <a:rPr lang="en-US" dirty="0" smtClean="0"/>
              <a:t>Some pre-extracted bar charts from the online survey systems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92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Purposes of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Targeted elicitation of information </a:t>
            </a:r>
          </a:p>
          <a:p>
            <a:pPr lvl="1"/>
            <a:r>
              <a:rPr lang="en-US" dirty="0" smtClean="0"/>
              <a:t>Achieving specific insights </a:t>
            </a:r>
          </a:p>
          <a:p>
            <a:r>
              <a:rPr lang="en-US" dirty="0" smtClean="0"/>
              <a:t>Applied for </a:t>
            </a:r>
            <a:r>
              <a:rPr lang="en-US" b="1" dirty="0" smtClean="0"/>
              <a:t>various practical purposes</a:t>
            </a:r>
            <a:r>
              <a:rPr lang="en-US" dirty="0" smtClean="0"/>
              <a:t>:  awareness, research, decision-making, vetting, historical understandings, and others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7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The Post-Event Review…?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and interview data are extracted from particular research designs and approaches…from particular contexts.  </a:t>
            </a:r>
          </a:p>
          <a:p>
            <a:r>
              <a:rPr lang="en-US" dirty="0" smtClean="0"/>
              <a:t>The way questions are asked affect the data and the structure of that data </a:t>
            </a:r>
          </a:p>
          <a:p>
            <a:r>
              <a:rPr lang="en-US" dirty="0" smtClean="0"/>
              <a:t>The research approach affects the way coding of that data should be done </a:t>
            </a:r>
          </a:p>
          <a:p>
            <a:r>
              <a:rPr lang="en-US" dirty="0" smtClean="0"/>
              <a:t>The research approach affects what is knowable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Structured, semi-structured, or unstructured (pre-written and non-changing…to play-it-by-ear)  </a:t>
            </a:r>
          </a:p>
          <a:p>
            <a:r>
              <a:rPr lang="en-US" dirty="0" smtClean="0"/>
              <a:t>Formal or informal </a:t>
            </a:r>
          </a:p>
          <a:p>
            <a:r>
              <a:rPr lang="en-US" dirty="0" smtClean="0"/>
              <a:t>Individual or group </a:t>
            </a:r>
          </a:p>
          <a:p>
            <a:r>
              <a:rPr lang="en-US" dirty="0" smtClean="0"/>
              <a:t>On-the-record, off-the-record (information usable but not publicly quotable or attributable back to the source) </a:t>
            </a:r>
          </a:p>
          <a:p>
            <a:r>
              <a:rPr lang="en-US" dirty="0"/>
              <a:t>May be conducted in the field; may be in a more controlled setting; may be </a:t>
            </a:r>
            <a:r>
              <a:rPr lang="en-US" dirty="0" smtClean="0"/>
              <a:t>conducted online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39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Videos, audios, and derived transcripts </a:t>
            </a:r>
          </a:p>
          <a:p>
            <a:r>
              <a:rPr lang="en-US" dirty="0"/>
              <a:t>I</a:t>
            </a:r>
            <a:r>
              <a:rPr lang="en-US" dirty="0" smtClean="0"/>
              <a:t>nterviewee-created materials</a:t>
            </a:r>
          </a:p>
          <a:p>
            <a:r>
              <a:rPr lang="en-US" dirty="0" smtClean="0"/>
              <a:t>Researcher notes, memos, and other recorded materials  </a:t>
            </a:r>
          </a:p>
          <a:p>
            <a:r>
              <a:rPr lang="en-US" dirty="0" smtClean="0"/>
              <a:t>…and others…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87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9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Purposes of Focus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elicitation of information from a </a:t>
            </a:r>
            <a:r>
              <a:rPr lang="en-US" b="1" dirty="0" smtClean="0"/>
              <a:t>homogeneous group </a:t>
            </a:r>
            <a:r>
              <a:rPr lang="en-US" dirty="0" smtClean="0"/>
              <a:t>(homogeneous based on a relevant dimension) targeted because of their </a:t>
            </a:r>
            <a:r>
              <a:rPr lang="en-US" b="1" dirty="0" smtClean="0"/>
              <a:t>access to particular types of information </a:t>
            </a:r>
            <a:r>
              <a:rPr lang="en-US" dirty="0" smtClean="0"/>
              <a:t>in a </a:t>
            </a:r>
            <a:r>
              <a:rPr lang="en-US" b="1" dirty="0" smtClean="0"/>
              <a:t>session or multiple sessions </a:t>
            </a:r>
            <a:r>
              <a:rPr lang="en-US" dirty="0" smtClean="0"/>
              <a:t>conducted by </a:t>
            </a:r>
            <a:r>
              <a:rPr lang="en-US" b="1" dirty="0" smtClean="0"/>
              <a:t>a non-directive interviewer</a:t>
            </a:r>
            <a:r>
              <a:rPr lang="en-US" dirty="0" smtClean="0"/>
              <a:t> (who uses sequenced questions, activities, and nuanced elicitation to acquire responses beyond intellectualized ones—such as emotions and unconscious behaviors)  </a:t>
            </a:r>
          </a:p>
          <a:p>
            <a:r>
              <a:rPr lang="en-US" dirty="0" smtClean="0"/>
              <a:t>Used for community outreach, brand testing, product testing, problem-solving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 the Focus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Usually 8 – 20 people, with preference towards fewer for manageability and coherence </a:t>
            </a:r>
          </a:p>
          <a:p>
            <a:r>
              <a:rPr lang="en-US" dirty="0" smtClean="0"/>
              <a:t>Homogeneous group based on a particular dimension (such as access to experiences and / or categorical biographical features); convenience sampling; quasi-experimental  </a:t>
            </a:r>
          </a:p>
          <a:p>
            <a:r>
              <a:rPr lang="en-US" dirty="0" smtClean="0"/>
              <a:t>Focus on comfort level of members in speaking and sharing </a:t>
            </a:r>
          </a:p>
          <a:p>
            <a:pPr lvl="1"/>
            <a:r>
              <a:rPr lang="en-US" dirty="0" smtClean="0"/>
              <a:t>May divide focus groups into different sexes, for full encouragement of information sharing </a:t>
            </a:r>
          </a:p>
          <a:p>
            <a:pPr lvl="1"/>
            <a:r>
              <a:rPr lang="en-US" dirty="0" smtClean="0"/>
              <a:t>Seat individuals who will likely not see each other again </a:t>
            </a:r>
          </a:p>
          <a:p>
            <a:pPr lvl="1"/>
            <a:r>
              <a:rPr lang="en-US" dirty="0" smtClean="0"/>
              <a:t>Avoid power differentials in the group (because of reactivity to power) </a:t>
            </a:r>
          </a:p>
          <a:p>
            <a:pPr lvl="1"/>
            <a:r>
              <a:rPr lang="en-US" dirty="0"/>
              <a:t>If cross-cultural context, many efforts for cultural sensitivity with information from informants and native speakers</a:t>
            </a:r>
          </a:p>
          <a:p>
            <a:r>
              <a:rPr lang="en-US" dirty="0" smtClean="0"/>
              <a:t>May have to “over-sample” for wider geographic reach (Krueger &amp; Casey, 2013, p. 27)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Researcher Role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Researcher:  “moderator</a:t>
            </a:r>
            <a:r>
              <a:rPr lang="en-US" dirty="0"/>
              <a:t>, listener, observer, analyst” </a:t>
            </a:r>
            <a:r>
              <a:rPr lang="en-US" dirty="0" smtClean="0"/>
              <a:t>(Krueger &amp; Casey, 2013, p</a:t>
            </a:r>
            <a:r>
              <a:rPr lang="en-US" dirty="0"/>
              <a:t>. </a:t>
            </a:r>
            <a:r>
              <a:rPr lang="en-US" dirty="0" smtClean="0"/>
              <a:t>7)</a:t>
            </a:r>
          </a:p>
          <a:p>
            <a:pPr lvl="1"/>
            <a:r>
              <a:rPr lang="en-US" dirty="0" smtClean="0"/>
              <a:t>Encourages all to speak early on, so some do not lapse into silence for the session (Krueger &amp; Casey, 2013, p. 39) </a:t>
            </a:r>
          </a:p>
          <a:p>
            <a:pPr lvl="1"/>
            <a:r>
              <a:rPr lang="en-US" dirty="0" smtClean="0"/>
              <a:t>Does not share his or her opinion or any biasing expressions or body language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ust </a:t>
            </a:r>
            <a:r>
              <a:rPr lang="en-US" dirty="0"/>
              <a:t>be able to handle high </a:t>
            </a:r>
            <a:r>
              <a:rPr lang="en-US" dirty="0" smtClean="0"/>
              <a:t>affect or emotions </a:t>
            </a:r>
            <a:r>
              <a:rPr lang="en-US" dirty="0"/>
              <a:t>(if the research calls for stressors) </a:t>
            </a:r>
            <a:endParaRPr lang="en-US" dirty="0" smtClean="0"/>
          </a:p>
          <a:p>
            <a:pPr lvl="1"/>
            <a:r>
              <a:rPr lang="en-US" dirty="0" smtClean="0"/>
              <a:t>Must handle dominant </a:t>
            </a:r>
            <a:r>
              <a:rPr lang="en-US" dirty="0"/>
              <a:t>personalities </a:t>
            </a:r>
            <a:endParaRPr lang="en-US" dirty="0" smtClean="0"/>
          </a:p>
          <a:p>
            <a:pPr lvl="1"/>
            <a:r>
              <a:rPr lang="en-US" dirty="0" smtClean="0"/>
              <a:t>Must encourage variant opinions </a:t>
            </a:r>
          </a:p>
          <a:p>
            <a:pPr lvl="1"/>
            <a:r>
              <a:rPr lang="en-US" dirty="0" smtClean="0"/>
              <a:t>Must be comfortable with serendipity and interaction effects among the participants </a:t>
            </a:r>
          </a:p>
          <a:p>
            <a:pPr lvl="1"/>
            <a:r>
              <a:rPr lang="en-US" dirty="0" smtClean="0"/>
              <a:t>Should “reality check” understandings with participants during the session (Krueger &amp; Casey, 2013, p. 189)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5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Elicitation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design test questions and elicitations </a:t>
            </a:r>
            <a:r>
              <a:rPr lang="en-US" dirty="0" smtClean="0"/>
              <a:t>(like prompts or activities) that </a:t>
            </a:r>
            <a:r>
              <a:rPr lang="en-US" dirty="0"/>
              <a:t>result in usable data </a:t>
            </a:r>
            <a:endParaRPr lang="en-US" dirty="0" smtClean="0"/>
          </a:p>
          <a:p>
            <a:pPr lvl="1"/>
            <a:r>
              <a:rPr lang="en-US" dirty="0" smtClean="0"/>
              <a:t>Must generally include a catch-all question at the end to make sure nothing was missed </a:t>
            </a:r>
            <a:endParaRPr lang="en-US" dirty="0"/>
          </a:p>
          <a:p>
            <a:r>
              <a:rPr lang="en-US" dirty="0"/>
              <a:t>Must design a “questioning route” or sequence that makes sense to </a:t>
            </a:r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Should ask questions answerable by the particular group </a:t>
            </a:r>
          </a:p>
          <a:p>
            <a:pPr lvl="1"/>
            <a:r>
              <a:rPr lang="en-US" dirty="0" smtClean="0"/>
              <a:t>Should run positive questions first and negative ones later </a:t>
            </a:r>
          </a:p>
          <a:p>
            <a:pPr lvl="1"/>
            <a:r>
              <a:rPr lang="en-US" dirty="0" smtClean="0"/>
              <a:t>Should run simpler questions first and more difficult ones later </a:t>
            </a:r>
          </a:p>
          <a:p>
            <a:r>
              <a:rPr lang="en-US" dirty="0" smtClean="0"/>
              <a:t>Must design activities that get at more elusive information (such as emotions or unconscious ideas)  </a:t>
            </a:r>
          </a:p>
          <a:p>
            <a:r>
              <a:rPr lang="en-US" dirty="0" smtClean="0"/>
              <a:t>Should pilot-test draft questions and dry-run processes (and pacing) with individuals most similar to those who would likely take part in the actual focus groups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7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Methods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Face-to-Face (F2F)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Video-recording </a:t>
            </a:r>
            <a:r>
              <a:rPr lang="en-US" dirty="0"/>
              <a:t>(may be unobtrusive and through one-way mirrors), audio recording, human coders, participant </a:t>
            </a:r>
            <a:r>
              <a:rPr lang="en-US" dirty="0" smtClean="0"/>
              <a:t>writing</a:t>
            </a:r>
          </a:p>
          <a:p>
            <a:r>
              <a:rPr lang="en-US" dirty="0" smtClean="0"/>
              <a:t>May be captured by computers if used in the session </a:t>
            </a:r>
          </a:p>
          <a:p>
            <a:r>
              <a:rPr lang="en-US" dirty="0" smtClean="0"/>
              <a:t>Researcher observations (and journaling or memo-</a:t>
            </a:r>
            <a:r>
              <a:rPr lang="en-US" dirty="0" err="1" smtClean="0"/>
              <a:t>ing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/>
              <a:t>Online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Synchronous and live (facilitated); asynchronous (may be facilitated or non-facilitated) </a:t>
            </a:r>
          </a:p>
          <a:p>
            <a:r>
              <a:rPr lang="en-US" dirty="0" smtClean="0"/>
              <a:t>Web session recording </a:t>
            </a:r>
          </a:p>
          <a:p>
            <a:r>
              <a:rPr lang="en-US" dirty="0" smtClean="0"/>
              <a:t>Transcription (full or abridged)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“Verbal </a:t>
            </a:r>
            <a:r>
              <a:rPr lang="en-US" dirty="0"/>
              <a:t>exchange </a:t>
            </a:r>
            <a:r>
              <a:rPr lang="en-US" dirty="0" smtClean="0"/>
              <a:t>coding” may be one approach to coding the data (</a:t>
            </a:r>
            <a:r>
              <a:rPr lang="en-US" dirty="0" err="1" smtClean="0"/>
              <a:t>Saldaña</a:t>
            </a:r>
            <a:r>
              <a:rPr lang="en-US" dirty="0" smtClean="0"/>
              <a:t>, 2013, pp. 136 – 141)  </a:t>
            </a:r>
            <a:endParaRPr lang="en-US" dirty="0"/>
          </a:p>
          <a:p>
            <a:r>
              <a:rPr lang="en-US" dirty="0" smtClean="0"/>
              <a:t>Researchers cannot assert beyond where the information will go.  </a:t>
            </a:r>
          </a:p>
          <a:p>
            <a:r>
              <a:rPr lang="en-US" dirty="0" smtClean="0"/>
              <a:t>They…</a:t>
            </a:r>
          </a:p>
          <a:p>
            <a:pPr lvl="1"/>
            <a:r>
              <a:rPr lang="en-US" dirty="0" smtClean="0"/>
              <a:t>cannot generalize from the findings.  </a:t>
            </a:r>
          </a:p>
          <a:p>
            <a:pPr lvl="1"/>
            <a:r>
              <a:rPr lang="en-US" dirty="0" smtClean="0"/>
              <a:t>cannot stereotype participants to “stand in” for others of the same racial background, ethnic background, demographic group, social class, etc.  </a:t>
            </a:r>
          </a:p>
          <a:p>
            <a:pPr lvl="1"/>
            <a:r>
              <a:rPr lang="en-US" dirty="0" smtClean="0"/>
              <a:t>should describe the research in sufficient detail so that it is theoretically and practically replicable.  </a:t>
            </a:r>
          </a:p>
          <a:p>
            <a:pPr lvl="1"/>
            <a:r>
              <a:rPr lang="en-US" dirty="0" smtClean="0"/>
              <a:t>should avoid any potential </a:t>
            </a:r>
            <a:r>
              <a:rPr lang="en-US" dirty="0" err="1" smtClean="0"/>
              <a:t>mis</a:t>
            </a:r>
            <a:r>
              <a:rPr lang="en-US" dirty="0" smtClean="0"/>
              <a:t>-use of the results or findings.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hould use the research to benefit participants.  </a:t>
            </a:r>
          </a:p>
          <a:p>
            <a:pPr marL="128016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9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Difficulty in finding individuals who fit a particular requirement (characteristic or experience) </a:t>
            </a:r>
          </a:p>
          <a:p>
            <a:r>
              <a:rPr lang="en-US" dirty="0" smtClean="0"/>
              <a:t>Quasi-experimental study does not result in generalizable results </a:t>
            </a:r>
          </a:p>
          <a:p>
            <a:r>
              <a:rPr lang="en-US" dirty="0" smtClean="0"/>
              <a:t>Challenges in setting up incentive structures to encourage participation </a:t>
            </a:r>
          </a:p>
          <a:p>
            <a:r>
              <a:rPr lang="en-US" dirty="0" smtClean="0"/>
              <a:t>Need to protect participant privacy </a:t>
            </a:r>
          </a:p>
          <a:p>
            <a:r>
              <a:rPr lang="en-US" dirty="0" smtClean="0"/>
              <a:t>Must run focus groups as many times as needed to get to the desired data (to the point of “saturation,” p. 21) </a:t>
            </a:r>
          </a:p>
          <a:p>
            <a:r>
              <a:rPr lang="en-US" dirty="0" smtClean="0"/>
              <a:t>Costs of hosting focus groups </a:t>
            </a:r>
          </a:p>
          <a:p>
            <a:r>
              <a:rPr lang="en-US" dirty="0" smtClean="0"/>
              <a:t>If working with community partners, need to ensure that they also follow IRB guidelines and other policies and laws at K-State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 methods </a:t>
            </a:r>
            <a:endParaRPr lang="en-US" i="1" dirty="0"/>
          </a:p>
          <a:p>
            <a:r>
              <a:rPr lang="en-US" dirty="0"/>
              <a:t>Generic information about…:  </a:t>
            </a:r>
          </a:p>
          <a:p>
            <a:pPr lvl="1"/>
            <a:r>
              <a:rPr lang="en-US" dirty="0"/>
              <a:t>Surveys</a:t>
            </a:r>
          </a:p>
          <a:p>
            <a:pPr lvl="1"/>
            <a:r>
              <a:rPr lang="en-US" dirty="0"/>
              <a:t>Interviews</a:t>
            </a:r>
          </a:p>
          <a:p>
            <a:pPr lvl="1"/>
            <a:r>
              <a:rPr lang="en-US" dirty="0"/>
              <a:t>Focus Groups </a:t>
            </a:r>
          </a:p>
          <a:p>
            <a:r>
              <a:rPr lang="en-US" dirty="0" err="1"/>
              <a:t>NVivo</a:t>
            </a:r>
            <a:r>
              <a:rPr lang="en-US" dirty="0"/>
              <a:t> 10 demos </a:t>
            </a:r>
          </a:p>
          <a:p>
            <a:endParaRPr lang="en-US" dirty="0"/>
          </a:p>
          <a:p>
            <a:pPr lvl="1"/>
            <a:r>
              <a:rPr lang="en-US" b="1" dirty="0"/>
              <a:t>Disclaimer</a:t>
            </a:r>
            <a:r>
              <a:rPr lang="en-US" dirty="0"/>
              <a:t>: This slideshow is only a first rough-cut to set the stage.  For most, this is a refresher.  The main message is that various types of research procedures </a:t>
            </a:r>
            <a:r>
              <a:rPr lang="en-US" dirty="0" smtClean="0"/>
              <a:t>result in different </a:t>
            </a:r>
            <a:r>
              <a:rPr lang="en-US" dirty="0"/>
              <a:t>types of information </a:t>
            </a:r>
            <a:r>
              <a:rPr lang="en-US" dirty="0" smtClean="0"/>
              <a:t>that may </a:t>
            </a:r>
            <a:r>
              <a:rPr lang="en-US" dirty="0"/>
              <a:t>be analyzed in particular accepted ways, with limited particular assertions possible.  The </a:t>
            </a:r>
            <a:r>
              <a:rPr lang="en-US" dirty="0" err="1"/>
              <a:t>assertability</a:t>
            </a:r>
            <a:r>
              <a:rPr lang="en-US" dirty="0"/>
              <a:t> of the data comes from theory and method, domain practices, and other elements, and not the data analytic tool (</a:t>
            </a:r>
            <a:r>
              <a:rPr lang="en-US" dirty="0" err="1"/>
              <a:t>NVivo</a:t>
            </a:r>
            <a:r>
              <a:rPr lang="en-US" dirty="0"/>
              <a:t>) per se.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1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Transcripts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Audio files</a:t>
            </a:r>
          </a:p>
          <a:p>
            <a:r>
              <a:rPr lang="en-US" dirty="0" smtClean="0"/>
              <a:t>Notes </a:t>
            </a:r>
          </a:p>
          <a:p>
            <a:r>
              <a:rPr lang="en-US" dirty="0" smtClean="0"/>
              <a:t>Participant-created artifacts</a:t>
            </a:r>
          </a:p>
          <a:p>
            <a:r>
              <a:rPr lang="en-US" dirty="0" smtClean="0"/>
              <a:t>Participant performance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and </a:t>
            </a:r>
            <a:r>
              <a:rPr lang="en-US" dirty="0" err="1" smtClean="0"/>
              <a:t>Nvivo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7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Parametric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 of a Gaussian “bell curve” as the underlying data structure</a:t>
            </a:r>
          </a:p>
          <a:p>
            <a:pPr lvl="1"/>
            <a:r>
              <a:rPr lang="en-US" dirty="0" smtClean="0"/>
              <a:t>Need for statistical significance </a:t>
            </a:r>
          </a:p>
          <a:p>
            <a:pPr lvl="1"/>
            <a:r>
              <a:rPr lang="en-US" dirty="0" smtClean="0"/>
              <a:t>Ability to reject the null hypothesis  </a:t>
            </a:r>
          </a:p>
          <a:p>
            <a:r>
              <a:rPr lang="en-US" dirty="0" smtClean="0">
                <a:hlinkClick r:id="rId2"/>
              </a:rPr>
              <a:t>Univariate data:  descriptive statistical </a:t>
            </a:r>
            <a:r>
              <a:rPr lang="en-US" dirty="0" smtClean="0"/>
              <a:t>measures (of a population based on findings from a random or stratified random sample), such as arithmetic mean (central tendency), median, standard deviation (statistical dispersion), variance, min-max (range), </a:t>
            </a:r>
            <a:r>
              <a:rPr lang="en-US" dirty="0" smtClean="0">
                <a:hlinkClick r:id="rId3"/>
              </a:rPr>
              <a:t>confidence interval</a:t>
            </a:r>
            <a:r>
              <a:rPr lang="en-US" dirty="0" smtClean="0"/>
              <a:t> (for single or repeated sampling), and others </a:t>
            </a:r>
          </a:p>
          <a:p>
            <a:r>
              <a:rPr lang="en-US" dirty="0" smtClean="0"/>
              <a:t>Inferential or inductive statistics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Parametric </a:t>
            </a:r>
            <a:r>
              <a:rPr lang="en-US" dirty="0" smtClean="0"/>
              <a:t>Data</a:t>
            </a:r>
            <a:r>
              <a:rPr lang="en-US" sz="2500" dirty="0" smtClean="0"/>
              <a:t> (cont.)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Bivariate data:  If </a:t>
            </a:r>
            <a:r>
              <a:rPr lang="en-US" dirty="0"/>
              <a:t>conducting a linear regression to compare an independent variable </a:t>
            </a:r>
            <a:r>
              <a:rPr lang="en-US" dirty="0" smtClean="0"/>
              <a:t>(IV) and </a:t>
            </a:r>
            <a:r>
              <a:rPr lang="en-US" dirty="0"/>
              <a:t>a potential association with a dependent </a:t>
            </a:r>
            <a:r>
              <a:rPr lang="en-US" dirty="0" smtClean="0"/>
              <a:t>variable (IV), </a:t>
            </a:r>
            <a:r>
              <a:rPr lang="en-US" dirty="0"/>
              <a:t>you’ll need paired data with the IV on the x-axis and the DV on the y-axis, the paired data plotted, and a line drawn based on the least-squares method…and a study of the “scatter” of the plotted data, whether a line exists, whether a line is linear or curvilinear, whether the line slope is positive or negative, and so on </a:t>
            </a:r>
          </a:p>
          <a:p>
            <a:r>
              <a:rPr lang="en-US" dirty="0">
                <a:hlinkClick r:id="rId2"/>
              </a:rPr>
              <a:t>Pearson product-moment correlation</a:t>
            </a:r>
            <a:r>
              <a:rPr lang="en-US" dirty="0"/>
              <a:t> (Pearson’s r):  analysis of associations between two </a:t>
            </a:r>
            <a:r>
              <a:rPr lang="en-US" dirty="0" smtClean="0"/>
              <a:t>variables (based on SDs from the expected mean); </a:t>
            </a:r>
            <a:r>
              <a:rPr lang="en-US" dirty="0"/>
              <a:t>co-variance of two variables divided by the product of their standard deviations; measures linear dependence between two variables; “the standardizing of covariance between -1 and 1”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Parametric Data</a:t>
            </a:r>
            <a:r>
              <a:rPr lang="en-US" sz="2500" dirty="0"/>
              <a:t>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Multivariate data:  If conducting a factor analysis (from survey data), minimize factors with a principal components analysis (a form of data reduction) and to identify potential multi-</a:t>
            </a:r>
            <a:r>
              <a:rPr lang="en-US" dirty="0" err="1"/>
              <a:t>collinearity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ANOVAs (analyses of variance) </a:t>
            </a:r>
            <a:endParaRPr lang="en-US" dirty="0"/>
          </a:p>
          <a:p>
            <a:pPr lvl="1"/>
            <a:r>
              <a:rPr lang="en-US" dirty="0" smtClean="0"/>
              <a:t>MANOVAs (multivariate analysis of variance), </a:t>
            </a:r>
            <a:r>
              <a:rPr lang="en-US" dirty="0"/>
              <a:t>and others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Non-parametric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Assumption of discrete data range and expected average as the underlying data structure </a:t>
            </a:r>
          </a:p>
          <a:p>
            <a:pPr lvl="1"/>
            <a:r>
              <a:rPr lang="en-US" dirty="0" smtClean="0"/>
              <a:t>Ability to assert an observable effect beyond chance </a:t>
            </a:r>
          </a:p>
          <a:p>
            <a:r>
              <a:rPr lang="en-US" dirty="0" smtClean="0">
                <a:hlinkClick r:id="rId2"/>
              </a:rPr>
              <a:t>Chi-square test (table) </a:t>
            </a:r>
            <a:r>
              <a:rPr lang="en-US" dirty="0" smtClean="0"/>
              <a:t>and the calculation of the expected values if there is no effect (or the likelihood of the categorical data spread based on chance alone, or the probability based on just </a:t>
            </a:r>
          </a:p>
          <a:p>
            <a:r>
              <a:rPr lang="en-US" dirty="0"/>
              <a:t>If sample size too small for a </a:t>
            </a:r>
            <a:r>
              <a:rPr lang="en-US" dirty="0">
                <a:hlinkClick r:id="rId3"/>
              </a:rPr>
              <a:t>t-test</a:t>
            </a:r>
            <a:r>
              <a:rPr lang="en-US" dirty="0"/>
              <a:t>, the </a:t>
            </a:r>
            <a:r>
              <a:rPr lang="en-US" dirty="0">
                <a:hlinkClick r:id="rId4"/>
              </a:rPr>
              <a:t>Mann-Whitney U test </a:t>
            </a:r>
            <a:r>
              <a:rPr lang="en-US" dirty="0"/>
              <a:t>(</a:t>
            </a:r>
            <a:r>
              <a:rPr lang="en-US" dirty="0" err="1"/>
              <a:t>Wilcoxian</a:t>
            </a:r>
            <a:r>
              <a:rPr lang="en-US" dirty="0"/>
              <a:t> rank sum</a:t>
            </a:r>
            <a:r>
              <a:rPr lang="en-US" dirty="0" smtClean="0"/>
              <a:t>), with data compared against what one would find based on alternative and competing hypotheses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Non-parametric Data</a:t>
            </a:r>
            <a:r>
              <a:rPr lang="en-US" sz="2500" dirty="0"/>
              <a:t> </a:t>
            </a:r>
            <a:r>
              <a:rPr lang="en-US" sz="2500" dirty="0" smtClean="0"/>
              <a:t>(cont.)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Spearman’s rho (rank order correlation) </a:t>
            </a:r>
            <a:r>
              <a:rPr lang="en-US" dirty="0"/>
              <a:t>for categorical data that is set up on an ordinal (rank) scale (two sets of non-parametric ranks)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Pearson’s r </a:t>
            </a:r>
            <a:r>
              <a:rPr lang="en-US" dirty="0" smtClean="0"/>
              <a:t>“</a:t>
            </a:r>
            <a:r>
              <a:rPr lang="en-US" dirty="0" smtClean="0">
                <a:hlinkClick r:id="rId4"/>
              </a:rPr>
              <a:t>bootstrap</a:t>
            </a:r>
            <a:r>
              <a:rPr lang="en-US" dirty="0" smtClean="0"/>
              <a:t>” for qualitative data:  </a:t>
            </a:r>
            <a:endParaRPr lang="en-US" dirty="0"/>
          </a:p>
          <a:p>
            <a:r>
              <a:rPr lang="en-US" dirty="0" smtClean="0">
                <a:hlinkClick r:id="rId5"/>
              </a:rPr>
              <a:t>“</a:t>
            </a:r>
            <a:r>
              <a:rPr lang="en-US" dirty="0">
                <a:hlinkClick r:id="rId5"/>
              </a:rPr>
              <a:t>Non-parametric statistics.”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2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Analysis (for Textual Data)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Extant themes*</a:t>
            </a:r>
          </a:p>
          <a:p>
            <a:r>
              <a:rPr lang="en-US" dirty="0" smtClean="0"/>
              <a:t>Use of language (“in vivo” coding by using the language of the respondents for codes) </a:t>
            </a:r>
          </a:p>
          <a:p>
            <a:r>
              <a:rPr lang="en-US" dirty="0" smtClean="0"/>
              <a:t>Direction and strength of sentiment; “emotion coding”; attitudes and beliefs  </a:t>
            </a:r>
          </a:p>
          <a:p>
            <a:r>
              <a:rPr lang="en-US" dirty="0" smtClean="0"/>
              <a:t>Causal attribution analysis* </a:t>
            </a:r>
          </a:p>
          <a:p>
            <a:r>
              <a:rPr lang="en-US" dirty="0" smtClean="0"/>
              <a:t>Comparisons across categories of cases / individuals (for theoretical generalizability)</a:t>
            </a:r>
          </a:p>
          <a:p>
            <a:r>
              <a:rPr lang="en-US" dirty="0" smtClean="0"/>
              <a:t>Quotable insights (to use in the “reporting out” phase)* </a:t>
            </a:r>
          </a:p>
          <a:p>
            <a:pPr marL="128016" lvl="1" indent="0">
              <a:buNone/>
            </a:pPr>
            <a:r>
              <a:rPr lang="en-US" dirty="0" smtClean="0"/>
              <a:t> </a:t>
            </a:r>
          </a:p>
          <a:p>
            <a:pPr marL="128016" lvl="1" indent="0">
              <a:buNone/>
            </a:pPr>
            <a:r>
              <a:rPr lang="en-US" dirty="0"/>
              <a:t>	</a:t>
            </a:r>
            <a:r>
              <a:rPr lang="en-US" dirty="0" smtClean="0"/>
              <a:t>* Common “generic” elements that are extracted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0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Analysis (for Textual Data) </a:t>
            </a:r>
            <a:r>
              <a:rPr lang="en-US" sz="2500" dirty="0" smtClean="0"/>
              <a:t>(cont.)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Semantic </a:t>
            </a:r>
            <a:r>
              <a:rPr lang="en-US" dirty="0" smtClean="0"/>
              <a:t>analysis:  strict inclusion; spatial; cause-effect; rationale; location for action; function; means-end; sequence; attribution (</a:t>
            </a:r>
            <a:r>
              <a:rPr lang="en-US" dirty="0" err="1" smtClean="0"/>
              <a:t>Spradley</a:t>
            </a:r>
            <a:r>
              <a:rPr lang="en-US" dirty="0" smtClean="0"/>
              <a:t>, 1979, as cited in Miles, </a:t>
            </a:r>
            <a:r>
              <a:rPr lang="en-US" dirty="0" err="1" smtClean="0"/>
              <a:t>Huberman</a:t>
            </a:r>
            <a:r>
              <a:rPr lang="en-US" dirty="0" smtClean="0"/>
              <a:t>, &amp; </a:t>
            </a:r>
            <a:r>
              <a:rPr lang="en-US" dirty="0" err="1" smtClean="0"/>
              <a:t>Saldaña</a:t>
            </a:r>
            <a:r>
              <a:rPr lang="en-US" dirty="0" smtClean="0"/>
              <a:t>, 2014, p. 179)  </a:t>
            </a:r>
          </a:p>
          <a:p>
            <a:r>
              <a:rPr lang="en-US" dirty="0" smtClean="0"/>
              <a:t>Display-based analyses:  matrix analyses, network analyses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75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Second Cycle Coding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Cycle (Initial)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(aka the coding nodes) </a:t>
            </a:r>
          </a:p>
          <a:p>
            <a:r>
              <a:rPr lang="en-US" dirty="0" smtClean="0"/>
              <a:t>Descriptive</a:t>
            </a:r>
          </a:p>
          <a:p>
            <a:r>
              <a:rPr lang="en-US" dirty="0" smtClean="0"/>
              <a:t>In vivo coding</a:t>
            </a:r>
          </a:p>
          <a:p>
            <a:r>
              <a:rPr lang="en-US" dirty="0" smtClean="0"/>
              <a:t>Process coding</a:t>
            </a:r>
          </a:p>
          <a:p>
            <a:r>
              <a:rPr lang="en-US" dirty="0" smtClean="0"/>
              <a:t>Emotion coding</a:t>
            </a:r>
          </a:p>
          <a:p>
            <a:r>
              <a:rPr lang="en-US" dirty="0" smtClean="0"/>
              <a:t>Values coding </a:t>
            </a:r>
          </a:p>
          <a:p>
            <a:r>
              <a:rPr lang="en-US" dirty="0" smtClean="0"/>
              <a:t>Evaluation coding </a:t>
            </a:r>
          </a:p>
          <a:p>
            <a:r>
              <a:rPr lang="en-US" dirty="0"/>
              <a:t>Dramaturgical coding </a:t>
            </a:r>
          </a:p>
          <a:p>
            <a:r>
              <a:rPr lang="en-US" dirty="0"/>
              <a:t>Holistic coding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Second Cycle (Follow-on)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(aka “Pattern Codes,” the organization of the coded nodes) </a:t>
            </a:r>
          </a:p>
          <a:p>
            <a:r>
              <a:rPr lang="en-US" sz="2000" dirty="0" smtClean="0"/>
              <a:t>Categories or themes</a:t>
            </a:r>
          </a:p>
          <a:p>
            <a:r>
              <a:rPr lang="en-US" sz="2000" dirty="0" smtClean="0"/>
              <a:t>Causes / explanations </a:t>
            </a:r>
          </a:p>
          <a:p>
            <a:r>
              <a:rPr lang="en-US" sz="2000" dirty="0" smtClean="0"/>
              <a:t>Relationships among people </a:t>
            </a:r>
          </a:p>
          <a:p>
            <a:r>
              <a:rPr lang="en-US" sz="2000" dirty="0" smtClean="0"/>
              <a:t>Theoretical constructs </a:t>
            </a:r>
            <a:r>
              <a:rPr lang="en-US" sz="2000" dirty="0"/>
              <a:t>(Miles, </a:t>
            </a:r>
            <a:r>
              <a:rPr lang="en-US" sz="2000" dirty="0" err="1"/>
              <a:t>Huberman</a:t>
            </a:r>
            <a:r>
              <a:rPr lang="en-US" sz="2000" dirty="0"/>
              <a:t>, &amp; </a:t>
            </a:r>
            <a:r>
              <a:rPr lang="en-US" sz="2000" dirty="0" err="1"/>
              <a:t>Saldaña</a:t>
            </a:r>
            <a:r>
              <a:rPr lang="en-US" sz="2000" dirty="0"/>
              <a:t>, 2014, </a:t>
            </a:r>
            <a:r>
              <a:rPr lang="en-US" sz="2000" dirty="0" smtClean="0"/>
              <a:t>p. 87)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(Generic) Research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Conceptualization:  Research Objectives, Research Questions, Hypotheses </a:t>
            </a:r>
          </a:p>
          <a:p>
            <a:r>
              <a:rPr lang="en-US" dirty="0" smtClean="0"/>
              <a:t>Review of the Literature (annotation and write-up) </a:t>
            </a:r>
          </a:p>
          <a:p>
            <a:r>
              <a:rPr lang="en-US" dirty="0" smtClean="0"/>
              <a:t>Research Design (methodology) </a:t>
            </a:r>
          </a:p>
          <a:p>
            <a:r>
              <a:rPr lang="en-US" dirty="0" smtClean="0"/>
              <a:t>Instrumentation (design and pilot-testing) </a:t>
            </a:r>
          </a:p>
          <a:p>
            <a:r>
              <a:rPr lang="en-US" dirty="0" smtClean="0"/>
              <a:t>Sampling (selection of respondents) </a:t>
            </a:r>
          </a:p>
          <a:p>
            <a:r>
              <a:rPr lang="en-US" dirty="0" smtClean="0"/>
              <a:t>Research </a:t>
            </a:r>
          </a:p>
          <a:p>
            <a:r>
              <a:rPr lang="en-US" dirty="0" smtClean="0"/>
              <a:t>Data Collection (sometimes multi-method, mixed method; form of data affects analysis)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Follow-up (if needed)</a:t>
            </a:r>
          </a:p>
          <a:p>
            <a:r>
              <a:rPr lang="en-US" dirty="0" smtClean="0"/>
              <a:t>Data </a:t>
            </a:r>
            <a:r>
              <a:rPr lang="en-US" dirty="0"/>
              <a:t>Visualization </a:t>
            </a:r>
          </a:p>
          <a:p>
            <a:r>
              <a:rPr lang="en-US" dirty="0" smtClean="0"/>
              <a:t>Data </a:t>
            </a:r>
            <a:r>
              <a:rPr lang="en-US" dirty="0"/>
              <a:t>Analysis (quantitative and qualitative </a:t>
            </a:r>
            <a:r>
              <a:rPr lang="en-US" dirty="0" smtClean="0"/>
              <a:t>methods)</a:t>
            </a:r>
          </a:p>
          <a:p>
            <a:r>
              <a:rPr lang="en-US" dirty="0" smtClean="0"/>
              <a:t>Discussion </a:t>
            </a:r>
          </a:p>
          <a:p>
            <a:r>
              <a:rPr lang="en-US" dirty="0" smtClean="0"/>
              <a:t>Reporting Out </a:t>
            </a:r>
          </a:p>
          <a:p>
            <a:r>
              <a:rPr lang="en-US" dirty="0" smtClean="0"/>
              <a:t>Future Research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92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Second Cycle </a:t>
            </a:r>
            <a:r>
              <a:rPr lang="en-US" dirty="0" smtClean="0"/>
              <a:t>Coding</a:t>
            </a:r>
            <a:r>
              <a:rPr lang="en-US" sz="2500" dirty="0" smtClean="0"/>
              <a:t> (cont.)</a:t>
            </a:r>
            <a:endParaRPr lang="en-US" sz="2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Cycle (Initial)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Provisional coding  </a:t>
            </a:r>
          </a:p>
          <a:p>
            <a:r>
              <a:rPr lang="en-US" dirty="0"/>
              <a:t>Hypothesis coding </a:t>
            </a:r>
          </a:p>
          <a:p>
            <a:r>
              <a:rPr lang="en-US" dirty="0"/>
              <a:t>Protocol coding </a:t>
            </a:r>
          </a:p>
          <a:p>
            <a:r>
              <a:rPr lang="en-US" dirty="0"/>
              <a:t>Causation coding </a:t>
            </a:r>
          </a:p>
          <a:p>
            <a:r>
              <a:rPr lang="en-US" dirty="0"/>
              <a:t>Attribute coding </a:t>
            </a:r>
          </a:p>
          <a:p>
            <a:r>
              <a:rPr lang="en-US" dirty="0"/>
              <a:t>Magnitude coding </a:t>
            </a:r>
          </a:p>
          <a:p>
            <a:r>
              <a:rPr lang="en-US" dirty="0" err="1" smtClean="0"/>
              <a:t>Subcoding</a:t>
            </a:r>
            <a:endParaRPr lang="en-US" dirty="0"/>
          </a:p>
          <a:p>
            <a:r>
              <a:rPr lang="en-US" dirty="0" smtClean="0"/>
              <a:t>Simultaneous coding </a:t>
            </a:r>
            <a:r>
              <a:rPr lang="en-US" dirty="0"/>
              <a:t>(Miles, </a:t>
            </a:r>
            <a:r>
              <a:rPr lang="en-US" dirty="0" err="1"/>
              <a:t>Huberman</a:t>
            </a:r>
            <a:r>
              <a:rPr lang="en-US" dirty="0"/>
              <a:t>, &amp; </a:t>
            </a:r>
            <a:r>
              <a:rPr lang="en-US" dirty="0" err="1"/>
              <a:t>Saldaña</a:t>
            </a:r>
            <a:r>
              <a:rPr lang="en-US" dirty="0"/>
              <a:t>, 2014, pp. 74 – 81)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Second Cycle (Follow-on)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Out:  Proper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Correct data representations (text, visualizations, videos, and interactive pieces) </a:t>
            </a:r>
          </a:p>
          <a:p>
            <a:r>
              <a:rPr lang="en-US" dirty="0" smtClean="0"/>
              <a:t>Clear labels on all visualizations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xplanatory legends </a:t>
            </a:r>
          </a:p>
          <a:p>
            <a:pPr lvl="1"/>
            <a:r>
              <a:rPr lang="en-US" dirty="0" smtClean="0"/>
              <a:t>Lead-up and lead-away texts explaining the data visualizations (efforts to head off negative learning or misunderstandings from the data; controlling for false inferences)  </a:t>
            </a:r>
          </a:p>
          <a:p>
            <a:r>
              <a:rPr lang="en-US" dirty="0" smtClean="0"/>
              <a:t>“Triangulation” of data from various sources </a:t>
            </a:r>
          </a:p>
          <a:p>
            <a:r>
              <a:rPr lang="en-US" dirty="0" smtClean="0"/>
              <a:t>Considering competing explanations for the observed data </a:t>
            </a:r>
          </a:p>
          <a:p>
            <a:r>
              <a:rPr lang="en-US" dirty="0" smtClean="0"/>
              <a:t>Proper qualifications of the data </a:t>
            </a:r>
          </a:p>
          <a:p>
            <a:r>
              <a:rPr lang="en-US" dirty="0" smtClean="0"/>
              <a:t>Higher standards for assertions of </a:t>
            </a:r>
            <a:r>
              <a:rPr lang="en-US" dirty="0" err="1" smtClean="0"/>
              <a:t>predictivity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Acknowledged point-of-view (POV) of the researcher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“Surveys and Interviews in </a:t>
            </a:r>
            <a:r>
              <a:rPr lang="en-US" dirty="0" err="1" smtClean="0"/>
              <a:t>NVivo</a:t>
            </a:r>
            <a:r>
              <a:rPr lang="en-US" dirty="0" smtClean="0"/>
              <a:t>”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5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DEMO:  Pre-Ingestion into </a:t>
            </a:r>
            <a:r>
              <a:rPr lang="en-US" dirty="0" err="1" smtClean="0"/>
              <a:t>NVivo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Transcription of audio and video files </a:t>
            </a:r>
          </a:p>
          <a:p>
            <a:pPr lvl="1"/>
            <a:r>
              <a:rPr lang="en-US" dirty="0" smtClean="0"/>
              <a:t>Machine-based transcription with human review and double-check; manual coding with review and double-check</a:t>
            </a:r>
          </a:p>
          <a:p>
            <a:pPr lvl="1"/>
            <a:r>
              <a:rPr lang="en-US" dirty="0" smtClean="0"/>
              <a:t>Keeping original voice, verbiage, syntax, and grammatical mistakes (verbatim); acknowledging incoherence of the audio or video  (full or abridged transcription)  </a:t>
            </a:r>
          </a:p>
          <a:p>
            <a:pPr lvl="1"/>
            <a:r>
              <a:rPr lang="en-US" dirty="0" smtClean="0"/>
              <a:t>Multilingual challenges </a:t>
            </a:r>
          </a:p>
          <a:p>
            <a:r>
              <a:rPr lang="en-US" dirty="0" smtClean="0"/>
              <a:t>Annotation of imagery </a:t>
            </a:r>
          </a:p>
          <a:p>
            <a:r>
              <a:rPr lang="en-US" dirty="0" smtClean="0"/>
              <a:t>Cleaning up of memos, notes, and research journal entries </a:t>
            </a:r>
          </a:p>
          <a:p>
            <a:r>
              <a:rPr lang="en-US" dirty="0" smtClean="0"/>
              <a:t>Consistent file naming protocols across all files</a:t>
            </a:r>
          </a:p>
          <a:p>
            <a:r>
              <a:rPr lang="en-US" dirty="0" smtClean="0"/>
              <a:t>Within-file </a:t>
            </a:r>
            <a:r>
              <a:rPr lang="en-US" dirty="0"/>
              <a:t>annotations and labeling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5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 Pre-Ingestion into </a:t>
            </a:r>
            <a:r>
              <a:rPr lang="en-US" dirty="0" err="1" smtClean="0"/>
              <a:t>NVivo</a:t>
            </a:r>
            <a:r>
              <a:rPr lang="en-US" dirty="0" smtClean="0"/>
              <a:t> </a:t>
            </a:r>
            <a:r>
              <a:rPr lang="en-US" sz="2500" dirty="0" smtClean="0"/>
              <a:t>(cont.)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cleaning </a:t>
            </a:r>
            <a:endParaRPr lang="en-US" dirty="0" smtClean="0"/>
          </a:p>
          <a:p>
            <a:pPr lvl="1"/>
            <a:r>
              <a:rPr lang="en-US" dirty="0" smtClean="0"/>
              <a:t>Aligning units of measure, units of time, and any other relevant units  </a:t>
            </a:r>
          </a:p>
          <a:p>
            <a:pPr lvl="1"/>
            <a:r>
              <a:rPr lang="en-US" dirty="0" smtClean="0"/>
              <a:t>Data disambiguation </a:t>
            </a:r>
          </a:p>
          <a:p>
            <a:pPr lvl="1"/>
            <a:r>
              <a:rPr lang="en-US" dirty="0" smtClean="0"/>
              <a:t>Content </a:t>
            </a:r>
            <a:r>
              <a:rPr lang="en-US" dirty="0"/>
              <a:t>moving for different file types (.</a:t>
            </a:r>
            <a:r>
              <a:rPr lang="en-US" dirty="0" err="1"/>
              <a:t>docx</a:t>
            </a:r>
            <a:r>
              <a:rPr lang="en-US" dirty="0"/>
              <a:t>, .xl, .csv, and others) </a:t>
            </a:r>
          </a:p>
          <a:p>
            <a:pPr lvl="1"/>
            <a:r>
              <a:rPr lang="en-US" dirty="0" smtClean="0"/>
              <a:t>Deletion of </a:t>
            </a:r>
            <a:r>
              <a:rPr lang="en-US" dirty="0" err="1" smtClean="0"/>
              <a:t>unreconcilable</a:t>
            </a:r>
            <a:r>
              <a:rPr lang="en-US" dirty="0" smtClean="0"/>
              <a:t> information </a:t>
            </a:r>
          </a:p>
          <a:p>
            <a:r>
              <a:rPr lang="en-US" dirty="0" smtClean="0"/>
              <a:t>Data structuring </a:t>
            </a:r>
            <a:r>
              <a:rPr lang="en-US" dirty="0"/>
              <a:t>/ </a:t>
            </a:r>
            <a:r>
              <a:rPr lang="en-US" dirty="0" smtClean="0"/>
              <a:t>semi-structuring 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matrix </a:t>
            </a:r>
            <a:r>
              <a:rPr lang="en-US" dirty="0" smtClean="0"/>
              <a:t>or table or </a:t>
            </a:r>
            <a:r>
              <a:rPr lang="en-US" dirty="0"/>
              <a:t>categorization work</a:t>
            </a:r>
          </a:p>
          <a:p>
            <a:pPr lvl="1"/>
            <a:r>
              <a:rPr lang="en-US" dirty="0"/>
              <a:t>Early ideas for </a:t>
            </a:r>
            <a:r>
              <a:rPr lang="en-US" dirty="0" smtClean="0"/>
              <a:t>coding (based on theory)  </a:t>
            </a:r>
          </a:p>
          <a:p>
            <a:pPr lvl="1"/>
            <a:r>
              <a:rPr lang="en-US" dirty="0" smtClean="0"/>
              <a:t>Data log </a:t>
            </a:r>
            <a:endParaRPr lang="en-US" dirty="0"/>
          </a:p>
          <a:p>
            <a:r>
              <a:rPr lang="en-US" dirty="0" smtClean="0"/>
              <a:t>Planning </a:t>
            </a:r>
            <a:r>
              <a:rPr lang="en-US" dirty="0"/>
              <a:t>also for potential </a:t>
            </a:r>
            <a:r>
              <a:rPr lang="en-US" dirty="0" smtClean="0"/>
              <a:t>data ingestion </a:t>
            </a:r>
            <a:r>
              <a:rPr lang="en-US" dirty="0"/>
              <a:t>into other data-analytic </a:t>
            </a:r>
            <a:r>
              <a:rPr lang="en-US" dirty="0" smtClean="0"/>
              <a:t>software tools and applications in </a:t>
            </a:r>
            <a:r>
              <a:rPr lang="en-US" dirty="0"/>
              <a:t>addition to </a:t>
            </a:r>
            <a:r>
              <a:rPr lang="en-US" dirty="0" err="1"/>
              <a:t>NVivo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 </a:t>
            </a:r>
            <a:r>
              <a:rPr lang="en-US" dirty="0" smtClean="0"/>
              <a:t>Pre-Ingestion into </a:t>
            </a:r>
            <a:r>
              <a:rPr lang="en-US" dirty="0" err="1" smtClean="0"/>
              <a:t>NVivo</a:t>
            </a:r>
            <a:r>
              <a:rPr lang="en-US" dirty="0" smtClean="0"/>
              <a:t> </a:t>
            </a:r>
            <a:r>
              <a:rPr lang="en-US" sz="2500" dirty="0" smtClean="0"/>
              <a:t>(cont.)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De-identifying </a:t>
            </a:r>
            <a:r>
              <a:rPr lang="en-US" dirty="0"/>
              <a:t>data and then ingesting the data into </a:t>
            </a:r>
            <a:r>
              <a:rPr lang="en-US" dirty="0" err="1"/>
              <a:t>Nvivo</a:t>
            </a:r>
            <a:r>
              <a:rPr lang="en-US" dirty="0"/>
              <a:t> (for participant privacy protections)  </a:t>
            </a:r>
          </a:p>
          <a:p>
            <a:pPr lvl="1"/>
            <a:r>
              <a:rPr lang="en-US" dirty="0"/>
              <a:t>Not before the identified data has been fully exploited (not “</a:t>
            </a:r>
            <a:r>
              <a:rPr lang="en-US" dirty="0" err="1"/>
              <a:t>lossiness</a:t>
            </a:r>
            <a:r>
              <a:rPr lang="en-US" dirty="0"/>
              <a:t>” with usable data)  </a:t>
            </a:r>
          </a:p>
          <a:p>
            <a:pPr lvl="1"/>
            <a:r>
              <a:rPr lang="en-US" dirty="0"/>
              <a:t>Not in a re-identifiable (reverse-engineering from summary data) way </a:t>
            </a:r>
          </a:p>
          <a:p>
            <a:pPr lvl="1"/>
            <a:r>
              <a:rPr lang="en-US" dirty="0"/>
              <a:t>Separate file for “encrypting” of coded identities (not in the .</a:t>
            </a:r>
            <a:r>
              <a:rPr lang="en-US" dirty="0" err="1"/>
              <a:t>nvp</a:t>
            </a:r>
            <a:r>
              <a:rPr lang="en-US" dirty="0"/>
              <a:t> file), so the researcher can re-identify the data if needed  </a:t>
            </a:r>
          </a:p>
          <a:p>
            <a:pPr lvl="1"/>
            <a:r>
              <a:rPr lang="en-US" dirty="0"/>
              <a:t>Erasure of metadata riding on digital files:  videos, images, Word files, and others </a:t>
            </a:r>
          </a:p>
          <a:p>
            <a:r>
              <a:rPr lang="en-US" dirty="0"/>
              <a:t>Data management</a:t>
            </a:r>
          </a:p>
          <a:p>
            <a:pPr lvl="1"/>
            <a:r>
              <a:rPr lang="en-US" dirty="0"/>
              <a:t>Access only to those who should have access (“principle of least privilege”) </a:t>
            </a:r>
          </a:p>
          <a:p>
            <a:pPr lvl="1"/>
            <a:r>
              <a:rPr lang="en-US" dirty="0"/>
              <a:t>Proper data storage for the length of promised time (three years?) </a:t>
            </a:r>
          </a:p>
          <a:p>
            <a:pPr lvl="1"/>
            <a:r>
              <a:rPr lang="en-US" dirty="0"/>
              <a:t>Offline storage and encryption (very slow) if highly sensitive </a:t>
            </a:r>
          </a:p>
          <a:p>
            <a:pPr lvl="1"/>
            <a:r>
              <a:rPr lang="en-US" dirty="0"/>
              <a:t>Proper handling if published as part of “reproducible research” or released / published datasets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 </a:t>
            </a:r>
            <a:r>
              <a:rPr lang="en-US" dirty="0" smtClean="0"/>
              <a:t>Ingestion Into </a:t>
            </a:r>
            <a:r>
              <a:rPr lang="en-US" dirty="0" err="1"/>
              <a:t>Nvivo</a:t>
            </a:r>
            <a:r>
              <a:rPr lang="en-US" dirty="0"/>
              <a:t> </a:t>
            </a:r>
            <a:r>
              <a:rPr lang="en-US" sz="2500" dirty="0"/>
              <a:t>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NVivo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dirty="0"/>
              <a:t>comprehensive project or many smaller (related) ones </a:t>
            </a:r>
            <a:endParaRPr lang="en-US" dirty="0" smtClean="0"/>
          </a:p>
          <a:p>
            <a:pPr lvl="1"/>
            <a:r>
              <a:rPr lang="en-US" dirty="0" smtClean="0"/>
              <a:t>Coherent folder structures </a:t>
            </a:r>
          </a:p>
          <a:p>
            <a:r>
              <a:rPr lang="en-US" dirty="0" smtClean="0"/>
              <a:t>Setup for group coding (if applicable)   </a:t>
            </a:r>
          </a:p>
          <a:p>
            <a:r>
              <a:rPr lang="en-US" dirty="0" err="1"/>
              <a:t>Autocoding</a:t>
            </a:r>
            <a:r>
              <a:rPr lang="en-US" dirty="0"/>
              <a:t> by text style (tagging) </a:t>
            </a:r>
          </a:p>
          <a:p>
            <a:pPr lvl="1"/>
            <a:r>
              <a:rPr lang="en-US" dirty="0"/>
              <a:t>Creating question nodes for summary-by-questions and then manual copying of contents into the respective nodes </a:t>
            </a:r>
          </a:p>
          <a:p>
            <a:pPr lvl="1"/>
            <a:r>
              <a:rPr lang="en-US" dirty="0"/>
              <a:t>Creating respondent nodes for matrix coding </a:t>
            </a:r>
            <a:r>
              <a:rPr lang="en-US" dirty="0" smtClean="0"/>
              <a:t>queries</a:t>
            </a:r>
          </a:p>
          <a:p>
            <a:r>
              <a:rPr lang="en-US" dirty="0" smtClean="0"/>
              <a:t>Manual coding </a:t>
            </a:r>
            <a:endParaRPr lang="en-US" dirty="0"/>
          </a:p>
          <a:p>
            <a:pPr lvl="1"/>
            <a:r>
              <a:rPr lang="en-US" dirty="0"/>
              <a:t>Creating demographic groupings through Person Node Classifications </a:t>
            </a:r>
            <a:r>
              <a:rPr lang="en-US" dirty="0" smtClean="0"/>
              <a:t>(and pre-set and / or customized descriptive attributes) for </a:t>
            </a:r>
            <a:r>
              <a:rPr lang="en-US" dirty="0"/>
              <a:t>cross-group comparisons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5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 </a:t>
            </a:r>
            <a:r>
              <a:rPr lang="en-US" dirty="0" smtClean="0"/>
              <a:t>Data Queries and Processing In </a:t>
            </a:r>
            <a:r>
              <a:rPr lang="en-US" dirty="0" err="1" smtClean="0"/>
              <a:t>Nvivo</a:t>
            </a:r>
            <a:r>
              <a:rPr lang="en-US" dirty="0" smtClean="0"/>
              <a:t> </a:t>
            </a:r>
            <a:r>
              <a:rPr lang="en-US" sz="2500" dirty="0"/>
              <a:t>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coding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</a:t>
            </a:r>
            <a:r>
              <a:rPr lang="en-US" dirty="0"/>
              <a:t>on </a:t>
            </a:r>
            <a:r>
              <a:rPr lang="en-US" dirty="0" smtClean="0"/>
              <a:t>nodes</a:t>
            </a:r>
          </a:p>
          <a:p>
            <a:pPr lvl="1"/>
            <a:r>
              <a:rPr lang="en-US" dirty="0" smtClean="0"/>
              <a:t>Based on Person Node Classifications </a:t>
            </a:r>
            <a:endParaRPr lang="en-US" dirty="0"/>
          </a:p>
          <a:p>
            <a:r>
              <a:rPr lang="en-US" dirty="0" smtClean="0"/>
              <a:t>Data queries </a:t>
            </a:r>
          </a:p>
          <a:p>
            <a:pPr lvl="1"/>
            <a:r>
              <a:rPr lang="en-US" dirty="0" smtClean="0"/>
              <a:t>Text </a:t>
            </a:r>
            <a:r>
              <a:rPr lang="en-US" dirty="0"/>
              <a:t>frequency counts </a:t>
            </a:r>
            <a:r>
              <a:rPr lang="en-US" dirty="0" smtClean="0"/>
              <a:t>and word clustering (and related data visualizations)  </a:t>
            </a:r>
            <a:endParaRPr lang="en-US" dirty="0"/>
          </a:p>
          <a:p>
            <a:pPr lvl="1"/>
            <a:r>
              <a:rPr lang="en-US" dirty="0"/>
              <a:t>Text searches and related word trees </a:t>
            </a:r>
            <a:r>
              <a:rPr lang="en-US" dirty="0" smtClean="0"/>
              <a:t>(and related data visualizations)  </a:t>
            </a:r>
            <a:endParaRPr lang="en-US" dirty="0"/>
          </a:p>
          <a:p>
            <a:r>
              <a:rPr lang="en-US" dirty="0" smtClean="0"/>
              <a:t>… and others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8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 </a:t>
            </a:r>
            <a:r>
              <a:rPr lang="en-US" dirty="0" smtClean="0"/>
              <a:t>Outputs from </a:t>
            </a:r>
            <a:r>
              <a:rPr lang="en-US" dirty="0" err="1"/>
              <a:t>Nvivo</a:t>
            </a:r>
            <a:r>
              <a:rPr lang="en-US" dirty="0"/>
              <a:t> </a:t>
            </a:r>
            <a:r>
              <a:rPr lang="en-US" sz="2500" dirty="0"/>
              <a:t>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visualizations </a:t>
            </a:r>
          </a:p>
          <a:p>
            <a:pPr lvl="1"/>
            <a:r>
              <a:rPr lang="en-US" dirty="0" smtClean="0"/>
              <a:t>Word clouds, graphs, and cluster diagrams (2D, 3D) (.jpg, .jpeg; .bmp, .gif, and .pdf) </a:t>
            </a:r>
          </a:p>
          <a:p>
            <a:r>
              <a:rPr lang="en-US" dirty="0" smtClean="0"/>
              <a:t>Data tables (.</a:t>
            </a:r>
            <a:r>
              <a:rPr lang="en-US" dirty="0" err="1" smtClean="0"/>
              <a:t>xlsx</a:t>
            </a:r>
            <a:r>
              <a:rPr lang="en-US" dirty="0" smtClean="0"/>
              <a:t>) </a:t>
            </a:r>
          </a:p>
          <a:p>
            <a:r>
              <a:rPr lang="en-US" dirty="0" smtClean="0"/>
              <a:t>Data matrices (.</a:t>
            </a:r>
            <a:r>
              <a:rPr lang="en-US" dirty="0" err="1" smtClean="0"/>
              <a:t>xlsx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Formatted reports (.</a:t>
            </a:r>
            <a:r>
              <a:rPr lang="en-US" dirty="0" err="1" smtClean="0"/>
              <a:t>nvr</a:t>
            </a:r>
            <a:r>
              <a:rPr lang="en-US" dirty="0" smtClean="0"/>
              <a:t> as a transferable format between </a:t>
            </a:r>
            <a:r>
              <a:rPr lang="en-US" dirty="0" err="1" smtClean="0"/>
              <a:t>NVivo</a:t>
            </a:r>
            <a:r>
              <a:rPr lang="en-US" dirty="0" smtClean="0"/>
              <a:t> projects; .txt, .</a:t>
            </a:r>
            <a:r>
              <a:rPr lang="en-US" dirty="0" err="1" smtClean="0"/>
              <a:t>docx</a:t>
            </a:r>
            <a:r>
              <a:rPr lang="en-US" dirty="0" smtClean="0"/>
              <a:t>, .rtf, .pdf, .</a:t>
            </a:r>
            <a:r>
              <a:rPr lang="en-US" dirty="0" err="1" smtClean="0"/>
              <a:t>xlsx</a:t>
            </a:r>
            <a:r>
              <a:rPr lang="en-US" dirty="0" smtClean="0"/>
              <a:t>., .</a:t>
            </a:r>
            <a:r>
              <a:rPr lang="en-US" dirty="0" err="1" smtClean="0"/>
              <a:t>xls</a:t>
            </a:r>
            <a:r>
              <a:rPr lang="en-US" dirty="0" smtClean="0"/>
              <a:t>, and .</a:t>
            </a:r>
            <a:r>
              <a:rPr lang="en-US" dirty="0" err="1" smtClean="0"/>
              <a:t>htm</a:t>
            </a:r>
            <a:r>
              <a:rPr lang="en-US" dirty="0" smtClean="0"/>
              <a:t> / .html) </a:t>
            </a:r>
          </a:p>
          <a:p>
            <a:endParaRPr lang="en-US" dirty="0" smtClean="0"/>
          </a:p>
          <a:p>
            <a:r>
              <a:rPr lang="en-US" dirty="0" smtClean="0"/>
              <a:t>…and easy transcoding from Excel workbook or worksheet to .csv, .xml, .txt, .pdf, and others; visual formats to .</a:t>
            </a:r>
            <a:r>
              <a:rPr lang="en-US" dirty="0" err="1" smtClean="0"/>
              <a:t>png</a:t>
            </a:r>
            <a:r>
              <a:rPr lang="en-US" dirty="0" smtClean="0"/>
              <a:t>, .</a:t>
            </a:r>
            <a:r>
              <a:rPr lang="en-US" dirty="0" err="1" smtClean="0"/>
              <a:t>tif</a:t>
            </a:r>
            <a:r>
              <a:rPr lang="en-US" dirty="0" smtClean="0"/>
              <a:t>, and others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4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Fink, A.  (2013).  </a:t>
            </a:r>
            <a:r>
              <a:rPr lang="en-US" i="1" dirty="0" smtClean="0"/>
              <a:t>How to Conduct Surveys:  A Step-by-Step Guide.</a:t>
            </a:r>
            <a:r>
              <a:rPr lang="en-US" dirty="0" smtClean="0"/>
              <a:t>  Los Angeles: SAGE Publications.  </a:t>
            </a:r>
            <a:endParaRPr lang="en-US" dirty="0"/>
          </a:p>
          <a:p>
            <a:r>
              <a:rPr lang="en-US" dirty="0" smtClean="0"/>
              <a:t>Krueger, R.A. &amp; Casey, M.A.  (2013).  </a:t>
            </a:r>
            <a:r>
              <a:rPr lang="en-US" i="1" dirty="0" smtClean="0"/>
              <a:t>Focus Groups:  A Practical Guide for Applied Research.  </a:t>
            </a:r>
            <a:r>
              <a:rPr lang="en-US" dirty="0" smtClean="0"/>
              <a:t>(4</a:t>
            </a:r>
            <a:r>
              <a:rPr lang="en-US" baseline="30000" dirty="0" smtClean="0"/>
              <a:t>th</a:t>
            </a:r>
            <a:r>
              <a:rPr lang="en-US" dirty="0" smtClean="0"/>
              <a:t> ed.)  Los Angeles: SAGE Publications.  </a:t>
            </a:r>
          </a:p>
          <a:p>
            <a:r>
              <a:rPr lang="en-US" dirty="0" smtClean="0"/>
              <a:t>Miles, M.B., </a:t>
            </a:r>
            <a:r>
              <a:rPr lang="en-US" dirty="0" err="1" smtClean="0"/>
              <a:t>Huberman</a:t>
            </a:r>
            <a:r>
              <a:rPr lang="en-US" dirty="0" smtClean="0"/>
              <a:t>, A.M., &amp; </a:t>
            </a:r>
            <a:r>
              <a:rPr lang="en-US" dirty="0" err="1" smtClean="0"/>
              <a:t>Saldaña</a:t>
            </a:r>
            <a:r>
              <a:rPr lang="en-US" dirty="0" smtClean="0"/>
              <a:t>, J.  (2014).  </a:t>
            </a:r>
            <a:r>
              <a:rPr lang="en-US" i="1" dirty="0" smtClean="0"/>
              <a:t>Qualitative Data Analysis: A Methods Sourcebook.</a:t>
            </a:r>
            <a:r>
              <a:rPr lang="en-US" dirty="0" smtClean="0"/>
              <a:t>  (3</a:t>
            </a:r>
            <a:r>
              <a:rPr lang="en-US" baseline="30000" dirty="0" smtClean="0"/>
              <a:t>rd</a:t>
            </a:r>
            <a:r>
              <a:rPr lang="en-US" dirty="0" smtClean="0"/>
              <a:t> Ed.)  Los Angeles: SAGE Publications.  </a:t>
            </a:r>
          </a:p>
          <a:p>
            <a:r>
              <a:rPr lang="en-US" dirty="0" err="1" smtClean="0"/>
              <a:t>Saldaña</a:t>
            </a:r>
            <a:r>
              <a:rPr lang="en-US" dirty="0" smtClean="0"/>
              <a:t>, J.  (2013).  </a:t>
            </a:r>
            <a:r>
              <a:rPr lang="en-US" i="1" dirty="0" smtClean="0"/>
              <a:t>The Coding Manual for Qualitative Researchers.</a:t>
            </a:r>
            <a:r>
              <a:rPr lang="en-US" dirty="0" smtClean="0"/>
              <a:t>  (2</a:t>
            </a:r>
            <a:r>
              <a:rPr lang="en-US" baseline="30000" dirty="0" smtClean="0"/>
              <a:t>nd</a:t>
            </a:r>
            <a:r>
              <a:rPr lang="en-US" dirty="0" smtClean="0"/>
              <a:t> Ed.)  London:  SAGE Publications.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61300" y="5461000"/>
            <a:ext cx="2832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</a:t>
            </a:r>
            <a:r>
              <a:rPr lang="en-US" dirty="0" smtClean="0"/>
              <a:t>:  These texts will be available for perusal after the presentation.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2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7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Dr. Shalin Hai-Jew</a:t>
            </a:r>
          </a:p>
          <a:p>
            <a:r>
              <a:rPr lang="en-US" dirty="0" smtClean="0"/>
              <a:t>Instructional Designer, </a:t>
            </a:r>
            <a:r>
              <a:rPr lang="en-US" dirty="0" err="1" smtClean="0"/>
              <a:t>iTAC</a:t>
            </a:r>
            <a:r>
              <a:rPr lang="en-US" dirty="0" smtClean="0"/>
              <a:t> </a:t>
            </a:r>
          </a:p>
          <a:p>
            <a:r>
              <a:rPr lang="en-US" dirty="0" smtClean="0"/>
              <a:t>K-State </a:t>
            </a:r>
          </a:p>
          <a:p>
            <a:r>
              <a:rPr lang="en-US" dirty="0" smtClean="0"/>
              <a:t>212 Hale Library</a:t>
            </a:r>
          </a:p>
          <a:p>
            <a:r>
              <a:rPr lang="en-US" dirty="0" smtClean="0"/>
              <a:t>785-532-5262 </a:t>
            </a:r>
          </a:p>
          <a:p>
            <a:r>
              <a:rPr lang="en-US" dirty="0" smtClean="0">
                <a:hlinkClick r:id="rId2"/>
              </a:rPr>
              <a:t>shalin@k-state.edu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b="1" dirty="0" smtClean="0"/>
              <a:t>Note</a:t>
            </a:r>
            <a:r>
              <a:rPr lang="en-US" dirty="0" smtClean="0"/>
              <a:t>:  Thanks to Alice Anderson for patiently critiquing an early version of this.  A few changes were made, and I decided to make this a post-presentation handout instead of a pre-event refresher.)  </a:t>
            </a:r>
            <a:endParaRPr lang="en-US" dirty="0" smtClean="0"/>
          </a:p>
          <a:p>
            <a:pPr algn="ctr"/>
            <a:r>
              <a:rPr lang="en-US" dirty="0" smtClean="0"/>
              <a:t>Resource</a:t>
            </a:r>
          </a:p>
          <a:p>
            <a:r>
              <a:rPr lang="en-US" dirty="0" smtClean="0">
                <a:hlinkClick r:id="rId3"/>
              </a:rPr>
              <a:t>Using </a:t>
            </a:r>
            <a:r>
              <a:rPr lang="en-US" dirty="0" err="1" smtClean="0">
                <a:hlinkClick r:id="rId3"/>
              </a:rPr>
              <a:t>NVivo</a:t>
            </a:r>
            <a:r>
              <a:rPr lang="en-US" dirty="0" smtClean="0">
                <a:hlinkClick r:id="rId3"/>
              </a:rPr>
              <a:t>: An Unofficial and Unauthorized Primer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Purposes of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</a:t>
            </a:r>
            <a:r>
              <a:rPr lang="en-US" b="1" dirty="0" smtClean="0"/>
              <a:t>data about people’s experiences, situations, attitudes, beliefs, opinions, and other factors at a particular point-of-time, or over time </a:t>
            </a:r>
          </a:p>
          <a:p>
            <a:r>
              <a:rPr lang="en-US" dirty="0" smtClean="0"/>
              <a:t>Complement various other types of research, including experimental research (random sampling, control group vs. experimental group)</a:t>
            </a:r>
          </a:p>
          <a:p>
            <a:pPr lvl="1"/>
            <a:r>
              <a:rPr lang="en-US" dirty="0" smtClean="0"/>
              <a:t>May be used at any time in the research process for varying purposes  </a:t>
            </a:r>
          </a:p>
          <a:p>
            <a:r>
              <a:rPr lang="en-US" b="1" dirty="0" smtClean="0"/>
              <a:t>Identify trends over time </a:t>
            </a:r>
            <a:r>
              <a:rPr lang="en-US" dirty="0" smtClean="0"/>
              <a:t>for particular </a:t>
            </a:r>
            <a:r>
              <a:rPr lang="en-US" b="1" dirty="0" smtClean="0"/>
              <a:t>populations </a:t>
            </a:r>
          </a:p>
          <a:p>
            <a:r>
              <a:rPr lang="en-US" dirty="0" smtClean="0"/>
              <a:t>Usually involves both qualitative and quantitative data (mixed-methods) data analysis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2400" y="782523"/>
            <a:ext cx="1011766" cy="150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1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Survey Instrument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designed for particular purposes </a:t>
            </a:r>
          </a:p>
          <a:p>
            <a:r>
              <a:rPr lang="en-US" dirty="0" smtClean="0"/>
              <a:t>Is written in an understandable way (“standard language”); if in a foreign language, achieved by a professional translator or native speaker (not machine-translation, which is still pretty wretched) </a:t>
            </a:r>
          </a:p>
          <a:p>
            <a:r>
              <a:rPr lang="en-US" dirty="0" smtClean="0"/>
              <a:t>Uses close-ended questions appropriately with a full range of choices (no false limits)</a:t>
            </a:r>
          </a:p>
          <a:p>
            <a:pPr lvl="1"/>
            <a:r>
              <a:rPr lang="en-US" dirty="0" smtClean="0"/>
              <a:t>If scaled responses, proper scaling (like Likert-like scales and consistency of order; or forced-choice 4-point Likert scales with no fence-sitting neutrality); if scaled responses, proper consistency in terms of direction (highest-to-lowest for all questions; or lowest-to-highest for all questions)  </a:t>
            </a:r>
          </a:p>
          <a:p>
            <a:r>
              <a:rPr lang="en-US" dirty="0" smtClean="0"/>
              <a:t>Uses open-ended questions appropriately, with sufficient direction and space for a full textual response </a:t>
            </a:r>
          </a:p>
          <a:p>
            <a:r>
              <a:rPr lang="en-US" dirty="0" smtClean="0"/>
              <a:t>Is accessible for all those with a range of special and other needs (transcriptions and timed text for videos, alt text for images, etc.) 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Survey </a:t>
            </a:r>
            <a:r>
              <a:rPr lang="en-US" dirty="0" smtClean="0"/>
              <a:t>Instrument </a:t>
            </a:r>
            <a:r>
              <a:rPr lang="en-US" sz="2500" dirty="0" smtClean="0"/>
              <a:t>(cont.)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Aligns the questions with the appropriate data types [categorical, ordinal (rank order), numerical (discrete, continuous), text- / audio- based / video-based , and others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Includes </a:t>
            </a:r>
            <a:r>
              <a:rPr lang="en-US" dirty="0"/>
              <a:t>informed consent at the beginning; enables opt-out at any time; no collection of excess information; no deception (unless approved by </a:t>
            </a:r>
            <a:r>
              <a:rPr lang="en-US" dirty="0" smtClean="0"/>
              <a:t>the Institutional Review Board / IRB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informed by the research literature </a:t>
            </a:r>
            <a:r>
              <a:rPr lang="en-US" dirty="0" smtClean="0"/>
              <a:t>(explored to “saturation”) </a:t>
            </a:r>
            <a:endParaRPr lang="en-US" dirty="0"/>
          </a:p>
          <a:p>
            <a:r>
              <a:rPr lang="en-US" dirty="0" smtClean="0"/>
              <a:t>Is strategically sequenced </a:t>
            </a:r>
          </a:p>
          <a:p>
            <a:r>
              <a:rPr lang="en-US" dirty="0" smtClean="0"/>
              <a:t>Avoids forcing responses because of the participant opt-out issue per IRB guidelines (debatable)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6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Survey Instrument</a:t>
            </a:r>
            <a:r>
              <a:rPr lang="en-US" sz="2500" dirty="0"/>
              <a:t>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Avoids any biasing design or leading language </a:t>
            </a:r>
          </a:p>
          <a:p>
            <a:r>
              <a:rPr lang="en-US" dirty="0" smtClean="0"/>
              <a:t>Is </a:t>
            </a:r>
            <a:r>
              <a:rPr lang="en-US" dirty="0"/>
              <a:t>pilot-tested </a:t>
            </a:r>
            <a:r>
              <a:rPr lang="en-US" dirty="0" smtClean="0"/>
              <a:t>with both experts and with people who are similar to respondents, with changes made to ensure language clarity; comprehensiveness of the survey; clear transitions; accessibility; and corrections of all known errors (and continuing testing until no other errors are found) </a:t>
            </a:r>
            <a:endParaRPr lang="en-US" dirty="0"/>
          </a:p>
          <a:p>
            <a:r>
              <a:rPr lang="en-US" dirty="0"/>
              <a:t>Is tested for reliability </a:t>
            </a:r>
            <a:r>
              <a:rPr lang="en-US" dirty="0" smtClean="0"/>
              <a:t>(that it is dependable and consistent) </a:t>
            </a:r>
            <a:endParaRPr lang="en-US" dirty="0"/>
          </a:p>
          <a:p>
            <a:r>
              <a:rPr lang="en-US" dirty="0"/>
              <a:t>Is tested for validity </a:t>
            </a:r>
            <a:r>
              <a:rPr lang="en-US" dirty="0" smtClean="0"/>
              <a:t>(that it measures what it purports to measure) </a:t>
            </a:r>
            <a:endParaRPr lang="en-US" dirty="0"/>
          </a:p>
          <a:p>
            <a:r>
              <a:rPr lang="en-US" dirty="0" smtClean="0"/>
              <a:t>Aligns with domain’s professional research standards and expectations </a:t>
            </a:r>
          </a:p>
          <a:p>
            <a:r>
              <a:rPr lang="en-US" dirty="0" smtClean="0"/>
              <a:t>May be versioned for different groups, or may be branched for certain groups </a:t>
            </a:r>
          </a:p>
          <a:p>
            <a:r>
              <a:rPr lang="en-US" dirty="0" smtClean="0"/>
              <a:t>Must maintain comparability if studied for trend data for longitudinal research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d408e4794826c86d9dd7879eb88ceb7427be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505</TotalTime>
  <Words>3827</Words>
  <Application>Microsoft Office PowerPoint</Application>
  <PresentationFormat>Widescreen</PresentationFormat>
  <Paragraphs>391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Calibri</vt:lpstr>
      <vt:lpstr>Trebuchet MS</vt:lpstr>
      <vt:lpstr>Tw Cen MT</vt:lpstr>
      <vt:lpstr>Tw Cen MT Condensed</vt:lpstr>
      <vt:lpstr>Wingdings 3</vt:lpstr>
      <vt:lpstr>Integral</vt:lpstr>
      <vt:lpstr>Reviewing Surveys, Interviews, and Focus Groups</vt:lpstr>
      <vt:lpstr>Why The Post-Event Review…?  </vt:lpstr>
      <vt:lpstr>Main Contents</vt:lpstr>
      <vt:lpstr>(Generic) Research Design </vt:lpstr>
      <vt:lpstr>Surveys</vt:lpstr>
      <vt:lpstr>Basic Purposes of Surveys</vt:lpstr>
      <vt:lpstr>The Survey Instrument</vt:lpstr>
      <vt:lpstr>The Survey Instrument (cont.) </vt:lpstr>
      <vt:lpstr>The Survey Instrument (cont.) </vt:lpstr>
      <vt:lpstr>Survey Reliability</vt:lpstr>
      <vt:lpstr>Survey Validity </vt:lpstr>
      <vt:lpstr>The Credibility of Survey Findings</vt:lpstr>
      <vt:lpstr>The Time Factor </vt:lpstr>
      <vt:lpstr>Sampling of Survey Respondents  </vt:lpstr>
      <vt:lpstr>Sampling of Survey Respondents (cont.)  </vt:lpstr>
      <vt:lpstr>Online Surveys</vt:lpstr>
      <vt:lpstr>Data Forms</vt:lpstr>
      <vt:lpstr>Interviews</vt:lpstr>
      <vt:lpstr>Basic Purposes of Interviews</vt:lpstr>
      <vt:lpstr>Types of Interviews</vt:lpstr>
      <vt:lpstr>Data Forms</vt:lpstr>
      <vt:lpstr>Focus Groups</vt:lpstr>
      <vt:lpstr>Basic Purposes of Focus Groups </vt:lpstr>
      <vt:lpstr>Seating the Focus Group</vt:lpstr>
      <vt:lpstr>Complex Researcher Role </vt:lpstr>
      <vt:lpstr>Information Elicitation Methods</vt:lpstr>
      <vt:lpstr>Data Collection Methods </vt:lpstr>
      <vt:lpstr>Data Issues</vt:lpstr>
      <vt:lpstr>Some Limits</vt:lpstr>
      <vt:lpstr>Data Forms</vt:lpstr>
      <vt:lpstr>The Data and Nvivo 10</vt:lpstr>
      <vt:lpstr>Parametric Data</vt:lpstr>
      <vt:lpstr>Parametric Data (cont.)</vt:lpstr>
      <vt:lpstr>Parametric Data (cont.)</vt:lpstr>
      <vt:lpstr>Non-parametric Data </vt:lpstr>
      <vt:lpstr>Non-parametric Data (cont.)</vt:lpstr>
      <vt:lpstr>Content Analysis (for Textual Data)  </vt:lpstr>
      <vt:lpstr>Content Analysis (for Textual Data) (cont.)</vt:lpstr>
      <vt:lpstr>First and Second Cycle Coding</vt:lpstr>
      <vt:lpstr>First and Second Cycle Coding (cont.)</vt:lpstr>
      <vt:lpstr>Reporting Out:  Proper Data Representation</vt:lpstr>
      <vt:lpstr>“Surveys and Interviews in NVivo”  Demos</vt:lpstr>
      <vt:lpstr>DEMO:  Pre-Ingestion into NVivo</vt:lpstr>
      <vt:lpstr>DEMO:  Pre-Ingestion into NVivo (cont.)</vt:lpstr>
      <vt:lpstr>DEMO:  Pre-Ingestion into NVivo (cont.)</vt:lpstr>
      <vt:lpstr>DEMO:  Ingestion Into Nvivo (cont.) </vt:lpstr>
      <vt:lpstr>DEMO:  Data Queries and Processing In Nvivo (cont.) </vt:lpstr>
      <vt:lpstr>DEMO:  Outputs from Nvivo (cont.) </vt:lpstr>
      <vt:lpstr>References</vt:lpstr>
      <vt:lpstr>Conclusion and Contact Info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Surveys and Interviews in NVivo</dc:title>
  <dc:creator>Shalin Hai-Jew</dc:creator>
  <cp:lastModifiedBy>Shalin Hai-Jew</cp:lastModifiedBy>
  <cp:revision>278</cp:revision>
  <cp:lastPrinted>2015-01-06T14:31:35Z</cp:lastPrinted>
  <dcterms:created xsi:type="dcterms:W3CDTF">2015-01-02T23:33:24Z</dcterms:created>
  <dcterms:modified xsi:type="dcterms:W3CDTF">2015-01-20T18:37:28Z</dcterms:modified>
</cp:coreProperties>
</file>